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69" r:id="rId4"/>
  </p:sldMasterIdLst>
  <p:notesMasterIdLst>
    <p:notesMasterId r:id="rId11"/>
  </p:notesMasterIdLst>
  <p:sldIdLst>
    <p:sldId id="266" r:id="rId5"/>
    <p:sldId id="275" r:id="rId6"/>
    <p:sldId id="276" r:id="rId7"/>
    <p:sldId id="268" r:id="rId8"/>
    <p:sldId id="269" r:id="rId9"/>
    <p:sldId id="277"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52205" autoAdjust="0"/>
  </p:normalViewPr>
  <p:slideViewPr>
    <p:cSldViewPr snapToGrid="0">
      <p:cViewPr varScale="1">
        <p:scale>
          <a:sx n="58" d="100"/>
          <a:sy n="58" d="100"/>
        </p:scale>
        <p:origin x="18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52EDB-7EBE-4F3D-9107-98CB57C55A86}" type="datetimeFigureOut">
              <a:rPr lang="nb-NO" smtClean="0"/>
              <a:t>22.09.2016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B1B0F-34BF-4763-8C98-BA2EB827AEF3}" type="slidenum">
              <a:rPr lang="nb-NO" smtClean="0"/>
              <a:t>‹#›</a:t>
            </a:fld>
            <a:endParaRPr lang="nb-NO"/>
          </a:p>
        </p:txBody>
      </p:sp>
    </p:spTree>
    <p:extLst>
      <p:ext uri="{BB962C8B-B14F-4D97-AF65-F5344CB8AC3E}">
        <p14:creationId xmlns:p14="http://schemas.microsoft.com/office/powerpoint/2010/main" val="305008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Deltakerne</a:t>
            </a:r>
            <a:r>
              <a:rPr lang="nb-NO" baseline="0" dirty="0" smtClean="0"/>
              <a:t> har arbeidet med et case. Denne presentasjonen kan brukes for å gi dem noen tips i en </a:t>
            </a:r>
            <a:r>
              <a:rPr lang="nb-NO" baseline="0" dirty="0" err="1" smtClean="0"/>
              <a:t>etterlesning</a:t>
            </a:r>
            <a:r>
              <a:rPr lang="nb-NO" baseline="0" dirty="0" smtClean="0"/>
              <a:t>. Det er også mulig å ta dette muntlig.</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418082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Vi</a:t>
            </a:r>
            <a:r>
              <a:rPr lang="nb-NO" baseline="0" dirty="0" smtClean="0"/>
              <a:t> har nå, og på uke 7, vært innom oppgaver du møter som tillitsvalgt.</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I </a:t>
            </a:r>
            <a:r>
              <a:rPr lang="nb-NO" baseline="0" dirty="0" err="1" smtClean="0"/>
              <a:t>caset</a:t>
            </a:r>
            <a:r>
              <a:rPr lang="nb-NO" baseline="0" dirty="0" smtClean="0"/>
              <a:t> dere nå har vært gjennom er det ivaretakelse av medlemmer og rekruttering av nye, som står i sentrum.</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Hvordan skal du gjøre dette?</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Vi har noen tips.</a:t>
            </a:r>
            <a:endParaRPr lang="nb-NO"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182095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Samtaler med ledelsen - – lyttepost/</a:t>
            </a:r>
            <a:r>
              <a:rPr lang="nb-NO" dirty="0" err="1" smtClean="0"/>
              <a:t>coachende</a:t>
            </a:r>
            <a:r>
              <a:rPr lang="nb-NO" dirty="0" smtClean="0"/>
              <a:t> stil/løsninger</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Du kan få</a:t>
            </a:r>
            <a:r>
              <a:rPr lang="nb-NO" baseline="0" dirty="0" smtClean="0"/>
              <a:t> spørsmål om overtidsbruk, feriepenger, sluttpakker, omstillinger, nedbemanninger, kompetansehevende tiltak – </a:t>
            </a:r>
            <a:r>
              <a:rPr lang="nb-NO" baseline="0" dirty="0" err="1" smtClean="0"/>
              <a:t>you</a:t>
            </a:r>
            <a:r>
              <a:rPr lang="nb-NO" baseline="0" dirty="0" smtClean="0"/>
              <a:t> </a:t>
            </a:r>
            <a:r>
              <a:rPr lang="nb-NO" baseline="0" dirty="0" err="1" smtClean="0"/>
              <a:t>name</a:t>
            </a:r>
            <a:r>
              <a:rPr lang="nb-NO" baseline="0" dirty="0" smtClean="0"/>
              <a:t> it.</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Du skal ha samtaler med ledelsen – strukturert gjennom samarbeidsutvalg/arbeidsmiljøutvalg, samtaler om budsjett etc. eller uformelle samtaler</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Forhandling av lokale avtaler</a:t>
            </a:r>
          </a:p>
          <a:p>
            <a:pPr marL="0" marR="0" indent="0" algn="l" defTabSz="4572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Som du ser – tillitsvalgtes rolle er omfattende og </a:t>
            </a:r>
            <a:r>
              <a:rPr lang="nb-NO" baseline="0" dirty="0" err="1" smtClean="0"/>
              <a:t>mangeslungen</a:t>
            </a:r>
            <a:r>
              <a:rPr lang="nb-NO" baseline="0" dirty="0" smtClean="0"/>
              <a:t>. Den tar tid å lære seg, den avhenger av bedriften du er i, den avhenger av medlemmene dine etc. Vi kan ikke lære deg alt på dette kurset, men vi skal gi deg en grunnmur.</a:t>
            </a:r>
            <a:endParaRPr lang="nb-NO"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67919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Medlemmer og ikke-medlemmer trenger informasjon. De lurer på hvor du er når du er borte fra pulten din (for de som har egen pult</a:t>
            </a:r>
            <a:r>
              <a:rPr lang="nb-NO" dirty="0" smtClean="0">
                <a:sym typeface="Wingdings" panose="05000000000000000000" pitchFamily="2" charset="2"/>
              </a:rPr>
              <a:t>) Hvilke møter er du i med ledelsen? Hva snakker dere om der? Hvilken</a:t>
            </a:r>
            <a:r>
              <a:rPr lang="nb-NO" baseline="0" dirty="0" smtClean="0">
                <a:sym typeface="Wingdings" panose="05000000000000000000" pitchFamily="2" charset="2"/>
              </a:rPr>
              <a:t> innflytelse har dere? Ofte kan du si mye mer om det som skjer i møtet med ledelsen, enn det du, og ofte kan du orientere generelt om hva som skjer i de ulike fora du er med i, uten å gå direkte inn på spesifikke saker.</a:t>
            </a:r>
          </a:p>
          <a:p>
            <a:endParaRPr lang="nb-NO" baseline="0" dirty="0" smtClean="0">
              <a:sym typeface="Wingdings" panose="05000000000000000000" pitchFamily="2" charset="2"/>
            </a:endParaRPr>
          </a:p>
          <a:p>
            <a:r>
              <a:rPr lang="nb-NO" baseline="0" dirty="0" smtClean="0">
                <a:sym typeface="Wingdings" panose="05000000000000000000" pitchFamily="2" charset="2"/>
              </a:rPr>
              <a:t>For å kunne være tydelig utad om dette, er det veldig bra om de tillitsvalgte har en tydelig plan for eget arbeid i tillitsutvalget. Har du en årsplan, kan du referere til den, og har du noen prioriterte områder som dere skal jobbe med, ja da kan du snakke om det.</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128318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Ovenfor ser du en oversikt over de interne oppgavene er tillitsvalgt har i bedriften.</a:t>
            </a:r>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428995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Spør medlemmene hva de ønsker av dere for at dere skal fremstå som en attraktiv</a:t>
            </a:r>
            <a:r>
              <a:rPr lang="nb-NO" baseline="0" dirty="0" smtClean="0"/>
              <a:t> fagforening både for eksiterende medlemmer og nye.</a:t>
            </a:r>
          </a:p>
          <a:p>
            <a:r>
              <a:rPr lang="nb-NO" baseline="0" dirty="0" smtClean="0"/>
              <a:t>Du kan sende ut en spørreundersøkelse til alle, eller du kan be noen medlemmer om å komme med tips til deg/dere.</a:t>
            </a:r>
          </a:p>
          <a:p>
            <a:r>
              <a:rPr lang="nb-NO" baseline="0" dirty="0" smtClean="0"/>
              <a:t>Du kan be sekretariatet om bistand til fag/kurs eller du kan bruke interne krefter i bedriften. Du kan holde de ansatte orientert om arrangementer i de geografiske avdelingene som du mener er attraktive.</a:t>
            </a:r>
            <a:endParaRPr lang="nb-NO" dirty="0"/>
          </a:p>
        </p:txBody>
      </p:sp>
      <p:sp>
        <p:nvSpPr>
          <p:cNvPr id="4" name="Plassholder for lysbildenummer 3"/>
          <p:cNvSpPr>
            <a:spLocks noGrp="1"/>
          </p:cNvSpPr>
          <p:nvPr>
            <p:ph type="sldNum" sz="quarter" idx="10"/>
          </p:nvPr>
        </p:nvSpPr>
        <p:spPr/>
        <p:txBody>
          <a:bodyPr/>
          <a:lstStyle/>
          <a:p>
            <a:fld id="{BE8B1B0F-34BF-4763-8C98-BA2EB827AEF3}" type="slidenum">
              <a:rPr lang="nb-NO" smtClean="0"/>
              <a:t>6</a:t>
            </a:fld>
            <a:endParaRPr lang="nb-NO"/>
          </a:p>
        </p:txBody>
      </p:sp>
    </p:spTree>
    <p:extLst>
      <p:ext uri="{BB962C8B-B14F-4D97-AF65-F5344CB8AC3E}">
        <p14:creationId xmlns:p14="http://schemas.microsoft.com/office/powerpoint/2010/main" val="297930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314"/>
            <a:ext cx="12209543" cy="4995188"/>
          </a:xfrm>
          <a:prstGeom prst="rect">
            <a:avLst/>
          </a:prstGeom>
        </p:spPr>
      </p:pic>
      <p:sp>
        <p:nvSpPr>
          <p:cNvPr id="10" name="Rektangel 9"/>
          <p:cNvSpPr/>
          <p:nvPr userDrawn="1"/>
        </p:nvSpPr>
        <p:spPr>
          <a:xfrm>
            <a:off x="0" y="4870451"/>
            <a:ext cx="12213880" cy="2082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5105401"/>
            <a:ext cx="10363200" cy="1047751"/>
          </a:xfrm>
        </p:spPr>
        <p:txBody>
          <a:bodyPr anchor="t" anchorCtr="0">
            <a:normAutofit/>
          </a:bodyPr>
          <a:lstStyle>
            <a:lvl1pPr>
              <a:defRPr sz="4000">
                <a:solidFill>
                  <a:schemeClr val="bg1"/>
                </a:solidFill>
              </a:defRPr>
            </a:lvl1pPr>
          </a:lstStyle>
          <a:p>
            <a:r>
              <a:rPr lang="nb-NO" dirty="0" smtClean="0"/>
              <a:t>Klikk for å skrive tittel</a:t>
            </a:r>
            <a:endParaRPr lang="nb-NO" dirty="0"/>
          </a:p>
        </p:txBody>
      </p:sp>
      <p:sp>
        <p:nvSpPr>
          <p:cNvPr id="3" name="Undertittel 2"/>
          <p:cNvSpPr>
            <a:spLocks noGrp="1"/>
          </p:cNvSpPr>
          <p:nvPr userDrawn="1">
            <p:ph type="subTitle" idx="1" hasCustomPrompt="1"/>
          </p:nvPr>
        </p:nvSpPr>
        <p:spPr>
          <a:xfrm>
            <a:off x="385656" y="6289676"/>
            <a:ext cx="8534400" cy="441325"/>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skrive navn på foredragsholder</a:t>
            </a:r>
            <a:endParaRPr lang="nb-NO" dirty="0"/>
          </a:p>
        </p:txBody>
      </p:sp>
      <p:sp>
        <p:nvSpPr>
          <p:cNvPr id="4" name="Plassholder for dato 3"/>
          <p:cNvSpPr>
            <a:spLocks noGrp="1"/>
          </p:cNvSpPr>
          <p:nvPr userDrawn="1">
            <p:ph type="dt" sz="half" idx="10"/>
          </p:nvPr>
        </p:nvSpPr>
        <p:spPr>
          <a:xfrm>
            <a:off x="9127067" y="6289676"/>
            <a:ext cx="2844800" cy="365125"/>
          </a:xfrm>
          <a:prstGeom prst="rect">
            <a:avLst/>
          </a:prstGeom>
        </p:spPr>
        <p:txBody>
          <a:bodyPr/>
          <a:lstStyle>
            <a:lvl1pPr algn="r">
              <a:defRPr sz="1867">
                <a:solidFill>
                  <a:schemeClr val="bg1"/>
                </a:solidFill>
              </a:defRPr>
            </a:lvl1pPr>
          </a:lstStyle>
          <a:p>
            <a:pPr defTabSz="609585"/>
            <a:r>
              <a:rPr lang="nb-NO" smtClean="0">
                <a:solidFill>
                  <a:prstClr val="white"/>
                </a:solidFill>
              </a:rPr>
              <a:t>Klikk for å skrive dato</a:t>
            </a:r>
            <a:endParaRPr lang="nb-NO" dirty="0">
              <a:solidFill>
                <a:prstClr val="white"/>
              </a:solidFill>
            </a:endParaRP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133" y="-247506"/>
            <a:ext cx="3793067" cy="1772307"/>
          </a:xfrm>
          <a:prstGeom prst="rect">
            <a:avLst/>
          </a:prstGeom>
        </p:spPr>
      </p:pic>
    </p:spTree>
    <p:extLst>
      <p:ext uri="{BB962C8B-B14F-4D97-AF65-F5344CB8AC3E}">
        <p14:creationId xmlns:p14="http://schemas.microsoft.com/office/powerpoint/2010/main" val="346742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380999" y="1930401"/>
            <a:ext cx="10972800" cy="4376967"/>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22.09.2016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181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384627"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244352CE-47FB-7849-8B75-EC93718C1ADB}" type="datetimeFigureOut">
              <a:rPr lang="nn-NO" smtClean="0">
                <a:solidFill>
                  <a:prstClr val="black">
                    <a:tint val="75000"/>
                  </a:prstClr>
                </a:solidFill>
              </a:rPr>
              <a:pPr/>
              <a:t>22.09.2016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3428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3" name="Plassholder for innhold 2"/>
          <p:cNvSpPr>
            <a:spLocks noGrp="1"/>
          </p:cNvSpPr>
          <p:nvPr>
            <p:ph idx="1"/>
          </p:nvPr>
        </p:nvSpPr>
        <p:spPr>
          <a:xfrm>
            <a:off x="380999" y="1117600"/>
            <a:ext cx="10972800" cy="5403850"/>
          </a:xfrm>
        </p:spPr>
        <p:txBody>
          <a:bodyPr/>
          <a:lstStyle>
            <a:lvl1pPr>
              <a:buFontTx/>
              <a:buNone/>
              <a:defRPr>
                <a:solidFill>
                  <a:schemeClr val="bg1"/>
                </a:solidFill>
              </a:defRPr>
            </a:lvl1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22.09.2016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cxnSp>
        <p:nvCxnSpPr>
          <p:cNvPr id="9" name="Rett linje 8"/>
          <p:cNvCxnSpPr/>
          <p:nvPr userDrawn="1"/>
        </p:nvCxnSpPr>
        <p:spPr>
          <a:xfrm>
            <a:off x="508000" y="6424612"/>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noChangeAspect="1"/>
          </p:cNvPicPr>
          <p:nvPr userDrawn="1"/>
        </p:nvPicPr>
        <p:blipFill>
          <a:blip r:embed="rId2" cstate="screen"/>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175535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44352CE-47FB-7849-8B75-EC93718C1ADB}" type="datetimeFigureOut">
              <a:rPr lang="nn-NO" smtClean="0">
                <a:solidFill>
                  <a:prstClr val="black">
                    <a:tint val="75000"/>
                  </a:prstClr>
                </a:solidFill>
              </a:rPr>
              <a:pPr/>
              <a:t>22.09.2016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0304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8" y="1930401"/>
            <a:ext cx="11311468" cy="4376967"/>
          </a:xfrm>
        </p:spPr>
        <p:txBody>
          <a:bodyPr/>
          <a:lstStyle>
            <a:lvl1pPr>
              <a:buNone/>
              <a:defRPr/>
            </a:lvl1pPr>
          </a:lstStyle>
          <a:p>
            <a:pPr lvl="0"/>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22.09.2016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7506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44352CE-47FB-7849-8B75-EC93718C1ADB}" type="datetimeFigureOut">
              <a:rPr lang="nn-NO" smtClean="0">
                <a:solidFill>
                  <a:prstClr val="black">
                    <a:tint val="75000"/>
                  </a:prstClr>
                </a:solidFill>
              </a:rPr>
              <a:pPr/>
              <a:t>22.09.2016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6384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41626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867200"/>
            <a:ext cx="5643639" cy="42341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867873"/>
            <a:ext cx="5384800" cy="42468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67754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3" name="Plassholder for innhold 2"/>
          <p:cNvSpPr>
            <a:spLocks noGrp="1"/>
          </p:cNvSpPr>
          <p:nvPr>
            <p:ph idx="1"/>
          </p:nvPr>
        </p:nvSpPr>
        <p:spPr>
          <a:xfrm>
            <a:off x="380999" y="1117601"/>
            <a:ext cx="10972800" cy="5055812"/>
          </a:xfrm>
        </p:spPr>
        <p:txBody>
          <a:bodyPr/>
          <a:lstStyle>
            <a:lvl1pPr>
              <a:buFontTx/>
              <a:buNone/>
              <a:defRPr>
                <a:solidFill>
                  <a:schemeClr val="bg1"/>
                </a:solidFill>
              </a:defRPr>
            </a:lvl1pPr>
          </a:lstStyle>
          <a:p>
            <a:pPr lvl="0"/>
            <a:r>
              <a:rPr lang="nb-NO" dirty="0" smtClean="0"/>
              <a:t>Klikk for å redigere tekststiler i malen</a:t>
            </a:r>
          </a:p>
        </p:txBody>
      </p:sp>
      <p:cxnSp>
        <p:nvCxnSpPr>
          <p:cNvPr id="9" name="Rett linje 8"/>
          <p:cNvCxnSpPr/>
          <p:nvPr userDrawn="1"/>
        </p:nvCxnSpPr>
        <p:spPr>
          <a:xfrm>
            <a:off x="508000" y="6249821"/>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1144043" y="6277864"/>
            <a:ext cx="683891" cy="504952"/>
          </a:xfrm>
          <a:prstGeom prst="rect">
            <a:avLst/>
          </a:prstGeom>
        </p:spPr>
      </p:pic>
    </p:spTree>
    <p:extLst>
      <p:ext uri="{BB962C8B-B14F-4D97-AF65-F5344CB8AC3E}">
        <p14:creationId xmlns:p14="http://schemas.microsoft.com/office/powerpoint/2010/main" val="301736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326203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dirty="0" smtClean="0"/>
              <a:t>Klikk for å redigere tekststiler i malen</a:t>
            </a:r>
          </a:p>
        </p:txBody>
      </p:sp>
    </p:spTree>
    <p:extLst>
      <p:ext uri="{BB962C8B-B14F-4D97-AF65-F5344CB8AC3E}">
        <p14:creationId xmlns:p14="http://schemas.microsoft.com/office/powerpoint/2010/main" val="322500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14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 mal">
    <p:spTree>
      <p:nvGrpSpPr>
        <p:cNvPr id="1" name=""/>
        <p:cNvGrpSpPr/>
        <p:nvPr/>
      </p:nvGrpSpPr>
      <p:grpSpPr>
        <a:xfrm>
          <a:off x="0" y="0"/>
          <a:ext cx="0" cy="0"/>
          <a:chOff x="0" y="0"/>
          <a:chExt cx="0" cy="0"/>
        </a:xfrm>
      </p:grpSpPr>
      <p:pic>
        <p:nvPicPr>
          <p:cNvPr id="3" name="Bilde 5" descr="Logo_neg.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69362" y="2291894"/>
            <a:ext cx="8213061" cy="2274213"/>
          </a:xfrm>
          <a:prstGeom prst="rect">
            <a:avLst/>
          </a:prstGeom>
          <a:noFill/>
          <a:ln w="9525">
            <a:noFill/>
            <a:miter lim="800000"/>
            <a:headEnd/>
            <a:tailEnd/>
          </a:ln>
        </p:spPr>
      </p:pic>
      <p:pic>
        <p:nvPicPr>
          <p:cNvPr id="5" name="Bild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7681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img_1600x1200.jpg"/>
          <p:cNvPicPr>
            <a:picLocks noChangeAspect="1"/>
          </p:cNvPicPr>
          <p:nvPr userDrawn="1"/>
        </p:nvPicPr>
        <p:blipFill>
          <a:blip r:embed="rId2" cstate="screen"/>
          <a:srcRect/>
          <a:stretch>
            <a:fillRect/>
          </a:stretch>
        </p:blipFill>
        <p:spPr>
          <a:xfrm>
            <a:off x="-49825" y="-46156"/>
            <a:ext cx="12334959" cy="4967691"/>
          </a:xfrm>
          <a:prstGeom prst="rect">
            <a:avLst/>
          </a:prstGeom>
        </p:spPr>
      </p:pic>
      <p:sp>
        <p:nvSpPr>
          <p:cNvPr id="10" name="Rektangel 9"/>
          <p:cNvSpPr/>
          <p:nvPr userDrawn="1"/>
        </p:nvSpPr>
        <p:spPr>
          <a:xfrm>
            <a:off x="-50801" y="4870450"/>
            <a:ext cx="12335935" cy="20828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11" name="Rektangel 10"/>
          <p:cNvSpPr/>
          <p:nvPr userDrawn="1"/>
        </p:nvSpPr>
        <p:spPr>
          <a:xfrm>
            <a:off x="-50801" y="4870450"/>
            <a:ext cx="12335935" cy="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a:solidFill>
                <a:prstClr val="white"/>
              </a:solidFill>
            </a:endParaRPr>
          </a:p>
        </p:txBody>
      </p:sp>
      <p:sp>
        <p:nvSpPr>
          <p:cNvPr id="2" name="Tittel 1"/>
          <p:cNvSpPr>
            <a:spLocks noGrp="1"/>
          </p:cNvSpPr>
          <p:nvPr userDrawn="1">
            <p:ph type="ctrTitle"/>
          </p:nvPr>
        </p:nvSpPr>
        <p:spPr>
          <a:xfrm>
            <a:off x="377189" y="5105400"/>
            <a:ext cx="10363200" cy="1047750"/>
          </a:xfrm>
        </p:spPr>
        <p:txBody>
          <a:bodyPr anchor="t" anchorCtr="0">
            <a:normAutofit/>
          </a:bodyPr>
          <a:lstStyle>
            <a:lvl1pPr>
              <a:defRPr sz="2800">
                <a:solidFill>
                  <a:schemeClr val="bg1"/>
                </a:solidFill>
              </a:defRPr>
            </a:lvl1pPr>
          </a:lstStyle>
          <a:p>
            <a:r>
              <a:rPr lang="nb-NO" dirty="0" smtClean="0"/>
              <a:t>Klikk for å redigere tittelstil</a:t>
            </a:r>
            <a:endParaRPr lang="nb-NO" dirty="0"/>
          </a:p>
        </p:txBody>
      </p:sp>
      <p:sp>
        <p:nvSpPr>
          <p:cNvPr id="3" name="Undertittel 2"/>
          <p:cNvSpPr>
            <a:spLocks noGrp="1"/>
          </p:cNvSpPr>
          <p:nvPr userDrawn="1">
            <p:ph type="subTitle" idx="1"/>
          </p:nvPr>
        </p:nvSpPr>
        <p:spPr>
          <a:xfrm>
            <a:off x="385656" y="6289676"/>
            <a:ext cx="8534400" cy="441325"/>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userDrawn="1">
            <p:ph type="dt" sz="half" idx="10"/>
          </p:nvPr>
        </p:nvSpPr>
        <p:spPr/>
        <p:txBody>
          <a:bodyPr/>
          <a:lstStyle/>
          <a:p>
            <a:fld id="{244352CE-47FB-7849-8B75-EC93718C1ADB}" type="datetimeFigureOut">
              <a:rPr lang="nn-NO" smtClean="0">
                <a:solidFill>
                  <a:prstClr val="black">
                    <a:tint val="75000"/>
                  </a:prstClr>
                </a:solidFill>
              </a:rPr>
              <a:pPr/>
              <a:t>22.09.2016</a:t>
            </a:fld>
            <a:endParaRPr lang="nb-NO">
              <a:solidFill>
                <a:prstClr val="black">
                  <a:tint val="75000"/>
                </a:prstClr>
              </a:solidFill>
            </a:endParaRPr>
          </a:p>
        </p:txBody>
      </p:sp>
      <p:sp>
        <p:nvSpPr>
          <p:cNvPr id="5" name="Plassholder for bunntekst 4"/>
          <p:cNvSpPr>
            <a:spLocks noGrp="1"/>
          </p:cNvSpPr>
          <p:nvPr userDrawn="1">
            <p:ph type="ftr" sz="quarter" idx="11"/>
          </p:nvPr>
        </p:nvSpPr>
        <p:spPr/>
        <p:txBody>
          <a:bodyPr/>
          <a:lstStyle/>
          <a:p>
            <a:endParaRPr lang="nb-NO" dirty="0">
              <a:solidFill>
                <a:prstClr val="black">
                  <a:tint val="75000"/>
                </a:prstClr>
              </a:solidFill>
            </a:endParaRPr>
          </a:p>
        </p:txBody>
      </p:sp>
      <p:sp>
        <p:nvSpPr>
          <p:cNvPr id="6" name="Plassholder for lysbildenummer 5"/>
          <p:cNvSpPr>
            <a:spLocks noGrp="1"/>
          </p:cNvSpPr>
          <p:nvPr userDrawn="1">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pic>
        <p:nvPicPr>
          <p:cNvPr id="9" name="Bilde 8" descr="logo_neg.png"/>
          <p:cNvPicPr>
            <a:picLocks noChangeAspect="1"/>
          </p:cNvPicPr>
          <p:nvPr userDrawn="1"/>
        </p:nvPicPr>
        <p:blipFill>
          <a:blip r:embed="rId3" cstate="screen"/>
          <a:stretch>
            <a:fillRect/>
          </a:stretch>
        </p:blipFill>
        <p:spPr>
          <a:xfrm>
            <a:off x="309457" y="210676"/>
            <a:ext cx="3051809" cy="631819"/>
          </a:xfrm>
          <a:prstGeom prst="rect">
            <a:avLst/>
          </a:prstGeom>
        </p:spPr>
      </p:pic>
    </p:spTree>
    <p:extLst>
      <p:ext uri="{BB962C8B-B14F-4D97-AF65-F5344CB8AC3E}">
        <p14:creationId xmlns:p14="http://schemas.microsoft.com/office/powerpoint/2010/main" val="73594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7"/>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868373"/>
            <a:ext cx="10972800" cy="4313859"/>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p:nvCxnSpPr>
        <p:spPr>
          <a:xfrm>
            <a:off x="508000" y="6248233"/>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p:cNvPicPr>
          <p:nvPr/>
        </p:nvPicPr>
        <p:blipFill>
          <a:blip r:embed="rId10" cstate="screen">
            <a:extLst>
              <a:ext uri="{28A0092B-C50C-407E-A947-70E740481C1C}">
                <a14:useLocalDpi xmlns:a14="http://schemas.microsoft.com/office/drawing/2010/main"/>
              </a:ext>
            </a:extLst>
          </a:blip>
          <a:stretch>
            <a:fillRect/>
          </a:stretch>
        </p:blipFill>
        <p:spPr>
          <a:xfrm>
            <a:off x="11144043" y="6285095"/>
            <a:ext cx="683891" cy="504952"/>
          </a:xfrm>
          <a:prstGeom prst="rect">
            <a:avLst/>
          </a:prstGeom>
        </p:spPr>
      </p:pic>
    </p:spTree>
    <p:extLst>
      <p:ext uri="{BB962C8B-B14F-4D97-AF65-F5344CB8AC3E}">
        <p14:creationId xmlns:p14="http://schemas.microsoft.com/office/powerpoint/2010/main" val="28421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p:txStyles>
    <p:titleStyle>
      <a:lvl1pPr algn="l" defTabSz="609585" rtl="0" eaLnBrk="1" latinLnBrk="0" hangingPunct="1">
        <a:spcBef>
          <a:spcPct val="0"/>
        </a:spcBef>
        <a:buNone/>
        <a:defRPr sz="4000" b="1" kern="1200">
          <a:solidFill>
            <a:srgbClr val="2B899A"/>
          </a:solidFill>
          <a:latin typeface="+mj-lt"/>
          <a:ea typeface="+mj-ea"/>
          <a:cs typeface="+mj-cs"/>
        </a:defRPr>
      </a:lvl1pPr>
    </p:titleStyle>
    <p:bodyStyle>
      <a:lvl1pPr marL="237061" indent="-237061" algn="l" defTabSz="609585" rtl="0" eaLnBrk="1" latinLnBrk="0" hangingPunct="1">
        <a:spcBef>
          <a:spcPts val="1600"/>
        </a:spcBef>
        <a:buClr>
          <a:srgbClr val="8B1F1E"/>
        </a:buClr>
        <a:buFont typeface="Arial"/>
        <a:buChar char="•"/>
        <a:defRPr sz="2667" kern="1200">
          <a:solidFill>
            <a:srgbClr val="52565A"/>
          </a:solidFill>
          <a:latin typeface="+mn-lt"/>
          <a:ea typeface="+mn-ea"/>
          <a:cs typeface="+mn-cs"/>
        </a:defRPr>
      </a:lvl1pPr>
      <a:lvl2pPr marL="480472" indent="-243411" algn="l" defTabSz="609585" rtl="0" eaLnBrk="1" latinLnBrk="0" hangingPunct="1">
        <a:spcBef>
          <a:spcPts val="1600"/>
        </a:spcBef>
        <a:buClr>
          <a:srgbClr val="8B1F1E"/>
        </a:buClr>
        <a:buSzPct val="100000"/>
        <a:buFont typeface="Arial"/>
        <a:buChar char="•"/>
        <a:defRPr sz="2667" kern="1200">
          <a:solidFill>
            <a:srgbClr val="52565A"/>
          </a:solidFill>
          <a:latin typeface="+mn-lt"/>
          <a:ea typeface="+mn-ea"/>
          <a:cs typeface="+mn-cs"/>
        </a:defRPr>
      </a:lvl2pPr>
      <a:lvl3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3pPr>
      <a:lvl4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4pPr>
      <a:lvl5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6"/>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781405"/>
            <a:ext cx="109728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508000" y="69532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4352CE-47FB-7849-8B75-EC93718C1ADB}" type="datetimeFigureOut">
              <a:rPr lang="nn-NO" smtClean="0">
                <a:solidFill>
                  <a:prstClr val="black">
                    <a:tint val="75000"/>
                  </a:prstClr>
                </a:solidFill>
              </a:rPr>
              <a:pPr defTabSz="457200"/>
              <a:t>22.09.2016</a:t>
            </a:fld>
            <a:endParaRPr lang="nb-NO">
              <a:solidFill>
                <a:prstClr val="black">
                  <a:tint val="75000"/>
                </a:prstClr>
              </a:solidFill>
            </a:endParaRPr>
          </a:p>
        </p:txBody>
      </p:sp>
      <p:sp>
        <p:nvSpPr>
          <p:cNvPr id="5" name="Plassholder for bunntekst 4"/>
          <p:cNvSpPr>
            <a:spLocks noGrp="1"/>
          </p:cNvSpPr>
          <p:nvPr>
            <p:ph type="ftr" sz="quarter" idx="3"/>
          </p:nvPr>
        </p:nvSpPr>
        <p:spPr>
          <a:xfrm>
            <a:off x="4064000" y="69532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b-NO">
              <a:solidFill>
                <a:prstClr val="black">
                  <a:tint val="75000"/>
                </a:prstClr>
              </a:solidFill>
            </a:endParaRPr>
          </a:p>
        </p:txBody>
      </p:sp>
      <p:sp>
        <p:nvSpPr>
          <p:cNvPr id="6" name="Plassholder for lysbildenummer 5"/>
          <p:cNvSpPr>
            <a:spLocks noGrp="1"/>
          </p:cNvSpPr>
          <p:nvPr>
            <p:ph type="sldNum" sz="quarter" idx="4"/>
          </p:nvPr>
        </p:nvSpPr>
        <p:spPr>
          <a:xfrm>
            <a:off x="8636000" y="69532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DF9988A-70E7-E14F-8A8E-87223BDAC7FD}" type="slidenum">
              <a:rPr lang="nb-NO" smtClean="0">
                <a:solidFill>
                  <a:prstClr val="black">
                    <a:tint val="75000"/>
                  </a:prstClr>
                </a:solidFill>
              </a:rPr>
              <a:pPr defTabSz="457200"/>
              <a:t>‹#›</a:t>
            </a:fld>
            <a:endParaRPr lang="nb-NO">
              <a:solidFill>
                <a:prstClr val="black">
                  <a:tint val="75000"/>
                </a:prstClr>
              </a:solidFill>
            </a:endParaRPr>
          </a:p>
        </p:txBody>
      </p:sp>
      <p:cxnSp>
        <p:nvCxnSpPr>
          <p:cNvPr id="9" name="Rett linje 8"/>
          <p:cNvCxnSpPr/>
          <p:nvPr/>
        </p:nvCxnSpPr>
        <p:spPr>
          <a:xfrm>
            <a:off x="508000" y="6424612"/>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noChangeAspect="1"/>
          </p:cNvPicPr>
          <p:nvPr/>
        </p:nvPicPr>
        <p:blipFill>
          <a:blip r:embed="rId9" cstate="screen"/>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22296193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457200" rtl="0" eaLnBrk="1" latinLnBrk="0" hangingPunct="1">
        <a:spcBef>
          <a:spcPct val="0"/>
        </a:spcBef>
        <a:buNone/>
        <a:defRPr sz="3400" b="1" kern="1200">
          <a:solidFill>
            <a:srgbClr val="2B899A"/>
          </a:solidFill>
          <a:latin typeface="+mj-lt"/>
          <a:ea typeface="+mj-ea"/>
          <a:cs typeface="+mj-cs"/>
        </a:defRPr>
      </a:lvl1pPr>
    </p:titleStyle>
    <p:bodyStyle>
      <a:lvl1pPr marL="177800" indent="-177800" algn="l" defTabSz="457200" rtl="0" eaLnBrk="1" latinLnBrk="0" hangingPunct="1">
        <a:spcBef>
          <a:spcPts val="1200"/>
        </a:spcBef>
        <a:buClr>
          <a:srgbClr val="8B1F1E"/>
        </a:buClr>
        <a:buFont typeface="Arial"/>
        <a:buChar char="•"/>
        <a:defRPr sz="2400" kern="1200">
          <a:solidFill>
            <a:srgbClr val="52565A"/>
          </a:solidFill>
          <a:latin typeface="+mn-lt"/>
          <a:ea typeface="+mn-ea"/>
          <a:cs typeface="+mn-cs"/>
        </a:defRPr>
      </a:lvl1pPr>
      <a:lvl2pPr marL="360363" indent="-182563" algn="l" defTabSz="457200" rtl="0" eaLnBrk="1" latinLnBrk="0" hangingPunct="1">
        <a:spcBef>
          <a:spcPts val="1200"/>
        </a:spcBef>
        <a:buClr>
          <a:srgbClr val="8B1F1E"/>
        </a:buClr>
        <a:buSzPct val="100000"/>
        <a:buFont typeface="Arial"/>
        <a:buChar char="•"/>
        <a:defRPr sz="2400" kern="1200">
          <a:solidFill>
            <a:srgbClr val="52565A"/>
          </a:solidFill>
          <a:latin typeface="+mn-lt"/>
          <a:ea typeface="+mn-ea"/>
          <a:cs typeface="+mn-cs"/>
        </a:defRPr>
      </a:lvl2pPr>
      <a:lvl3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3pPr>
      <a:lvl4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4pPr>
      <a:lvl5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Arbeidsform i tillitsutvalget/medlemspleie/verving</a:t>
            </a:r>
            <a:endParaRPr lang="nb-NO" dirty="0"/>
          </a:p>
        </p:txBody>
      </p:sp>
      <p:sp>
        <p:nvSpPr>
          <p:cNvPr id="3" name="Undertittel 2"/>
          <p:cNvSpPr>
            <a:spLocks noGrp="1"/>
          </p:cNvSpPr>
          <p:nvPr>
            <p:ph type="subTitle" idx="1"/>
          </p:nvPr>
        </p:nvSpPr>
        <p:spPr/>
        <p:txBody>
          <a:bodyPr>
            <a:normAutofit/>
          </a:bodyPr>
          <a:lstStyle/>
          <a:p>
            <a:r>
              <a:rPr lang="nb-NO" dirty="0" smtClean="0"/>
              <a:t>Grunnopplæring del 2</a:t>
            </a:r>
            <a:endParaRPr lang="nb-NO" dirty="0"/>
          </a:p>
        </p:txBody>
      </p:sp>
      <p:sp>
        <p:nvSpPr>
          <p:cNvPr id="4" name="Plassholder for dato 3"/>
          <p:cNvSpPr>
            <a:spLocks noGrp="1"/>
          </p:cNvSpPr>
          <p:nvPr>
            <p:ph type="dt" sz="half" idx="10"/>
          </p:nvPr>
        </p:nvSpPr>
        <p:spPr/>
        <p:txBody>
          <a:bodyPr/>
          <a:lstStyle/>
          <a:p>
            <a:endParaRPr lang="nb-NO" dirty="0">
              <a:solidFill>
                <a:prstClr val="white"/>
              </a:solidFill>
            </a:endParaRPr>
          </a:p>
        </p:txBody>
      </p:sp>
    </p:spTree>
    <p:extLst>
      <p:ext uri="{BB962C8B-B14F-4D97-AF65-F5344CB8AC3E}">
        <p14:creationId xmlns:p14="http://schemas.microsoft.com/office/powerpoint/2010/main" val="218997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p:cNvSpPr>
            <a:spLocks noGrp="1"/>
          </p:cNvSpPr>
          <p:nvPr>
            <p:ph type="title"/>
          </p:nvPr>
        </p:nvSpPr>
        <p:spPr>
          <a:xfrm>
            <a:off x="384628" y="511627"/>
            <a:ext cx="10972800" cy="758373"/>
          </a:xfrm>
        </p:spPr>
        <p:txBody>
          <a:bodyPr/>
          <a:lstStyle/>
          <a:p>
            <a:r>
              <a:rPr lang="nb-NO" dirty="0" smtClean="0"/>
              <a:t>Oppgaver du møter</a:t>
            </a:r>
            <a:endParaRPr lang="nb-NO" b="1" dirty="0"/>
          </a:p>
        </p:txBody>
      </p:sp>
      <p:sp>
        <p:nvSpPr>
          <p:cNvPr id="5" name="Plassholder for innhold 4"/>
          <p:cNvSpPr>
            <a:spLocks noGrp="1"/>
          </p:cNvSpPr>
          <p:nvPr>
            <p:ph idx="1"/>
          </p:nvPr>
        </p:nvSpPr>
        <p:spPr>
          <a:xfrm>
            <a:off x="380999" y="1432560"/>
            <a:ext cx="10972800" cy="4767048"/>
          </a:xfrm>
        </p:spPr>
        <p:txBody>
          <a:bodyPr>
            <a:normAutofit/>
          </a:bodyPr>
          <a:lstStyle/>
          <a:p>
            <a:r>
              <a:rPr lang="nb-NO" dirty="0" smtClean="0"/>
              <a:t>Samtaler og veiledning av medlemmer </a:t>
            </a:r>
          </a:p>
          <a:p>
            <a:r>
              <a:rPr lang="nb-NO" dirty="0" smtClean="0"/>
              <a:t>Samtaler/møter med ledelsen </a:t>
            </a:r>
          </a:p>
          <a:p>
            <a:r>
              <a:rPr lang="nb-NO" b="1" dirty="0" smtClean="0"/>
              <a:t>Verving av nye medlemmer og ivaretakelse av «gamle»</a:t>
            </a:r>
          </a:p>
          <a:p>
            <a:r>
              <a:rPr lang="nb-NO" dirty="0"/>
              <a:t>Deltakelse på kurs/møter i regi av Finansforbundet</a:t>
            </a:r>
          </a:p>
          <a:p>
            <a:pPr marL="0" indent="0">
              <a:buNone/>
            </a:pPr>
            <a:endParaRPr lang="nb-NO" dirty="0"/>
          </a:p>
        </p:txBody>
      </p:sp>
      <p:pic>
        <p:nvPicPr>
          <p:cNvPr id="2" name="Bild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4812" y="4374109"/>
            <a:ext cx="11255800" cy="2483892"/>
          </a:xfrm>
          <a:prstGeom prst="rect">
            <a:avLst/>
          </a:prstGeom>
        </p:spPr>
      </p:pic>
    </p:spTree>
    <p:extLst>
      <p:ext uri="{BB962C8B-B14F-4D97-AF65-F5344CB8AC3E}">
        <p14:creationId xmlns:p14="http://schemas.microsoft.com/office/powerpoint/2010/main" val="252112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384628" y="511627"/>
            <a:ext cx="10972800" cy="758373"/>
          </a:xfrm>
        </p:spPr>
        <p:txBody>
          <a:bodyPr/>
          <a:lstStyle/>
          <a:p>
            <a:r>
              <a:rPr lang="nb-NO" dirty="0" smtClean="0"/>
              <a:t>Oppgaver du møter</a:t>
            </a:r>
            <a:endParaRPr lang="nb-NO" b="1" dirty="0"/>
          </a:p>
        </p:txBody>
      </p:sp>
      <p:sp>
        <p:nvSpPr>
          <p:cNvPr id="5" name="Plassholder for innhold 4"/>
          <p:cNvSpPr>
            <a:spLocks noGrp="1"/>
          </p:cNvSpPr>
          <p:nvPr>
            <p:ph idx="1"/>
          </p:nvPr>
        </p:nvSpPr>
        <p:spPr>
          <a:xfrm>
            <a:off x="380999" y="1432560"/>
            <a:ext cx="10972800" cy="4767048"/>
          </a:xfrm>
        </p:spPr>
        <p:txBody>
          <a:bodyPr>
            <a:normAutofit/>
          </a:bodyPr>
          <a:lstStyle/>
          <a:p>
            <a:r>
              <a:rPr lang="nb-NO" dirty="0"/>
              <a:t>Forhandlinger av lokal tariffavtale</a:t>
            </a:r>
          </a:p>
          <a:p>
            <a:r>
              <a:rPr lang="nb-NO" dirty="0" smtClean="0"/>
              <a:t>Lønnsdrøftelser</a:t>
            </a:r>
            <a:endParaRPr lang="nb-NO" dirty="0"/>
          </a:p>
          <a:p>
            <a:r>
              <a:rPr lang="nb-NO" dirty="0"/>
              <a:t>Konfliktløsning</a:t>
            </a:r>
          </a:p>
          <a:p>
            <a:r>
              <a:rPr lang="nb-NO" dirty="0"/>
              <a:t>Deltakelse i ansettelsesprosesser/deltakelse i utvalg</a:t>
            </a:r>
          </a:p>
          <a:p>
            <a:pPr marL="0" indent="0">
              <a:buNone/>
            </a:pPr>
            <a:endParaRPr lang="nb-NO" dirty="0"/>
          </a:p>
        </p:txBody>
      </p:sp>
      <p:pic>
        <p:nvPicPr>
          <p:cNvPr id="2" name="Bild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4812" y="4374109"/>
            <a:ext cx="11255800" cy="2483892"/>
          </a:xfrm>
          <a:prstGeom prst="rect">
            <a:avLst/>
          </a:prstGeom>
        </p:spPr>
      </p:pic>
    </p:spTree>
    <p:extLst>
      <p:ext uri="{BB962C8B-B14F-4D97-AF65-F5344CB8AC3E}">
        <p14:creationId xmlns:p14="http://schemas.microsoft.com/office/powerpoint/2010/main" val="1998340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Kompetanse og organisasjon\E-læring 2012\Bilder\_MG_6046.tif"/>
          <p:cNvPicPr>
            <a:picLocks noChangeAspect="1" noChangeArrowheads="1"/>
          </p:cNvPicPr>
          <p:nvPr/>
        </p:nvPicPr>
        <p:blipFill>
          <a:blip r:embed="rId3" cstate="screen"/>
          <a:srcRect/>
          <a:stretch>
            <a:fillRect/>
          </a:stretch>
        </p:blipFill>
        <p:spPr bwMode="auto">
          <a:xfrm>
            <a:off x="0" y="0"/>
            <a:ext cx="5257800" cy="6858000"/>
          </a:xfrm>
          <a:prstGeom prst="rect">
            <a:avLst/>
          </a:prstGeom>
          <a:noFill/>
        </p:spPr>
      </p:pic>
      <p:sp>
        <p:nvSpPr>
          <p:cNvPr id="2" name="Tittel 1"/>
          <p:cNvSpPr>
            <a:spLocks noGrp="1"/>
          </p:cNvSpPr>
          <p:nvPr>
            <p:ph type="title"/>
          </p:nvPr>
        </p:nvSpPr>
        <p:spPr>
          <a:xfrm>
            <a:off x="6148873" y="771525"/>
            <a:ext cx="4357202" cy="1143000"/>
          </a:xfrm>
        </p:spPr>
        <p:txBody>
          <a:bodyPr/>
          <a:lstStyle/>
          <a:p>
            <a:r>
              <a:rPr lang="nb-NO" dirty="0" smtClean="0"/>
              <a:t>Informasjon</a:t>
            </a:r>
            <a:endParaRPr lang="nb-NO" dirty="0"/>
          </a:p>
        </p:txBody>
      </p:sp>
      <p:sp>
        <p:nvSpPr>
          <p:cNvPr id="3" name="Plassholder for innhold 2"/>
          <p:cNvSpPr>
            <a:spLocks noGrp="1"/>
          </p:cNvSpPr>
          <p:nvPr>
            <p:ph sz="half" idx="1"/>
          </p:nvPr>
        </p:nvSpPr>
        <p:spPr>
          <a:xfrm>
            <a:off x="6148873" y="2066926"/>
            <a:ext cx="4357203" cy="4525963"/>
          </a:xfrm>
        </p:spPr>
        <p:txBody>
          <a:bodyPr/>
          <a:lstStyle/>
          <a:p>
            <a:pPr marL="0" indent="0">
              <a:buNone/>
            </a:pPr>
            <a:r>
              <a:rPr lang="nb-NO" dirty="0" smtClean="0"/>
              <a:t>Medlemmer og ikke-medlemmer trenger informasjon gjennom:</a:t>
            </a:r>
          </a:p>
          <a:p>
            <a:r>
              <a:rPr lang="nb-NO" dirty="0"/>
              <a:t>M</a:t>
            </a:r>
            <a:r>
              <a:rPr lang="nb-NO" dirty="0" smtClean="0"/>
              <a:t>øter ansikt til ansikt</a:t>
            </a:r>
          </a:p>
          <a:p>
            <a:r>
              <a:rPr lang="nb-NO" dirty="0" smtClean="0"/>
              <a:t>Nyhetsbrev</a:t>
            </a:r>
          </a:p>
          <a:p>
            <a:r>
              <a:rPr lang="nb-NO" dirty="0" smtClean="0"/>
              <a:t>E-postinformasjon</a:t>
            </a:r>
          </a:p>
          <a:p>
            <a:r>
              <a:rPr lang="nb-NO" dirty="0" smtClean="0"/>
              <a:t>Stands i kantina</a:t>
            </a:r>
          </a:p>
          <a:p>
            <a:r>
              <a:rPr lang="nb-NO" dirty="0" smtClean="0"/>
              <a:t>Medlemsmøter </a:t>
            </a:r>
          </a:p>
          <a:p>
            <a:r>
              <a:rPr lang="nb-NO" dirty="0" smtClean="0"/>
              <a:t>Med mer..</a:t>
            </a:r>
            <a:endParaRPr lang="nb-NO" dirty="0" smtClean="0"/>
          </a:p>
          <a:p>
            <a:endParaRPr lang="nb-NO" dirty="0"/>
          </a:p>
        </p:txBody>
      </p:sp>
    </p:spTree>
    <p:extLst>
      <p:ext uri="{BB962C8B-B14F-4D97-AF65-F5344CB8AC3E}">
        <p14:creationId xmlns:p14="http://schemas.microsoft.com/office/powerpoint/2010/main" val="239891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Kompetanse og organisasjon\E-læring 2012\Bilder\_MG_6136.tif"/>
          <p:cNvPicPr>
            <a:picLocks noChangeAspect="1" noChangeArrowheads="1"/>
          </p:cNvPicPr>
          <p:nvPr/>
        </p:nvPicPr>
        <p:blipFill>
          <a:blip r:embed="rId3" cstate="screen"/>
          <a:srcRect/>
          <a:stretch>
            <a:fillRect/>
          </a:stretch>
        </p:blipFill>
        <p:spPr bwMode="auto">
          <a:xfrm>
            <a:off x="0" y="0"/>
            <a:ext cx="5381625" cy="6892212"/>
          </a:xfrm>
          <a:prstGeom prst="rect">
            <a:avLst/>
          </a:prstGeom>
          <a:noFill/>
        </p:spPr>
      </p:pic>
      <p:sp>
        <p:nvSpPr>
          <p:cNvPr id="5" name="Plassholder for innhold 2"/>
          <p:cNvSpPr txBox="1">
            <a:spLocks/>
          </p:cNvSpPr>
          <p:nvPr/>
        </p:nvSpPr>
        <p:spPr>
          <a:xfrm>
            <a:off x="1812471" y="1666876"/>
            <a:ext cx="4232729" cy="4525963"/>
          </a:xfrm>
          <a:prstGeom prst="rect">
            <a:avLst/>
          </a:prstGeom>
        </p:spPr>
        <p:txBody>
          <a:bodyPr>
            <a:normAutofit/>
          </a:bodyPr>
          <a:lstStyle/>
          <a:p>
            <a:pPr marL="177800" indent="-177800" defTabSz="457200">
              <a:spcBef>
                <a:spcPts val="1200"/>
              </a:spcBef>
              <a:buClr>
                <a:srgbClr val="8B1F1E"/>
              </a:buClr>
              <a:buFont typeface="Arial"/>
              <a:buChar char="•"/>
              <a:defRPr/>
            </a:pPr>
            <a:endParaRPr lang="nb-NO" sz="2400" dirty="0">
              <a:solidFill>
                <a:srgbClr val="52565A"/>
              </a:solidFill>
            </a:endParaRPr>
          </a:p>
          <a:p>
            <a:pPr marL="360363" lvl="1" indent="-182563" defTabSz="457200">
              <a:spcBef>
                <a:spcPts val="1200"/>
              </a:spcBef>
              <a:buClr>
                <a:srgbClr val="8B1F1E"/>
              </a:buClr>
              <a:buSzPct val="100000"/>
              <a:defRPr/>
            </a:pPr>
            <a:r>
              <a:rPr lang="nb-NO" sz="2400" dirty="0">
                <a:solidFill>
                  <a:srgbClr val="52565A"/>
                </a:solidFill>
              </a:rPr>
              <a:t>					</a:t>
            </a:r>
            <a:endParaRPr lang="nb-NO" sz="1200" dirty="0">
              <a:solidFill>
                <a:srgbClr val="52565A"/>
              </a:solidFill>
            </a:endParaRPr>
          </a:p>
        </p:txBody>
      </p:sp>
      <p:sp>
        <p:nvSpPr>
          <p:cNvPr id="7" name="Tittel 3"/>
          <p:cNvSpPr txBox="1">
            <a:spLocks/>
          </p:cNvSpPr>
          <p:nvPr/>
        </p:nvSpPr>
        <p:spPr>
          <a:xfrm>
            <a:off x="5281127" y="838200"/>
            <a:ext cx="5110649" cy="1143000"/>
          </a:xfrm>
          <a:prstGeom prst="rect">
            <a:avLst/>
          </a:prstGeom>
        </p:spPr>
        <p:txBody>
          <a:bodyPr/>
          <a:lstStyle/>
          <a:p>
            <a:pPr algn="r" defTabSz="457200">
              <a:spcBef>
                <a:spcPct val="0"/>
              </a:spcBef>
              <a:defRPr/>
            </a:pPr>
            <a:r>
              <a:rPr lang="nb-NO" sz="3400" b="1" dirty="0">
                <a:solidFill>
                  <a:srgbClr val="2B899A"/>
                </a:solidFill>
              </a:rPr>
              <a:t>  </a:t>
            </a:r>
            <a:endParaRPr lang="nb-NO" sz="3400" b="1" dirty="0">
              <a:solidFill>
                <a:srgbClr val="2B899A"/>
              </a:solidFill>
            </a:endParaRPr>
          </a:p>
        </p:txBody>
      </p:sp>
      <p:sp>
        <p:nvSpPr>
          <p:cNvPr id="2" name="Tittel 1"/>
          <p:cNvSpPr>
            <a:spLocks noGrp="1"/>
          </p:cNvSpPr>
          <p:nvPr>
            <p:ph type="title"/>
          </p:nvPr>
        </p:nvSpPr>
        <p:spPr/>
        <p:txBody>
          <a:bodyPr/>
          <a:lstStyle/>
          <a:p>
            <a:r>
              <a:rPr lang="nb-NO" dirty="0" smtClean="0"/>
              <a:t>													Noen ideer</a:t>
            </a:r>
            <a:endParaRPr lang="nb-NO" dirty="0"/>
          </a:p>
        </p:txBody>
      </p:sp>
      <p:sp>
        <p:nvSpPr>
          <p:cNvPr id="3" name="Plassholder for innhold 2"/>
          <p:cNvSpPr>
            <a:spLocks noGrp="1"/>
          </p:cNvSpPr>
          <p:nvPr>
            <p:ph sz="half" idx="1"/>
          </p:nvPr>
        </p:nvSpPr>
        <p:spPr/>
        <p:txBody>
          <a:bodyPr>
            <a:normAutofit fontScale="85000" lnSpcReduction="10000"/>
          </a:bodyPr>
          <a:lstStyle/>
          <a:p>
            <a:endParaRPr lang="nb-NO"/>
          </a:p>
        </p:txBody>
      </p:sp>
      <p:sp>
        <p:nvSpPr>
          <p:cNvPr id="4" name="Plassholder for innhold 3"/>
          <p:cNvSpPr>
            <a:spLocks noGrp="1"/>
          </p:cNvSpPr>
          <p:nvPr>
            <p:ph sz="half" idx="2"/>
          </p:nvPr>
        </p:nvSpPr>
        <p:spPr/>
        <p:txBody>
          <a:bodyPr>
            <a:normAutofit fontScale="85000" lnSpcReduction="10000"/>
          </a:bodyPr>
          <a:lstStyle/>
          <a:p>
            <a:pPr marL="0" indent="0">
              <a:buNone/>
            </a:pPr>
            <a:r>
              <a:rPr lang="nb-NO" dirty="0" smtClean="0"/>
              <a:t>Hvordan kan du sikre god ivaretakelse av medlemmene/attraktivitet for nye?</a:t>
            </a:r>
          </a:p>
          <a:p>
            <a:r>
              <a:rPr lang="nb-NO" dirty="0" smtClean="0"/>
              <a:t>Vis at dere har innflytelse:  «Dette har vi fått til»</a:t>
            </a:r>
          </a:p>
          <a:p>
            <a:r>
              <a:rPr lang="nb-NO" dirty="0" smtClean="0"/>
              <a:t>Vis at dere har planer: «Dette er våre mål for året»/ «Dette er viktig for oss»</a:t>
            </a:r>
          </a:p>
          <a:p>
            <a:r>
              <a:rPr lang="nb-NO" dirty="0" smtClean="0"/>
              <a:t>Send ut sommerhilsen/julehilsen med litt informasjon om hva dere har gjort/aktuelle saker</a:t>
            </a:r>
          </a:p>
          <a:p>
            <a:r>
              <a:rPr lang="nb-NO" dirty="0" smtClean="0"/>
              <a:t>Be om tid på avdelingsmøter/allmøter </a:t>
            </a:r>
          </a:p>
          <a:p>
            <a:r>
              <a:rPr lang="nb-NO" dirty="0" smtClean="0"/>
              <a:t>Skriv er rapport (i desember) til medlemmer om hva dere har arbeidet med i året som har gått</a:t>
            </a:r>
          </a:p>
          <a:p>
            <a:r>
              <a:rPr lang="nb-NO" dirty="0" smtClean="0"/>
              <a:t>Med mer..</a:t>
            </a:r>
          </a:p>
          <a:p>
            <a:endParaRPr lang="nb-NO" dirty="0"/>
          </a:p>
        </p:txBody>
      </p:sp>
    </p:spTree>
    <p:extLst>
      <p:ext uri="{BB962C8B-B14F-4D97-AF65-F5344CB8AC3E}">
        <p14:creationId xmlns:p14="http://schemas.microsoft.com/office/powerpoint/2010/main" val="521428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Medlemmer og ikke-medlemmer trenger attraktive tilbud</a:t>
            </a:r>
            <a:endParaRPr lang="nb-NO" dirty="0"/>
          </a:p>
        </p:txBody>
      </p:sp>
      <p:sp>
        <p:nvSpPr>
          <p:cNvPr id="3" name="Plassholder for innhold 2"/>
          <p:cNvSpPr>
            <a:spLocks noGrp="1"/>
          </p:cNvSpPr>
          <p:nvPr>
            <p:ph sz="half" idx="1"/>
          </p:nvPr>
        </p:nvSpPr>
        <p:spPr/>
        <p:txBody>
          <a:bodyPr/>
          <a:lstStyle/>
          <a:p>
            <a:pPr marL="0" indent="0">
              <a:buNone/>
            </a:pPr>
            <a:r>
              <a:rPr lang="nb-NO" dirty="0" smtClean="0"/>
              <a:t>Spør medlemmene hva de ønsker av dere:</a:t>
            </a:r>
          </a:p>
          <a:p>
            <a:r>
              <a:rPr lang="nb-NO" dirty="0" smtClean="0"/>
              <a:t>Informasjon om lønn</a:t>
            </a:r>
          </a:p>
          <a:p>
            <a:r>
              <a:rPr lang="nb-NO" dirty="0" smtClean="0"/>
              <a:t>Informasjon om bedriftsavtale</a:t>
            </a:r>
          </a:p>
          <a:p>
            <a:r>
              <a:rPr lang="nb-NO" dirty="0" smtClean="0"/>
              <a:t>Kurs i digitale flater</a:t>
            </a:r>
          </a:p>
          <a:p>
            <a:r>
              <a:rPr lang="nb-NO" dirty="0" smtClean="0"/>
              <a:t>Informasjonsmøte om fagforeningens historie</a:t>
            </a:r>
          </a:p>
          <a:p>
            <a:r>
              <a:rPr lang="nb-NO" dirty="0" smtClean="0"/>
              <a:t>Fin Tech</a:t>
            </a:r>
          </a:p>
          <a:p>
            <a:r>
              <a:rPr lang="nb-NO" dirty="0" smtClean="0"/>
              <a:t>Lønnssamtalekurs </a:t>
            </a:r>
          </a:p>
          <a:p>
            <a:r>
              <a:rPr lang="nb-NO" dirty="0" smtClean="0"/>
              <a:t>Eller annet</a:t>
            </a:r>
            <a:endParaRPr lang="nb-NO" dirty="0"/>
          </a:p>
        </p:txBody>
      </p:sp>
      <p:pic>
        <p:nvPicPr>
          <p:cNvPr id="5" name="Plassholder for innhold 4"/>
          <p:cNvPicPr>
            <a:picLocks noGrp="1" noChangeAspect="1"/>
          </p:cNvPicPr>
          <p:nvPr>
            <p:ph sz="half" idx="2"/>
          </p:nvPr>
        </p:nvPicPr>
        <p:blipFill>
          <a:blip r:embed="rId3"/>
          <a:stretch>
            <a:fillRect/>
          </a:stretch>
        </p:blipFill>
        <p:spPr>
          <a:xfrm>
            <a:off x="8762757" y="1826880"/>
            <a:ext cx="3740684" cy="4525963"/>
          </a:xfrm>
          <a:prstGeom prst="rect">
            <a:avLst/>
          </a:prstGeom>
        </p:spPr>
      </p:pic>
      <p:sp>
        <p:nvSpPr>
          <p:cNvPr id="7" name="TekstSylinder 6"/>
          <p:cNvSpPr txBox="1"/>
          <p:nvPr/>
        </p:nvSpPr>
        <p:spPr>
          <a:xfrm>
            <a:off x="10124902" y="4472247"/>
            <a:ext cx="1232526" cy="769441"/>
          </a:xfrm>
          <a:prstGeom prst="rect">
            <a:avLst/>
          </a:prstGeom>
          <a:noFill/>
        </p:spPr>
        <p:txBody>
          <a:bodyPr wrap="square" rtlCol="0">
            <a:spAutoFit/>
          </a:bodyPr>
          <a:lstStyle/>
          <a:p>
            <a:r>
              <a:rPr lang="nb-NO" sz="4400" dirty="0" smtClean="0">
                <a:ln w="0"/>
                <a:effectLst>
                  <a:outerShdw blurRad="38100" dist="19050" dir="2700000" algn="tl" rotWithShape="0">
                    <a:schemeClr val="dk1">
                      <a:alpha val="40000"/>
                    </a:schemeClr>
                  </a:outerShdw>
                </a:effectLst>
              </a:rPr>
              <a:t>TIPS</a:t>
            </a:r>
            <a:endParaRPr lang="nb-NO"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1376471"/>
      </p:ext>
    </p:extLst>
  </p:cSld>
  <p:clrMapOvr>
    <a:masterClrMapping/>
  </p:clrMapOvr>
</p:sld>
</file>

<file path=ppt/theme/theme1.xml><?xml version="1.0" encoding="utf-8"?>
<a:theme xmlns:a="http://schemas.openxmlformats.org/drawingml/2006/main" name="6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Props1.xml><?xml version="1.0" encoding="utf-8"?>
<ds:datastoreItem xmlns:ds="http://schemas.openxmlformats.org/officeDocument/2006/customXml" ds:itemID="{2CEF9B06-1635-48B4-86C3-D1634F068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82328-1256-47CA-BC4C-296445411174}">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625</Words>
  <Application>Microsoft Office PowerPoint</Application>
  <PresentationFormat>Widescreen</PresentationFormat>
  <Paragraphs>65</Paragraphs>
  <Slides>6</Slides>
  <Notes>6</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6</vt:i4>
      </vt:variant>
    </vt:vector>
  </HeadingPairs>
  <TitlesOfParts>
    <vt:vector size="12" baseType="lpstr">
      <vt:lpstr>Arial</vt:lpstr>
      <vt:lpstr>Calibri</vt:lpstr>
      <vt:lpstr>Lucida Grande</vt:lpstr>
      <vt:lpstr>Wingdings</vt:lpstr>
      <vt:lpstr>6_finansforbundet_mal</vt:lpstr>
      <vt:lpstr>finansforbundet_mal</vt:lpstr>
      <vt:lpstr>Arbeidsform i tillitsutvalget/medlemspleie/verving</vt:lpstr>
      <vt:lpstr>Oppgaver du møter</vt:lpstr>
      <vt:lpstr>Oppgaver du møter</vt:lpstr>
      <vt:lpstr>Informasjon</vt:lpstr>
      <vt:lpstr>             Noen ideer</vt:lpstr>
      <vt:lpstr>Medlemmer og ikke-medlemmer trenger attraktive tilbud</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Arbeidsform i tillitsutvalget/medlemspleie/verving</dc:title>
  <dc:creator>Inger Eline Romundgard</dc:creator>
  <cp:lastModifiedBy>Inger Eline Romundgard</cp:lastModifiedBy>
  <cp:revision>3</cp:revision>
  <dcterms:created xsi:type="dcterms:W3CDTF">2016-09-22T12:01:12Z</dcterms:created>
  <dcterms:modified xsi:type="dcterms:W3CDTF">2016-09-22T12:12:41Z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