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3"/>
    <p:sldMasterId id="2147483680" r:id="rId4"/>
    <p:sldMasterId id="2147483688" r:id="rId5"/>
  </p:sldMasterIdLst>
  <p:notesMasterIdLst>
    <p:notesMasterId r:id="rId21"/>
  </p:notesMasterIdLst>
  <p:sldIdLst>
    <p:sldId id="272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6AE45-9DD2-4EC7-A225-23087543E64F}" type="datetimeFigureOut">
              <a:rPr lang="nb-NO" smtClean="0"/>
              <a:t>06.09.2016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DCAC4-7C97-4726-8A1C-673C9EB1CD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6145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M: En liten overgang fra det Dag</a:t>
            </a:r>
            <a:r>
              <a:rPr lang="nb-NO" baseline="0" dirty="0" smtClean="0"/>
              <a:t> Arne har snakket om.</a:t>
            </a:r>
          </a:p>
          <a:p>
            <a:r>
              <a:rPr lang="nb-NO" dirty="0" smtClean="0"/>
              <a:t>Da vi ba dere drøfte</a:t>
            </a:r>
            <a:r>
              <a:rPr lang="nb-NO" baseline="0" dirty="0" smtClean="0"/>
              <a:t> om hva dere ville at dette kurset skulle handle om, snakket dere om tillitsvalgtes rolle. En av filmene dere fikk før kurset handlet også om dette.</a:t>
            </a:r>
          </a:p>
          <a:p>
            <a:r>
              <a:rPr lang="nb-NO" baseline="0" dirty="0" smtClean="0"/>
              <a:t>Hva har du begitt deg ut på? Hvordan skal du løse oppdraget ditt – til beste for medlemmene og bedriften?</a:t>
            </a:r>
          </a:p>
          <a:p>
            <a:endParaRPr lang="nb-NO" dirty="0" smtClean="0"/>
          </a:p>
          <a:p>
            <a:r>
              <a:rPr lang="nb-NO" dirty="0" smtClean="0"/>
              <a:t>Selv</a:t>
            </a:r>
            <a:r>
              <a:rPr lang="nb-NO" baseline="0" dirty="0" smtClean="0"/>
              <a:t> om titlene på foredragene disse to dagene ikke alltid er tillitsvalgtes rolle, handler alt vi skal snakke om </a:t>
            </a:r>
            <a:r>
              <a:rPr lang="nb-NO" baseline="0" dirty="0" err="1" smtClean="0"/>
              <a:t>om</a:t>
            </a:r>
            <a:r>
              <a:rPr lang="nb-NO" baseline="0" dirty="0" smtClean="0"/>
              <a:t> kunnskap, metoder, bestemmelser etc. som skal hjelpe deg til å bli en bedre tillitsvalgt – og få en større forståelse for rollen. Vi skal jobbe med oppgaver som skal gjøre at du forstår med av rollen i grupper senere i dag og i morgen.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B51AC-F4F3-624A-984C-DB3639108764}" type="slidenum">
              <a:rPr lang="nb-NO">
                <a:solidFill>
                  <a:prstClr val="black"/>
                </a:solidFill>
              </a:rPr>
              <a:pPr/>
              <a:t>1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611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Da den industrielle revolusjon startet, begynte folk å selge sin arbeidskraft til en arbeidsgiver – dette ga nye muligheter og nye utfordringer.</a:t>
            </a:r>
          </a:p>
          <a:p>
            <a:r>
              <a:rPr lang="nb-NO" dirty="0" smtClean="0"/>
              <a:t>I starten var forholdet mellom arbeidstaker og arbeidsgiver uregulert, og arbeidsgiver hadde det man kan betegne</a:t>
            </a:r>
            <a:r>
              <a:rPr lang="nb-NO" baseline="0" dirty="0" smtClean="0"/>
              <a:t> som full styringsrett. Etter hvert begynte arbeiderne å innse sine felles interesser og samlet seg om ulike krav til arbeidsgiver. Flere og flere forhold på arbeidsplassen ble avtaleregulert og lovregulert. Arbeidsgivers styringsrett ble begrenset.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61B2D-B7F8-489A-91A5-5A85DB9ACCA5}" type="slidenum">
              <a:rPr lang="nb-NO" smtClean="0">
                <a:solidFill>
                  <a:prstClr val="black"/>
                </a:solidFill>
              </a:rPr>
              <a:pPr/>
              <a:t>2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993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Tillitsvalgte må kjenne begrepet arbeidsgivers styringsrett slik at de er kjent med når arbeidsgiver kan styre</a:t>
            </a:r>
            <a:r>
              <a:rPr lang="nb-NO" baseline="0" dirty="0" smtClean="0"/>
              <a:t> uten at tillitsvalgte skal involveres, eller medlemmer skal høres. Ved kjennskap til begrepet, kan man unngå situasjoner der tillitsvalgte forsøker å påvirke ledelsen i forhold der styringsretten gjelder, og at tillitsvalgte gjenkjenner situasjoner der ledelsen forsøker å fatte beslutninger uten å involvere tillitsvalgte.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61B2D-B7F8-489A-91A5-5A85DB9ACCA5}" type="slidenum">
              <a:rPr lang="nb-NO" smtClean="0">
                <a:solidFill>
                  <a:prstClr val="black"/>
                </a:solidFill>
              </a:rPr>
              <a:pPr/>
              <a:t>4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781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79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66C98-A963-40FD-8A4B-1DFD96CC8E21}" type="slidenum">
              <a:rPr lang="nb-NO" smtClean="0">
                <a:solidFill>
                  <a:prstClr val="black"/>
                </a:solidFill>
              </a:rPr>
              <a:pPr/>
              <a:t>7</a:t>
            </a:fld>
            <a:endParaRPr lang="nb-NO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02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A601FE-3B4F-4978-A7E7-86A46051F11C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059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img_1600x1200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-49825" y="-46156"/>
            <a:ext cx="12334959" cy="4967691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-50801" y="4870450"/>
            <a:ext cx="12335935" cy="2082800"/>
          </a:xfrm>
          <a:prstGeom prst="rect">
            <a:avLst/>
          </a:prstGeom>
          <a:solidFill>
            <a:srgbClr val="2B899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 sz="1800">
              <a:solidFill>
                <a:prstClr val="white"/>
              </a:solidFill>
            </a:endParaRPr>
          </a:p>
        </p:txBody>
      </p:sp>
      <p:sp>
        <p:nvSpPr>
          <p:cNvPr id="11" name="Rektangel 10"/>
          <p:cNvSpPr/>
          <p:nvPr userDrawn="1"/>
        </p:nvSpPr>
        <p:spPr>
          <a:xfrm>
            <a:off x="-50801" y="4870450"/>
            <a:ext cx="12335935" cy="5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 sz="1800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 userDrawn="1">
            <p:ph type="ctrTitle"/>
          </p:nvPr>
        </p:nvSpPr>
        <p:spPr>
          <a:xfrm>
            <a:off x="377189" y="5105400"/>
            <a:ext cx="10363200" cy="1047750"/>
          </a:xfrm>
        </p:spPr>
        <p:txBody>
          <a:bodyPr anchor="t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 userDrawn="1">
            <p:ph type="subTitle" idx="1"/>
          </p:nvPr>
        </p:nvSpPr>
        <p:spPr>
          <a:xfrm>
            <a:off x="385656" y="6289676"/>
            <a:ext cx="8534400" cy="4413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244352CE-47FB-7849-8B75-EC93718C1ADB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06.09.2016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DF9988A-70E7-E14F-8A8E-87223BDAC7F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Bilde 8" descr="logo_neg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309457" y="210676"/>
            <a:ext cx="3051809" cy="63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07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tel, to innholdsdele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4400" y="636588"/>
            <a:ext cx="103632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914400" y="1779588"/>
            <a:ext cx="5080000" cy="18288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914400" y="3760788"/>
            <a:ext cx="5080000" cy="18288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half" idx="3"/>
          </p:nvPr>
        </p:nvSpPr>
        <p:spPr>
          <a:xfrm>
            <a:off x="6197600" y="1779588"/>
            <a:ext cx="5080000" cy="381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0"/>
          </p:nvPr>
        </p:nvSpPr>
        <p:spPr>
          <a:xfrm>
            <a:off x="203200" y="6019800"/>
            <a:ext cx="914400" cy="457200"/>
          </a:xfrm>
        </p:spPr>
        <p:txBody>
          <a:bodyPr/>
          <a:lstStyle>
            <a:lvl1pPr>
              <a:defRPr/>
            </a:lvl1pPr>
          </a:lstStyle>
          <a:p>
            <a:fld id="{C3B6D62B-8D58-49B2-A731-3A035ECF2F59}" type="slidenum">
              <a:rPr lang="nb-NO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5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img_1600x120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49825" y="-50800"/>
            <a:ext cx="12325516" cy="5207794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-50801" y="4870450"/>
            <a:ext cx="12335935" cy="2082800"/>
          </a:xfrm>
          <a:prstGeom prst="rect">
            <a:avLst/>
          </a:prstGeom>
          <a:solidFill>
            <a:srgbClr val="2B899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 sz="1800">
              <a:solidFill>
                <a:prstClr val="white"/>
              </a:solidFill>
            </a:endParaRPr>
          </a:p>
        </p:txBody>
      </p:sp>
      <p:sp>
        <p:nvSpPr>
          <p:cNvPr id="11" name="Rektangel 10"/>
          <p:cNvSpPr/>
          <p:nvPr userDrawn="1"/>
        </p:nvSpPr>
        <p:spPr>
          <a:xfrm>
            <a:off x="-50801" y="4870450"/>
            <a:ext cx="12335935" cy="5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 sz="1800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 userDrawn="1">
            <p:ph type="ctrTitle"/>
          </p:nvPr>
        </p:nvSpPr>
        <p:spPr>
          <a:xfrm>
            <a:off x="377189" y="5105400"/>
            <a:ext cx="10363200" cy="1047750"/>
          </a:xfrm>
        </p:spPr>
        <p:txBody>
          <a:bodyPr anchor="t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 userDrawn="1">
            <p:ph type="subTitle" idx="1"/>
          </p:nvPr>
        </p:nvSpPr>
        <p:spPr>
          <a:xfrm>
            <a:off x="385656" y="6289676"/>
            <a:ext cx="8534400" cy="4413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244352CE-47FB-7849-8B75-EC93718C1ADB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06.09.2016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DF9988A-70E7-E14F-8A8E-87223BDAC7F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Bilde 8" descr="logo_ne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9457" y="210676"/>
            <a:ext cx="3051809" cy="63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10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0999" y="1930401"/>
            <a:ext cx="10972800" cy="43769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52CE-47FB-7849-8B75-EC93718C1ADB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06.09.2016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988A-70E7-E14F-8A8E-87223BDAC7F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642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84627" y="1930401"/>
            <a:ext cx="5643639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07667" y="1917701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52CE-47FB-7849-8B75-EC93718C1ADB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06.09.2016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988A-70E7-E14F-8A8E-87223BDAC7F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28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ge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899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 sz="1800">
              <a:solidFill>
                <a:prstClr val="white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0999" y="1117600"/>
            <a:ext cx="10972800" cy="5403850"/>
          </a:xfr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52CE-47FB-7849-8B75-EC93718C1ADB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06.09.2016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988A-70E7-E14F-8A8E-87223BDAC7F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508000" y="6424612"/>
            <a:ext cx="11209867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Bilde 9" descr="f_l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144043" y="6424612"/>
            <a:ext cx="683891" cy="38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79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52CE-47FB-7849-8B75-EC93718C1ADB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06.09.2016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988A-70E7-E14F-8A8E-87223BDAC7F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050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med bilde-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0998" y="1930401"/>
            <a:ext cx="11311468" cy="437696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52CE-47FB-7849-8B75-EC93718C1ADB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06.09.2016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988A-70E7-E14F-8A8E-87223BDAC7F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71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52CE-47FB-7849-8B75-EC93718C1ADB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06.09.2016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988A-70E7-E14F-8A8E-87223BDAC7F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615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26314"/>
            <a:ext cx="12209543" cy="4995188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0" y="4870451"/>
            <a:ext cx="12213880" cy="20828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 userDrawn="1">
            <p:ph type="ctrTitle" hasCustomPrompt="1"/>
          </p:nvPr>
        </p:nvSpPr>
        <p:spPr>
          <a:xfrm>
            <a:off x="377189" y="5105401"/>
            <a:ext cx="10363200" cy="104775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skrive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85656" y="6289676"/>
            <a:ext cx="8534400" cy="441325"/>
          </a:xfrm>
        </p:spPr>
        <p:txBody>
          <a:bodyPr>
            <a:normAutofit/>
          </a:bodyPr>
          <a:lstStyle>
            <a:lvl1pPr marL="0" indent="0" algn="l">
              <a:buNone/>
              <a:defRPr sz="2133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skrive navn på foredragsholder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 userDrawn="1">
            <p:ph type="dt" sz="half" idx="10"/>
          </p:nvPr>
        </p:nvSpPr>
        <p:spPr>
          <a:xfrm>
            <a:off x="9127067" y="62896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867">
                <a:solidFill>
                  <a:schemeClr val="bg1"/>
                </a:solidFill>
              </a:defRPr>
            </a:lvl1pPr>
          </a:lstStyle>
          <a:p>
            <a:pPr defTabSz="609585"/>
            <a:r>
              <a:rPr lang="nb-NO" smtClean="0">
                <a:solidFill>
                  <a:prstClr val="white"/>
                </a:solidFill>
              </a:rPr>
              <a:t>Klikk for å skrive dato</a:t>
            </a:r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0133" y="-247506"/>
            <a:ext cx="3793067" cy="177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87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0999" y="1867200"/>
            <a:ext cx="10972800" cy="4332408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47991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0999" y="1930401"/>
            <a:ext cx="10972800" cy="4376967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52CE-47FB-7849-8B75-EC93718C1ADB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06.09.2016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988A-70E7-E14F-8A8E-87223BDAC7F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60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84629" y="1867200"/>
            <a:ext cx="5643639" cy="4234192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07667" y="1867873"/>
            <a:ext cx="5384800" cy="4246892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0474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ge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899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0999" y="1117601"/>
            <a:ext cx="10972800" cy="5055812"/>
          </a:xfr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508000" y="6249821"/>
            <a:ext cx="11209867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Bilde 9" descr="f_lite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4043" y="6277864"/>
            <a:ext cx="683891" cy="50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55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14850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med bilde-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0999" y="1930402"/>
            <a:ext cx="11311468" cy="437696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605391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823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 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5" descr="Logo_ne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9362" y="2291894"/>
            <a:ext cx="8213061" cy="227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2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84627" y="1930401"/>
            <a:ext cx="5643639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07667" y="1917701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52CE-47FB-7849-8B75-EC93718C1ADB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06.09.2016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988A-70E7-E14F-8A8E-87223BDAC7F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73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ge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899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 sz="1800">
              <a:solidFill>
                <a:prstClr val="white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0999" y="1117600"/>
            <a:ext cx="10972800" cy="5403850"/>
          </a:xfr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52CE-47FB-7849-8B75-EC93718C1ADB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06.09.2016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988A-70E7-E14F-8A8E-87223BDAC7F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508000" y="6424612"/>
            <a:ext cx="11209867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Bilde 9" descr="f_lit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1144043" y="6424612"/>
            <a:ext cx="683891" cy="38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69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52CE-47FB-7849-8B75-EC93718C1ADB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06.09.2016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988A-70E7-E14F-8A8E-87223BDAC7F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698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med bilde-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0998" y="1930401"/>
            <a:ext cx="11311468" cy="437696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52CE-47FB-7849-8B75-EC93718C1ADB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06.09.2016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988A-70E7-E14F-8A8E-87223BDAC7F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47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52CE-47FB-7849-8B75-EC93718C1ADB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06.09.2016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988A-70E7-E14F-8A8E-87223BDAC7F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192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/>
          </p:nvPr>
        </p:nvSpPr>
        <p:spPr>
          <a:xfrm>
            <a:off x="817033" y="692151"/>
            <a:ext cx="10560051" cy="47529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0807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tel, utklipp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17033" y="692150"/>
            <a:ext cx="10560051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utklipp 2"/>
          <p:cNvSpPr>
            <a:spLocks noGrp="1"/>
          </p:cNvSpPr>
          <p:nvPr>
            <p:ph type="clipArt" sz="half" idx="1"/>
          </p:nvPr>
        </p:nvSpPr>
        <p:spPr>
          <a:xfrm>
            <a:off x="817034" y="1835150"/>
            <a:ext cx="5177367" cy="3609975"/>
          </a:xfrm>
        </p:spPr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197601" y="1835150"/>
            <a:ext cx="5179484" cy="36099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8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84628" y="51162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b-NO" dirty="0" smtClean="0"/>
              <a:t>Klikk for å redigere tittelstil 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80999" y="17814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08000" y="69532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44352CE-47FB-7849-8B75-EC93718C1ADB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 defTabSz="457200"/>
              <a:t>06.09.2016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64000" y="69532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36000" y="69532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DF9988A-70E7-E14F-8A8E-87223BDAC7F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Rett linje 8"/>
          <p:cNvCxnSpPr/>
          <p:nvPr/>
        </p:nvCxnSpPr>
        <p:spPr>
          <a:xfrm>
            <a:off x="508000" y="6424612"/>
            <a:ext cx="11209867" cy="1588"/>
          </a:xfrm>
          <a:prstGeom prst="line">
            <a:avLst/>
          </a:prstGeom>
          <a:ln w="12700" cap="flat" cmpd="sng" algn="ctr">
            <a:solidFill>
              <a:srgbClr val="2B899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Bilde 11" descr="f_lite.pn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11144043" y="6424612"/>
            <a:ext cx="683891" cy="38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4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400" b="1" kern="1200">
          <a:solidFill>
            <a:srgbClr val="2B899A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457200" rtl="0" eaLnBrk="1" latinLnBrk="0" hangingPunct="1">
        <a:spcBef>
          <a:spcPts val="1200"/>
        </a:spcBef>
        <a:buClr>
          <a:srgbClr val="8B1F1E"/>
        </a:buClr>
        <a:buFont typeface="Arial"/>
        <a:buChar char="•"/>
        <a:defRPr sz="2400" kern="1200">
          <a:solidFill>
            <a:srgbClr val="52565A"/>
          </a:solidFill>
          <a:latin typeface="+mn-lt"/>
          <a:ea typeface="+mn-ea"/>
          <a:cs typeface="+mn-cs"/>
        </a:defRPr>
      </a:lvl1pPr>
      <a:lvl2pPr marL="360363" indent="-182563" algn="l" defTabSz="457200" rtl="0" eaLnBrk="1" latinLnBrk="0" hangingPunct="1">
        <a:spcBef>
          <a:spcPts val="1200"/>
        </a:spcBef>
        <a:buClr>
          <a:srgbClr val="8B1F1E"/>
        </a:buClr>
        <a:buSzPct val="100000"/>
        <a:buFont typeface="Arial"/>
        <a:buChar char="•"/>
        <a:defRPr sz="2400" kern="1200">
          <a:solidFill>
            <a:srgbClr val="52565A"/>
          </a:solidFill>
          <a:latin typeface="+mn-lt"/>
          <a:ea typeface="+mn-ea"/>
          <a:cs typeface="+mn-cs"/>
        </a:defRPr>
      </a:lvl2pPr>
      <a:lvl3pPr marL="538163" indent="-177800" algn="l" defTabSz="457200" rtl="0" eaLnBrk="1" latinLnBrk="0" hangingPunct="1">
        <a:spcBef>
          <a:spcPts val="1200"/>
        </a:spcBef>
        <a:buClr>
          <a:srgbClr val="8B1F1E"/>
        </a:buClr>
        <a:buFont typeface="Lucida Grande"/>
        <a:buChar char="-"/>
        <a:defRPr sz="2400" kern="1200">
          <a:solidFill>
            <a:srgbClr val="52565A"/>
          </a:solidFill>
          <a:latin typeface="+mn-lt"/>
          <a:ea typeface="+mn-ea"/>
          <a:cs typeface="+mn-cs"/>
        </a:defRPr>
      </a:lvl3pPr>
      <a:lvl4pPr marL="538163" indent="-177800" algn="l" defTabSz="457200" rtl="0" eaLnBrk="1" latinLnBrk="0" hangingPunct="1">
        <a:spcBef>
          <a:spcPts val="1200"/>
        </a:spcBef>
        <a:buClr>
          <a:srgbClr val="8B1F1E"/>
        </a:buClr>
        <a:buFont typeface="Lucida Grande"/>
        <a:buChar char="-"/>
        <a:defRPr sz="2400" kern="1200">
          <a:solidFill>
            <a:srgbClr val="52565A"/>
          </a:solidFill>
          <a:latin typeface="+mn-lt"/>
          <a:ea typeface="+mn-ea"/>
          <a:cs typeface="+mn-cs"/>
        </a:defRPr>
      </a:lvl4pPr>
      <a:lvl5pPr marL="538163" indent="-177800" algn="l" defTabSz="457200" rtl="0" eaLnBrk="1" latinLnBrk="0" hangingPunct="1">
        <a:spcBef>
          <a:spcPts val="1200"/>
        </a:spcBef>
        <a:buClr>
          <a:srgbClr val="8B1F1E"/>
        </a:buClr>
        <a:buFont typeface="Lucida Grande"/>
        <a:buChar char="-"/>
        <a:defRPr sz="2400" kern="1200">
          <a:solidFill>
            <a:srgbClr val="5256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84628" y="51162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b-NO" dirty="0" smtClean="0"/>
              <a:t>Klikk for å redigere tittelstil 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80999" y="17814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08000" y="69532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44352CE-47FB-7849-8B75-EC93718C1ADB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 defTabSz="457200"/>
              <a:t>06.09.2016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64000" y="69532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36000" y="69532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DF9988A-70E7-E14F-8A8E-87223BDAC7F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Rett linje 8"/>
          <p:cNvCxnSpPr/>
          <p:nvPr/>
        </p:nvCxnSpPr>
        <p:spPr>
          <a:xfrm>
            <a:off x="508000" y="6424612"/>
            <a:ext cx="11209867" cy="1588"/>
          </a:xfrm>
          <a:prstGeom prst="line">
            <a:avLst/>
          </a:prstGeom>
          <a:ln w="12700" cap="flat" cmpd="sng" algn="ctr">
            <a:solidFill>
              <a:srgbClr val="2B899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Bilde 11" descr="f_lit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144043" y="6424612"/>
            <a:ext cx="683891" cy="38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6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400" b="1" kern="1200">
          <a:solidFill>
            <a:srgbClr val="2B899A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457200" rtl="0" eaLnBrk="1" latinLnBrk="0" hangingPunct="1">
        <a:spcBef>
          <a:spcPts val="1200"/>
        </a:spcBef>
        <a:buClr>
          <a:srgbClr val="8B1F1E"/>
        </a:buClr>
        <a:buFont typeface="Arial"/>
        <a:buChar char="•"/>
        <a:defRPr sz="2400" kern="1200">
          <a:solidFill>
            <a:srgbClr val="52565A"/>
          </a:solidFill>
          <a:latin typeface="+mn-lt"/>
          <a:ea typeface="+mn-ea"/>
          <a:cs typeface="+mn-cs"/>
        </a:defRPr>
      </a:lvl1pPr>
      <a:lvl2pPr marL="360363" indent="-182563" algn="l" defTabSz="457200" rtl="0" eaLnBrk="1" latinLnBrk="0" hangingPunct="1">
        <a:spcBef>
          <a:spcPts val="1200"/>
        </a:spcBef>
        <a:buClr>
          <a:srgbClr val="8B1F1E"/>
        </a:buClr>
        <a:buSzPct val="100000"/>
        <a:buFont typeface="Arial"/>
        <a:buChar char="•"/>
        <a:defRPr sz="2400" kern="1200">
          <a:solidFill>
            <a:srgbClr val="52565A"/>
          </a:solidFill>
          <a:latin typeface="+mn-lt"/>
          <a:ea typeface="+mn-ea"/>
          <a:cs typeface="+mn-cs"/>
        </a:defRPr>
      </a:lvl2pPr>
      <a:lvl3pPr marL="538163" indent="-177800" algn="l" defTabSz="457200" rtl="0" eaLnBrk="1" latinLnBrk="0" hangingPunct="1">
        <a:spcBef>
          <a:spcPts val="1200"/>
        </a:spcBef>
        <a:buClr>
          <a:srgbClr val="8B1F1E"/>
        </a:buClr>
        <a:buFont typeface="Lucida Grande"/>
        <a:buChar char="-"/>
        <a:defRPr sz="2400" kern="1200">
          <a:solidFill>
            <a:srgbClr val="52565A"/>
          </a:solidFill>
          <a:latin typeface="+mn-lt"/>
          <a:ea typeface="+mn-ea"/>
          <a:cs typeface="+mn-cs"/>
        </a:defRPr>
      </a:lvl3pPr>
      <a:lvl4pPr marL="538163" indent="-177800" algn="l" defTabSz="457200" rtl="0" eaLnBrk="1" latinLnBrk="0" hangingPunct="1">
        <a:spcBef>
          <a:spcPts val="1200"/>
        </a:spcBef>
        <a:buClr>
          <a:srgbClr val="8B1F1E"/>
        </a:buClr>
        <a:buFont typeface="Lucida Grande"/>
        <a:buChar char="-"/>
        <a:defRPr sz="2400" kern="1200">
          <a:solidFill>
            <a:srgbClr val="52565A"/>
          </a:solidFill>
          <a:latin typeface="+mn-lt"/>
          <a:ea typeface="+mn-ea"/>
          <a:cs typeface="+mn-cs"/>
        </a:defRPr>
      </a:lvl4pPr>
      <a:lvl5pPr marL="538163" indent="-177800" algn="l" defTabSz="457200" rtl="0" eaLnBrk="1" latinLnBrk="0" hangingPunct="1">
        <a:spcBef>
          <a:spcPts val="1200"/>
        </a:spcBef>
        <a:buClr>
          <a:srgbClr val="8B1F1E"/>
        </a:buClr>
        <a:buFont typeface="Lucida Grande"/>
        <a:buChar char="-"/>
        <a:defRPr sz="2400" kern="1200">
          <a:solidFill>
            <a:srgbClr val="5256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84628" y="51162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b-NO" dirty="0" smtClean="0"/>
              <a:t>Klikk for å redigere tittelstil 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80999" y="1868373"/>
            <a:ext cx="10972800" cy="4313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cxnSp>
        <p:nvCxnSpPr>
          <p:cNvPr id="9" name="Rett linje 8"/>
          <p:cNvCxnSpPr/>
          <p:nvPr/>
        </p:nvCxnSpPr>
        <p:spPr>
          <a:xfrm>
            <a:off x="508000" y="6248233"/>
            <a:ext cx="11209867" cy="1588"/>
          </a:xfrm>
          <a:prstGeom prst="line">
            <a:avLst/>
          </a:prstGeom>
          <a:ln w="12700" cap="flat" cmpd="sng" algn="ctr">
            <a:solidFill>
              <a:srgbClr val="2B899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Bilde 11" descr="f_lite.png"/>
          <p:cNvPicPr>
            <a:picLocks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4043" y="6285095"/>
            <a:ext cx="683891" cy="50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2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</p:sldLayoutIdLst>
  <p:hf sldNum="0" hdr="0" ftr="0"/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rgbClr val="2B899A"/>
          </a:solidFill>
          <a:latin typeface="+mj-lt"/>
          <a:ea typeface="+mj-ea"/>
          <a:cs typeface="+mj-cs"/>
        </a:defRPr>
      </a:lvl1pPr>
    </p:titleStyle>
    <p:bodyStyle>
      <a:lvl1pPr marL="237061" indent="-237061" algn="l" defTabSz="609585" rtl="0" eaLnBrk="1" latinLnBrk="0" hangingPunct="1">
        <a:spcBef>
          <a:spcPts val="1600"/>
        </a:spcBef>
        <a:buClr>
          <a:srgbClr val="8B1F1E"/>
        </a:buClr>
        <a:buFont typeface="Arial"/>
        <a:buChar char="•"/>
        <a:defRPr sz="2667" kern="1200">
          <a:solidFill>
            <a:srgbClr val="52565A"/>
          </a:solidFill>
          <a:latin typeface="+mn-lt"/>
          <a:ea typeface="+mn-ea"/>
          <a:cs typeface="+mn-cs"/>
        </a:defRPr>
      </a:lvl1pPr>
      <a:lvl2pPr marL="480472" indent="-243411" algn="l" defTabSz="609585" rtl="0" eaLnBrk="1" latinLnBrk="0" hangingPunct="1">
        <a:spcBef>
          <a:spcPts val="1600"/>
        </a:spcBef>
        <a:buClr>
          <a:srgbClr val="8B1F1E"/>
        </a:buClr>
        <a:buSzPct val="100000"/>
        <a:buFont typeface="Arial"/>
        <a:buChar char="•"/>
        <a:defRPr sz="2667" kern="1200">
          <a:solidFill>
            <a:srgbClr val="52565A"/>
          </a:solidFill>
          <a:latin typeface="+mn-lt"/>
          <a:ea typeface="+mn-ea"/>
          <a:cs typeface="+mn-cs"/>
        </a:defRPr>
      </a:lvl2pPr>
      <a:lvl3pPr marL="717533" indent="-237061" algn="l" defTabSz="609585" rtl="0" eaLnBrk="1" latinLnBrk="0" hangingPunct="1">
        <a:spcBef>
          <a:spcPts val="1600"/>
        </a:spcBef>
        <a:buClr>
          <a:srgbClr val="8B1F1E"/>
        </a:buClr>
        <a:buFont typeface="Lucida Grande"/>
        <a:buChar char="-"/>
        <a:defRPr sz="2667" kern="1200">
          <a:solidFill>
            <a:srgbClr val="52565A"/>
          </a:solidFill>
          <a:latin typeface="+mn-lt"/>
          <a:ea typeface="+mn-ea"/>
          <a:cs typeface="+mn-cs"/>
        </a:defRPr>
      </a:lvl3pPr>
      <a:lvl4pPr marL="717533" indent="-237061" algn="l" defTabSz="609585" rtl="0" eaLnBrk="1" latinLnBrk="0" hangingPunct="1">
        <a:spcBef>
          <a:spcPts val="1600"/>
        </a:spcBef>
        <a:buClr>
          <a:srgbClr val="8B1F1E"/>
        </a:buClr>
        <a:buFont typeface="Lucida Grande"/>
        <a:buChar char="-"/>
        <a:defRPr sz="2667" kern="1200">
          <a:solidFill>
            <a:srgbClr val="52565A"/>
          </a:solidFill>
          <a:latin typeface="+mn-lt"/>
          <a:ea typeface="+mn-ea"/>
          <a:cs typeface="+mn-cs"/>
        </a:defRPr>
      </a:lvl4pPr>
      <a:lvl5pPr marL="717533" indent="-237061" algn="l" defTabSz="609585" rtl="0" eaLnBrk="1" latinLnBrk="0" hangingPunct="1">
        <a:spcBef>
          <a:spcPts val="1600"/>
        </a:spcBef>
        <a:buClr>
          <a:srgbClr val="8B1F1E"/>
        </a:buClr>
        <a:buFont typeface="Lucida Grande"/>
        <a:buChar char="-"/>
        <a:defRPr sz="2667" kern="1200">
          <a:solidFill>
            <a:srgbClr val="52565A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Arbeidsgivers styringsrett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Grunnopplæring del 2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16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b="1" smtClean="0"/>
              <a:t>Endringer i økonomiske betingelser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Utgangspunktet: Særskilt strenge begrensninger for endringer av avtalt lønn / vederlag</a:t>
            </a:r>
          </a:p>
          <a:p>
            <a:pPr eaLnBrk="1" hangingPunct="1">
              <a:buFontTx/>
              <a:buNone/>
            </a:pPr>
            <a:endParaRPr lang="nb-NO" dirty="0" smtClean="0"/>
          </a:p>
          <a:p>
            <a:pPr eaLnBrk="1" hangingPunct="1"/>
            <a:r>
              <a:rPr lang="nb-NO" dirty="0" smtClean="0"/>
              <a:t>Hva med bonus og andre frynsegoder?</a:t>
            </a:r>
          </a:p>
          <a:p>
            <a:pPr eaLnBrk="1" hangingPunct="1">
              <a:buFontTx/>
              <a:buNone/>
            </a:pPr>
            <a:endParaRPr lang="nb-NO" dirty="0" smtClean="0"/>
          </a:p>
          <a:p>
            <a:pPr eaLnBrk="1" hangingPunct="1"/>
            <a:r>
              <a:rPr lang="nb-NO" dirty="0" smtClean="0"/>
              <a:t>Uberettigede endringer – krav om gjenopprettelse av opprinnelige betingelser, </a:t>
            </a:r>
            <a:r>
              <a:rPr lang="nb-NO" dirty="0" err="1" smtClean="0"/>
              <a:t>event</a:t>
            </a:r>
            <a:r>
              <a:rPr lang="nb-NO" dirty="0" smtClean="0"/>
              <a:t>. erstatning for øk. tap</a:t>
            </a:r>
          </a:p>
          <a:p>
            <a:pPr eaLnBrk="1" hangingPunct="1"/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39860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b="1" smtClean="0"/>
              <a:t>Endringer i arbeidstid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Hva er arbeidstid?</a:t>
            </a:r>
          </a:p>
          <a:p>
            <a:pPr lvl="1"/>
            <a:r>
              <a:rPr lang="nb-NO" sz="1800" dirty="0"/>
              <a:t> - Aml.  § 10-1 (1) – ”den  tid arbeidstaker står til disposisjon for arbeidsgiver”</a:t>
            </a:r>
          </a:p>
          <a:p>
            <a:pPr lvl="1"/>
            <a:r>
              <a:rPr lang="nb-NO" sz="1800" dirty="0"/>
              <a:t>-  Bestemmelser om arbeidstid i SA, BA og ev. særavtaler</a:t>
            </a:r>
          </a:p>
          <a:p>
            <a:pPr eaLnBrk="1" hangingPunct="1"/>
            <a:r>
              <a:rPr lang="nb-NO" dirty="0" smtClean="0"/>
              <a:t>Konkret fortolking av arbeidsavtalen </a:t>
            </a:r>
          </a:p>
          <a:p>
            <a:pPr eaLnBrk="1" hangingPunct="1"/>
            <a:r>
              <a:rPr lang="nb-NO" dirty="0" smtClean="0"/>
              <a:t>Er endringen av arbeidstiden å anse som </a:t>
            </a:r>
            <a:r>
              <a:rPr lang="nb-NO" u="sng" dirty="0" smtClean="0"/>
              <a:t>vesentlig</a:t>
            </a:r>
            <a:r>
              <a:rPr lang="nb-NO" dirty="0" smtClean="0"/>
              <a:t> for den berørte ansatte?</a:t>
            </a:r>
          </a:p>
          <a:p>
            <a:pPr lvl="1"/>
            <a:r>
              <a:rPr lang="nb-NO" sz="1800" dirty="0" err="1"/>
              <a:t>Rt</a:t>
            </a:r>
            <a:r>
              <a:rPr lang="nb-NO" sz="1800" dirty="0"/>
              <a:t>. 2009 s. 1465, ”</a:t>
            </a:r>
            <a:r>
              <a:rPr lang="nb-NO" sz="1800" dirty="0" err="1"/>
              <a:t>Seinvakt-dommen</a:t>
            </a:r>
            <a:r>
              <a:rPr lang="nb-NO" sz="1800" dirty="0"/>
              <a:t>”</a:t>
            </a:r>
          </a:p>
          <a:p>
            <a:pPr lvl="1"/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85642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A1296-2DB1-40E8-A0BB-20CC8CE51732}" type="slidenum">
              <a:rPr lang="nb-NO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Endringer i arbeidstid forts.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Momenter:</a:t>
            </a:r>
          </a:p>
          <a:p>
            <a:pPr lvl="1"/>
            <a:r>
              <a:rPr lang="nb-NO" dirty="0"/>
              <a:t>Hvor stor tidsmessig endring er det snakk om?</a:t>
            </a:r>
          </a:p>
          <a:p>
            <a:pPr lvl="1"/>
            <a:r>
              <a:rPr lang="nb-NO" dirty="0" smtClean="0"/>
              <a:t>Arbeidsgivers </a:t>
            </a:r>
            <a:r>
              <a:rPr lang="nb-NO" dirty="0"/>
              <a:t>begrunnelse / behov?</a:t>
            </a:r>
          </a:p>
          <a:p>
            <a:pPr lvl="1"/>
            <a:r>
              <a:rPr lang="nb-NO" dirty="0"/>
              <a:t>Den ansattes helse?</a:t>
            </a:r>
          </a:p>
          <a:p>
            <a:pPr lvl="1"/>
            <a:r>
              <a:rPr lang="nb-NO" dirty="0"/>
              <a:t>Den ansattes alder?</a:t>
            </a:r>
          </a:p>
          <a:p>
            <a:pPr lvl="1"/>
            <a:r>
              <a:rPr lang="nb-NO" dirty="0"/>
              <a:t>Den ansattes familiesituasjon? ( Barn i barnehage, alenemor / far )</a:t>
            </a:r>
          </a:p>
          <a:p>
            <a:pPr lvl="1"/>
            <a:r>
              <a:rPr lang="nb-NO" dirty="0"/>
              <a:t>Midlertidig eller permanent endring?</a:t>
            </a:r>
          </a:p>
          <a:p>
            <a:pPr lvl="1"/>
            <a:r>
              <a:rPr lang="nb-NO" dirty="0"/>
              <a:t>Kompensasjon for endringen?</a:t>
            </a:r>
          </a:p>
          <a:p>
            <a:pPr lvl="1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37859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Endring av arbeidssted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Arbeidssted – det sted hvor man utfører sine arbeidsoppgaver iht. arbeidskontrakten, § 14-6 (1)</a:t>
            </a:r>
          </a:p>
          <a:p>
            <a:pPr eaLnBrk="1" hangingPunct="1"/>
            <a:r>
              <a:rPr lang="nb-NO" dirty="0" smtClean="0"/>
              <a:t>Også her en konkret fortolking av arbeidsavtalen mv. </a:t>
            </a:r>
          </a:p>
          <a:p>
            <a:pPr eaLnBrk="1" hangingPunct="1"/>
            <a:r>
              <a:rPr lang="nb-NO" dirty="0" smtClean="0"/>
              <a:t>Vesentlig for den berørte? </a:t>
            </a:r>
          </a:p>
          <a:p>
            <a:pPr lvl="1"/>
            <a:r>
              <a:rPr lang="nb-NO" dirty="0" smtClean="0"/>
              <a:t>Tilsvarende momenter som ved endring av arbeidstid</a:t>
            </a:r>
          </a:p>
          <a:p>
            <a:pPr eaLnBrk="1" hangingPunct="1"/>
            <a:r>
              <a:rPr lang="nb-NO" dirty="0" smtClean="0"/>
              <a:t>Skjønnsmessig helhetsvurdering, særlig om den </a:t>
            </a:r>
            <a:r>
              <a:rPr lang="nb-NO" u="sng" dirty="0" smtClean="0"/>
              <a:t>”veiledende normen”</a:t>
            </a:r>
            <a:r>
              <a:rPr lang="nb-NO" dirty="0" smtClean="0"/>
              <a:t> på økt </a:t>
            </a:r>
            <a:r>
              <a:rPr lang="nb-NO" dirty="0" err="1" smtClean="0"/>
              <a:t>reisevei</a:t>
            </a:r>
            <a:r>
              <a:rPr lang="nb-NO" dirty="0" smtClean="0"/>
              <a:t> 10 – 14 mil t/r</a:t>
            </a:r>
          </a:p>
          <a:p>
            <a:pPr eaLnBrk="1" hangingPunct="1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746379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b="1" dirty="0" smtClean="0"/>
              <a:t> Det alminnelige saklighetskrav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b-NO" dirty="0" smtClean="0"/>
              <a:t> Arbeidsgivers styringsrett er også begrenset av det alminnelige ulovfestede saklighetskrav;</a:t>
            </a:r>
          </a:p>
          <a:p>
            <a:pPr lvl="2"/>
            <a:r>
              <a:rPr lang="nb-NO" dirty="0" smtClean="0"/>
              <a:t>Beslutningen må bero på saklige hensyn</a:t>
            </a:r>
          </a:p>
          <a:p>
            <a:pPr lvl="2"/>
            <a:r>
              <a:rPr lang="nb-NO" dirty="0" smtClean="0"/>
              <a:t>Saksbehandlingen må være saklig og forsvarlig</a:t>
            </a:r>
          </a:p>
          <a:p>
            <a:pPr lvl="2">
              <a:buNone/>
            </a:pPr>
            <a:r>
              <a:rPr lang="nb-NO" dirty="0" smtClean="0"/>
              <a:t>	</a:t>
            </a:r>
            <a:r>
              <a:rPr lang="nb-NO" i="1" dirty="0" smtClean="0"/>
              <a:t>”Utøvelsen av arbeidsgivers styringsrett stiller visse krav til saksbehandlingen, det må foreligge et forsvarlig grunnlag for avgjørelsen som ikke må være vilkårlig, eller basert på utenforliggende hensyn”,</a:t>
            </a:r>
            <a:r>
              <a:rPr lang="nb-NO" dirty="0" smtClean="0"/>
              <a:t> jf. </a:t>
            </a:r>
            <a:r>
              <a:rPr lang="nb-NO" dirty="0" err="1" smtClean="0"/>
              <a:t>Rt</a:t>
            </a:r>
            <a:r>
              <a:rPr lang="nb-NO" dirty="0" smtClean="0"/>
              <a:t>. 2001 s. 418 (Kårstø)</a:t>
            </a:r>
          </a:p>
          <a:p>
            <a:pPr lvl="2"/>
            <a:endParaRPr lang="nb-NO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3656288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4EC15-A5A2-49F5-AB38-C7348650A08A}" type="slidenum">
              <a:rPr lang="nb-NO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Samtykke / aksept av endringer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nb-NO" dirty="0"/>
              <a:t>Vesentlige endringer krever samtykke fra den ansatte</a:t>
            </a:r>
          </a:p>
          <a:p>
            <a:pPr marL="457200" indent="-457200"/>
            <a:r>
              <a:rPr lang="nb-NO" u="sng" dirty="0"/>
              <a:t>Prinsippet om avtalefrihet</a:t>
            </a:r>
            <a:r>
              <a:rPr lang="nb-NO" dirty="0"/>
              <a:t>: Det kan inngås rettslig bindende avtaler om endringer i </a:t>
            </a:r>
            <a:r>
              <a:rPr lang="nb-NO" dirty="0" smtClean="0"/>
              <a:t>arbeidsforholdet</a:t>
            </a:r>
          </a:p>
          <a:p>
            <a:pPr marL="457200" indent="-457200"/>
            <a:r>
              <a:rPr lang="nb-NO" dirty="0" smtClean="0"/>
              <a:t>Når </a:t>
            </a:r>
            <a:r>
              <a:rPr lang="nb-NO" dirty="0"/>
              <a:t>anses en ansatt for å ha samtykket / akseptert en endring? </a:t>
            </a:r>
            <a:endParaRPr lang="nb-NO" dirty="0" smtClean="0"/>
          </a:p>
          <a:p>
            <a:pPr marL="639763" lvl="1" indent="-457200"/>
            <a:r>
              <a:rPr lang="nb-NO" dirty="0" smtClean="0"/>
              <a:t>Særlig </a:t>
            </a:r>
            <a:r>
              <a:rPr lang="nb-NO" dirty="0"/>
              <a:t>om passivitet og konkludent </a:t>
            </a:r>
            <a:r>
              <a:rPr lang="nb-NO" dirty="0" smtClean="0"/>
              <a:t>atferd</a:t>
            </a:r>
          </a:p>
          <a:p>
            <a:pPr marL="639763" lvl="1" indent="-457200"/>
            <a:r>
              <a:rPr lang="nb-NO" dirty="0" smtClean="0"/>
              <a:t>Arbeidstakers aktivitetsplikt</a:t>
            </a:r>
          </a:p>
          <a:p>
            <a:pPr marL="639763" lvl="1" indent="-457200"/>
            <a:r>
              <a:rPr lang="nb-NO" dirty="0" smtClean="0"/>
              <a:t>Resignasjonsplikten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90892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Historie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0999" y="1930401"/>
            <a:ext cx="6103777" cy="4376967"/>
          </a:xfrm>
        </p:spPr>
        <p:txBody>
          <a:bodyPr/>
          <a:lstStyle/>
          <a:p>
            <a:r>
              <a:rPr lang="nb-NO" dirty="0" smtClean="0"/>
              <a:t>Industriell revolusjon og salg av arbeidskraft</a:t>
            </a:r>
          </a:p>
          <a:p>
            <a:r>
              <a:rPr lang="nb-NO" dirty="0" smtClean="0"/>
              <a:t>Arbeidstakerne samlet seg om krav mot arbeidsgiver</a:t>
            </a:r>
          </a:p>
          <a:p>
            <a:r>
              <a:rPr lang="nb-NO" dirty="0" smtClean="0"/>
              <a:t>Gradvis økt regulering av arbeidsforholdet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145" y="0"/>
            <a:ext cx="5278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27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853" y="464001"/>
            <a:ext cx="5952187" cy="1143000"/>
          </a:xfrm>
        </p:spPr>
        <p:txBody>
          <a:bodyPr>
            <a:normAutofit/>
          </a:bodyPr>
          <a:lstStyle/>
          <a:p>
            <a:r>
              <a:rPr lang="nb-NO" sz="2800" dirty="0">
                <a:solidFill>
                  <a:schemeClr val="accent5">
                    <a:lumMod val="75000"/>
                  </a:schemeClr>
                </a:solidFill>
              </a:rPr>
              <a:t>Arbeidsgivers styringsrett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7159" y="1628801"/>
            <a:ext cx="7352380" cy="56959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>
              <a:solidFill>
                <a:srgbClr val="8B1F1E"/>
              </a:solidFill>
            </a:endParaRPr>
          </a:p>
          <a:p>
            <a:pPr marL="0" indent="0">
              <a:buNone/>
            </a:pPr>
            <a:r>
              <a:rPr lang="nb-NO" dirty="0">
                <a:solidFill>
                  <a:srgbClr val="8B1F1E"/>
                </a:solidFill>
              </a:rPr>
              <a:t>Arbeidsgivers </a:t>
            </a:r>
            <a:r>
              <a:rPr lang="nb-NO" dirty="0">
                <a:solidFill>
                  <a:srgbClr val="8B1F1E"/>
                </a:solidFill>
              </a:rPr>
              <a:t>rett til å lede, fordele og kontrollere arbeidet, samt rett til å inngå arbeidsavtaler og bringe dem til </a:t>
            </a:r>
            <a:r>
              <a:rPr lang="nb-NO" dirty="0">
                <a:solidFill>
                  <a:srgbClr val="8B1F1E"/>
                </a:solidFill>
              </a:rPr>
              <a:t>opphør.</a:t>
            </a:r>
          </a:p>
          <a:p>
            <a:pPr marL="266700" indent="-266700">
              <a:buNone/>
            </a:pPr>
            <a:endParaRPr lang="nb-NO" dirty="0"/>
          </a:p>
          <a:p>
            <a:pPr marL="266700" indent="-266700">
              <a:buNone/>
            </a:pPr>
            <a:r>
              <a:rPr lang="nb-NO" dirty="0"/>
              <a:t>En </a:t>
            </a:r>
            <a:r>
              <a:rPr lang="nb-NO" dirty="0"/>
              <a:t>restkompetanse som ennå ikke har blitt regulert av lov, tariffavtale og arbeidsavtale</a:t>
            </a:r>
          </a:p>
        </p:txBody>
      </p:sp>
      <p:pic>
        <p:nvPicPr>
          <p:cNvPr id="22530" name="Picture 2" descr="F:\Kommunikasjon\Bilder\Bilder powerpoint_\Hvit bakgrunn\Nedlatend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87992" y="511626"/>
            <a:ext cx="2543654" cy="56351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286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10" y="526866"/>
            <a:ext cx="9779881" cy="1143000"/>
          </a:xfrm>
        </p:spPr>
        <p:txBody>
          <a:bodyPr>
            <a:normAutofit/>
          </a:bodyPr>
          <a:lstStyle/>
          <a:p>
            <a:r>
              <a:rPr lang="nb-NO" dirty="0"/>
              <a:t>Hva begrenser arbeidsgivers </a:t>
            </a:r>
            <a:r>
              <a:rPr lang="nb-NO" dirty="0" smtClean="0"/>
              <a:t>styringsrett</a:t>
            </a:r>
            <a:r>
              <a:rPr lang="nb-NO" dirty="0"/>
              <a:t>?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862" y="2204721"/>
            <a:ext cx="5795400" cy="4376967"/>
          </a:xfrm>
        </p:spPr>
        <p:txBody>
          <a:bodyPr>
            <a:normAutofit/>
          </a:bodyPr>
          <a:lstStyle/>
          <a:p>
            <a:pPr marL="266700" indent="-266700"/>
            <a:r>
              <a:rPr lang="nb-NO" sz="2800" dirty="0"/>
              <a:t>Lov, forskrift, rettspraksis</a:t>
            </a:r>
          </a:p>
          <a:p>
            <a:pPr marL="266700" indent="-266700"/>
            <a:r>
              <a:rPr lang="nb-NO" sz="2800" dirty="0"/>
              <a:t>Hovedavtale, Sentralavtale</a:t>
            </a:r>
          </a:p>
          <a:p>
            <a:pPr marL="266700" indent="-266700"/>
            <a:r>
              <a:rPr lang="nb-NO" sz="2800" dirty="0"/>
              <a:t>Særavtale, Arbeidsavtale</a:t>
            </a:r>
          </a:p>
        </p:txBody>
      </p:sp>
      <p:sp>
        <p:nvSpPr>
          <p:cNvPr id="294916" name="Rectangle 4"/>
          <p:cNvSpPr>
            <a:spLocks noChangeArrowheads="1"/>
          </p:cNvSpPr>
          <p:nvPr/>
        </p:nvSpPr>
        <p:spPr bwMode="auto">
          <a:xfrm>
            <a:off x="6743700" y="2791460"/>
            <a:ext cx="2808288" cy="647700"/>
          </a:xfrm>
          <a:prstGeom prst="rect">
            <a:avLst/>
          </a:prstGeom>
          <a:solidFill>
            <a:srgbClr val="2B899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b-NO" dirty="0">
                <a:solidFill>
                  <a:prstClr val="black"/>
                </a:solidFill>
              </a:rPr>
              <a:t>Lov og forskrift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294917" name="Rectangle 5"/>
          <p:cNvSpPr>
            <a:spLocks noChangeArrowheads="1"/>
          </p:cNvSpPr>
          <p:nvPr/>
        </p:nvSpPr>
        <p:spPr bwMode="auto">
          <a:xfrm>
            <a:off x="6743700" y="3439160"/>
            <a:ext cx="2808288" cy="863600"/>
          </a:xfrm>
          <a:prstGeom prst="rect">
            <a:avLst/>
          </a:prstGeom>
          <a:solidFill>
            <a:srgbClr val="2B899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b-NO">
                <a:solidFill>
                  <a:prstClr val="black"/>
                </a:solidFill>
              </a:rPr>
              <a:t>Tariffavtaler</a:t>
            </a:r>
          </a:p>
        </p:txBody>
      </p:sp>
      <p:sp>
        <p:nvSpPr>
          <p:cNvPr id="294918" name="Rectangle 6"/>
          <p:cNvSpPr>
            <a:spLocks noChangeArrowheads="1"/>
          </p:cNvSpPr>
          <p:nvPr/>
        </p:nvSpPr>
        <p:spPr bwMode="auto">
          <a:xfrm>
            <a:off x="6744072" y="5167104"/>
            <a:ext cx="2808288" cy="43314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b-NO">
                <a:solidFill>
                  <a:prstClr val="black"/>
                </a:solidFill>
              </a:rPr>
              <a:t>Styringsrett</a:t>
            </a:r>
          </a:p>
        </p:txBody>
      </p:sp>
      <p:sp>
        <p:nvSpPr>
          <p:cNvPr id="294923" name="Rectangle 11"/>
          <p:cNvSpPr>
            <a:spLocks noChangeArrowheads="1"/>
          </p:cNvSpPr>
          <p:nvPr/>
        </p:nvSpPr>
        <p:spPr bwMode="auto">
          <a:xfrm>
            <a:off x="6600056" y="2358074"/>
            <a:ext cx="3096344" cy="43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b-NO" dirty="0">
                <a:solidFill>
                  <a:prstClr val="black"/>
                </a:solidFill>
              </a:rPr>
              <a:t>ARBEIDSTAKERS HVERDAG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294924" name="Rectangle 12"/>
          <p:cNvSpPr>
            <a:spLocks noChangeArrowheads="1"/>
          </p:cNvSpPr>
          <p:nvPr/>
        </p:nvSpPr>
        <p:spPr bwMode="auto">
          <a:xfrm>
            <a:off x="6743700" y="4302760"/>
            <a:ext cx="2808288" cy="431800"/>
          </a:xfrm>
          <a:prstGeom prst="rect">
            <a:avLst/>
          </a:prstGeom>
          <a:solidFill>
            <a:srgbClr val="2B899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b-NO" dirty="0">
                <a:solidFill>
                  <a:prstClr val="black"/>
                </a:solidFill>
              </a:rPr>
              <a:t>Arbeidsavtale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744072" y="4735056"/>
            <a:ext cx="2808288" cy="4331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b-NO" dirty="0">
                <a:solidFill>
                  <a:prstClr val="black"/>
                </a:solidFill>
              </a:rPr>
              <a:t>Administrative best.</a:t>
            </a: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1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2800"/>
              <a:t>Konsekvensen av at en beslutning ligger innenfor/utenfor styringsretten: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86877" y="2205039"/>
            <a:ext cx="7920038" cy="3609975"/>
          </a:xfrm>
        </p:spPr>
        <p:txBody>
          <a:bodyPr/>
          <a:lstStyle/>
          <a:p>
            <a:pPr eaLnBrk="1" hangingPunct="1"/>
            <a:r>
              <a:rPr lang="nb-NO" dirty="0" smtClean="0"/>
              <a:t>Innenfor – Arbeidsgiver kan ensidig foreta endringen (forutsatt at beslutningen er i tråd med allmenne saklighetsnormer)</a:t>
            </a:r>
          </a:p>
          <a:p>
            <a:pPr eaLnBrk="1" hangingPunct="1">
              <a:buNone/>
            </a:pPr>
            <a:endParaRPr lang="nb-NO" dirty="0" smtClean="0"/>
          </a:p>
          <a:p>
            <a:pPr eaLnBrk="1" hangingPunct="1"/>
            <a:r>
              <a:rPr lang="nb-NO" dirty="0" smtClean="0"/>
              <a:t>Utenfor - Arbeidsgiver må ha samtykke eller oppsigelsesgrunnlag (må gjennomføres ved endringsoppsigelse)</a:t>
            </a:r>
          </a:p>
          <a:p>
            <a:pPr lvl="1" eaLnBrk="1" hangingPunct="1"/>
            <a:endParaRPr lang="nb-NO" dirty="0" smtClean="0"/>
          </a:p>
          <a:p>
            <a:pPr lvl="1" eaLnBrk="1" hangingPunct="1">
              <a:buFontTx/>
              <a:buNone/>
            </a:pPr>
            <a:endParaRPr lang="nb-NO" dirty="0" smtClean="0"/>
          </a:p>
          <a:p>
            <a:pPr eaLnBrk="1" hangingPunct="1"/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746241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Tilleggsfoiler med grundigere gjennomgang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7023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b-NO" sz="2800" dirty="0"/>
              <a:t>Hvordan skal grensene for styringsretten fastlegges for:</a:t>
            </a:r>
            <a:br>
              <a:rPr lang="nb-NO" sz="2800" dirty="0"/>
            </a:br>
            <a:endParaRPr lang="nb-NO" sz="2800" dirty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384629" y="1567543"/>
            <a:ext cx="9454698" cy="4282751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nb-NO" dirty="0" smtClean="0"/>
          </a:p>
          <a:p>
            <a:pPr eaLnBrk="1" hangingPunct="1"/>
            <a:r>
              <a:rPr lang="nb-NO" dirty="0" smtClean="0"/>
              <a:t>Endringer i arbeidets innhold?</a:t>
            </a:r>
          </a:p>
          <a:p>
            <a:pPr eaLnBrk="1" hangingPunct="1">
              <a:buFontTx/>
              <a:buNone/>
            </a:pPr>
            <a:endParaRPr lang="nb-NO" dirty="0" smtClean="0"/>
          </a:p>
          <a:p>
            <a:pPr eaLnBrk="1" hangingPunct="1"/>
            <a:r>
              <a:rPr lang="nb-NO" dirty="0" smtClean="0"/>
              <a:t>Endringer i økonomiske betingelser?</a:t>
            </a:r>
          </a:p>
          <a:p>
            <a:pPr eaLnBrk="1" hangingPunct="1">
              <a:buFontTx/>
              <a:buNone/>
            </a:pPr>
            <a:endParaRPr lang="nb-NO" dirty="0" smtClean="0"/>
          </a:p>
          <a:p>
            <a:pPr eaLnBrk="1" hangingPunct="1"/>
            <a:r>
              <a:rPr lang="nb-NO" dirty="0" smtClean="0"/>
              <a:t>Endringer av arbeidstid?</a:t>
            </a:r>
          </a:p>
          <a:p>
            <a:pPr eaLnBrk="1" hangingPunct="1">
              <a:buFontTx/>
              <a:buNone/>
            </a:pPr>
            <a:endParaRPr lang="nb-NO" dirty="0" smtClean="0"/>
          </a:p>
          <a:p>
            <a:pPr eaLnBrk="1" hangingPunct="1"/>
            <a:r>
              <a:rPr lang="nb-NO" dirty="0" smtClean="0"/>
              <a:t>Endringer av arbeidssted?</a:t>
            </a:r>
          </a:p>
          <a:p>
            <a:pPr eaLnBrk="1" hangingPunct="1"/>
            <a:endParaRPr lang="nb-NO" dirty="0" smtClean="0"/>
          </a:p>
          <a:p>
            <a:pPr eaLnBrk="1" hangingPunct="1"/>
            <a:endParaRPr lang="nb-NO" dirty="0" smtClean="0"/>
          </a:p>
          <a:p>
            <a:pPr eaLnBrk="1" hangingPunct="1">
              <a:buFontTx/>
              <a:buNone/>
            </a:pPr>
            <a:endParaRPr lang="nb-NO" dirty="0" smtClean="0"/>
          </a:p>
          <a:p>
            <a:pPr eaLnBrk="1" hangingPunct="1"/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5047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b="1" smtClean="0"/>
              <a:t>Endringer i arbeidets innhold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Utgangspunktet: </a:t>
            </a:r>
            <a:r>
              <a:rPr lang="nb-NO" b="1" i="1" dirty="0" smtClean="0"/>
              <a:t>Vesentlige</a:t>
            </a:r>
            <a:r>
              <a:rPr lang="nb-NO" b="1" dirty="0" smtClean="0"/>
              <a:t> </a:t>
            </a:r>
            <a:r>
              <a:rPr lang="nb-NO" b="1" i="1" dirty="0" smtClean="0"/>
              <a:t>endringer</a:t>
            </a:r>
            <a:r>
              <a:rPr lang="nb-NO" dirty="0" smtClean="0"/>
              <a:t> krever samtykke eller at vilkårene for oppsigelse er tilstede  (grunnpregstandarden)</a:t>
            </a:r>
          </a:p>
          <a:p>
            <a:pPr eaLnBrk="1" hangingPunct="1"/>
            <a:r>
              <a:rPr lang="nb-NO" dirty="0" smtClean="0"/>
              <a:t>Sammenligning av opprinnelig og ny stilling</a:t>
            </a:r>
          </a:p>
          <a:p>
            <a:pPr eaLnBrk="1" hangingPunct="1"/>
            <a:r>
              <a:rPr lang="nb-NO" dirty="0" smtClean="0"/>
              <a:t>Hva er avtalt mht. arbeidsoppgaver?</a:t>
            </a:r>
          </a:p>
          <a:p>
            <a:pPr eaLnBrk="1" hangingPunct="1"/>
            <a:r>
              <a:rPr lang="nb-NO" dirty="0" smtClean="0"/>
              <a:t>Hovedskille: Overføring til </a:t>
            </a:r>
            <a:r>
              <a:rPr lang="nb-NO" b="1" i="1" dirty="0" smtClean="0"/>
              <a:t>likeartet arbeid</a:t>
            </a:r>
            <a:r>
              <a:rPr lang="nb-NO" dirty="0" smtClean="0"/>
              <a:t>, contra endringer som griper inn i </a:t>
            </a:r>
            <a:r>
              <a:rPr lang="nb-NO" b="1" i="1" dirty="0" smtClean="0"/>
              <a:t>kjerneinnholdet</a:t>
            </a:r>
          </a:p>
          <a:p>
            <a:r>
              <a:rPr lang="nb-NO" dirty="0" smtClean="0"/>
              <a:t>RG 2003 s. 18</a:t>
            </a:r>
          </a:p>
          <a:p>
            <a:pPr eaLnBrk="1" hangingPunct="1">
              <a:buNone/>
            </a:pPr>
            <a:endParaRPr lang="nb-NO" b="1" i="1" dirty="0" smtClean="0"/>
          </a:p>
          <a:p>
            <a:pPr eaLnBrk="1" hangingPunct="1">
              <a:buFontTx/>
              <a:buNone/>
            </a:pPr>
            <a:endParaRPr lang="nb-NO" dirty="0" smtClean="0"/>
          </a:p>
          <a:p>
            <a:pPr eaLnBrk="1" hangingPunct="1">
              <a:buFontTx/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21247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Endring i arbeidets innhold forts.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Momenter i vurderingen:</a:t>
            </a:r>
          </a:p>
          <a:p>
            <a:pPr lvl="1"/>
            <a:r>
              <a:rPr lang="nb-NO" dirty="0" smtClean="0"/>
              <a:t>Hva sier arbeidsavtalen?</a:t>
            </a:r>
          </a:p>
          <a:p>
            <a:pPr lvl="1"/>
            <a:r>
              <a:rPr lang="nb-NO" dirty="0" smtClean="0"/>
              <a:t>Avvikets omfang</a:t>
            </a:r>
          </a:p>
          <a:p>
            <a:pPr lvl="1"/>
            <a:r>
              <a:rPr lang="nb-NO" dirty="0" smtClean="0"/>
              <a:t>Innebærer endringen en degradering?</a:t>
            </a:r>
          </a:p>
          <a:p>
            <a:pPr lvl="1"/>
            <a:r>
              <a:rPr lang="nb-NO" dirty="0" smtClean="0"/>
              <a:t>Arbeidsgivers behov for å gjennomføre endringen</a:t>
            </a:r>
          </a:p>
          <a:p>
            <a:pPr lvl="1"/>
            <a:r>
              <a:rPr lang="nb-NO" dirty="0" smtClean="0"/>
              <a:t>Gjøres det øvrige endringer?</a:t>
            </a:r>
          </a:p>
          <a:p>
            <a:pPr lvl="1"/>
            <a:r>
              <a:rPr lang="nb-NO" dirty="0" smtClean="0"/>
              <a:t>Er endringen midlertidig eller varig?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07644422"/>
      </p:ext>
    </p:extLst>
  </p:cSld>
  <p:clrMapOvr>
    <a:masterClrMapping/>
  </p:clrMapOvr>
</p:sld>
</file>

<file path=ppt/theme/theme1.xml><?xml version="1.0" encoding="utf-8"?>
<a:theme xmlns:a="http://schemas.openxmlformats.org/drawingml/2006/main" name="finansforbundet_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inansforbundet_mal for power 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6_finansforbundet_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0BA834CC468B4F13A5F18A23810C503A00400D67D0BAB1984B93A04A91D826A116" ma:contentTypeVersion="0" ma:contentTypeDescription="" ma:contentTypeScope="" ma:versionID="124451161f8e90fc12d518c5bdda580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330160aae3e2a1fc3863c09dc775a1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AGSCategory" minOccurs="0"/>
                <xsd:element ref="ns1:AGSUnderCategory" minOccurs="0"/>
                <xsd:element ref="ns1:AGS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GSCategory" ma:index="0" nillable="true" ma:displayName="Kategori" ma:internalName="AGSCategory">
      <xsd:simpleType>
        <xsd:restriction base="dms:Text"/>
      </xsd:simpleType>
    </xsd:element>
    <xsd:element name="AGSUnderCategory" ma:index="1" nillable="true" ma:displayName="Underkategori" ma:internalName="AGSUnderCategory">
      <xsd:simpleType>
        <xsd:restriction base="dms:Text"/>
      </xsd:simpleType>
    </xsd:element>
    <xsd:element name="AGSDescription" ma:index="2" nillable="true" ma:displayName="Beskrivelse" ma:internalName="AGSDescription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SCategory xmlns="http://schemas.microsoft.com/sharepoint/v3">Kompetanse</AGSCategory>
    <AGSDescription xmlns="http://schemas.microsoft.com/sharepoint/v3" xsi:nil="true"/>
    <AGSUnderCategory xmlns="http://schemas.microsoft.com/sharepoint/v3">Grunnkurs 2</AGSUnderCategory>
  </documentManagement>
</p:properties>
</file>

<file path=customXml/itemProps1.xml><?xml version="1.0" encoding="utf-8"?>
<ds:datastoreItem xmlns:ds="http://schemas.openxmlformats.org/officeDocument/2006/customXml" ds:itemID="{0D352226-2360-4CEE-9D2D-D0350DC2A676}"/>
</file>

<file path=customXml/itemProps2.xml><?xml version="1.0" encoding="utf-8"?>
<ds:datastoreItem xmlns:ds="http://schemas.openxmlformats.org/officeDocument/2006/customXml" ds:itemID="{1414296E-F624-4873-A2FF-A8FD3C9F379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833</Words>
  <Application>Microsoft Office PowerPoint</Application>
  <PresentationFormat>Widescreen</PresentationFormat>
  <Paragraphs>108</Paragraphs>
  <Slides>15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15</vt:i4>
      </vt:variant>
    </vt:vector>
  </HeadingPairs>
  <TitlesOfParts>
    <vt:vector size="21" baseType="lpstr">
      <vt:lpstr>Arial</vt:lpstr>
      <vt:lpstr>Calibri</vt:lpstr>
      <vt:lpstr>Lucida Grande</vt:lpstr>
      <vt:lpstr>finansforbundet_mal</vt:lpstr>
      <vt:lpstr>finansforbundet_mal for power point</vt:lpstr>
      <vt:lpstr>6_finansforbundet_mal</vt:lpstr>
      <vt:lpstr>Arbeidsgivers styringsrett</vt:lpstr>
      <vt:lpstr>Historie</vt:lpstr>
      <vt:lpstr>Arbeidsgivers styringsrett</vt:lpstr>
      <vt:lpstr>Hva begrenser arbeidsgivers styringsrett?</vt:lpstr>
      <vt:lpstr>Konsekvensen av at en beslutning ligger innenfor/utenfor styringsretten:</vt:lpstr>
      <vt:lpstr>Tilleggsfoiler med grundigere gjennomgang </vt:lpstr>
      <vt:lpstr>Hvordan skal grensene for styringsretten fastlegges for: </vt:lpstr>
      <vt:lpstr>Endringer i arbeidets innhold</vt:lpstr>
      <vt:lpstr>Endring i arbeidets innhold forts.</vt:lpstr>
      <vt:lpstr>Endringer i økonomiske betingelser</vt:lpstr>
      <vt:lpstr>Endringer i arbeidstid</vt:lpstr>
      <vt:lpstr>Endringer i arbeidstid forts.</vt:lpstr>
      <vt:lpstr>Endring av arbeidssted</vt:lpstr>
      <vt:lpstr> Det alminnelige saklighetskrav</vt:lpstr>
      <vt:lpstr>Samtykke / aksept av endringer</vt:lpstr>
    </vt:vector>
  </TitlesOfParts>
  <Company>Finansforbundet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Arbeidsgivers styringsrett</dc:title>
  <dc:creator>Inger Eline Romundgard</dc:creator>
  <cp:lastModifiedBy>Inger Eline Romundgard</cp:lastModifiedBy>
  <cp:revision>1</cp:revision>
  <dcterms:created xsi:type="dcterms:W3CDTF">2016-09-06T07:19:53Z</dcterms:created>
  <dcterms:modified xsi:type="dcterms:W3CDTF">2016-09-06T07:20:16Z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0x0101000BA834CC468B4F13A5F18A23810C503A00400D67D0BAB1984B93A04A91D826A116</vt:lpwstr>
  </property>
</Properties>
</file>