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3"/>
    <p:sldMasterId id="2147483700" r:id="rId4"/>
  </p:sldMasterIdLst>
  <p:notesMasterIdLst>
    <p:notesMasterId r:id="rId20"/>
  </p:notesMasterIdLst>
  <p:sldIdLst>
    <p:sldId id="286" r:id="rId5"/>
    <p:sldId id="287" r:id="rId6"/>
    <p:sldId id="289" r:id="rId7"/>
    <p:sldId id="299" r:id="rId8"/>
    <p:sldId id="301" r:id="rId9"/>
    <p:sldId id="300" r:id="rId10"/>
    <p:sldId id="304" r:id="rId11"/>
    <p:sldId id="298" r:id="rId12"/>
    <p:sldId id="302" r:id="rId13"/>
    <p:sldId id="303" r:id="rId14"/>
    <p:sldId id="305" r:id="rId15"/>
    <p:sldId id="306" r:id="rId16"/>
    <p:sldId id="307" r:id="rId17"/>
    <p:sldId id="296" r:id="rId18"/>
    <p:sldId id="297" r:id="rId19"/>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4493" autoAdjust="0"/>
  </p:normalViewPr>
  <p:slideViewPr>
    <p:cSldViewPr snapToGrid="0">
      <p:cViewPr varScale="1">
        <p:scale>
          <a:sx n="84" d="100"/>
          <a:sy n="84"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07E6DED-AEDD-49BC-BF54-D6B2DF64FD49}" type="datetimeFigureOut">
              <a:rPr lang="nb-NO" smtClean="0"/>
              <a:t>09.03.2018</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A56F64D-05FA-4FA0-B6FB-5451AA10F317}" type="slidenum">
              <a:rPr lang="nb-NO" smtClean="0"/>
              <a:t>‹#›</a:t>
            </a:fld>
            <a:endParaRPr lang="nb-NO"/>
          </a:p>
        </p:txBody>
      </p:sp>
    </p:spTree>
    <p:extLst>
      <p:ext uri="{BB962C8B-B14F-4D97-AF65-F5344CB8AC3E}">
        <p14:creationId xmlns:p14="http://schemas.microsoft.com/office/powerpoint/2010/main" val="337164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Litt repetisjon fra Uke 7</a:t>
            </a:r>
          </a:p>
          <a:p>
            <a:r>
              <a:rPr lang="nb-NO" dirty="0" smtClean="0"/>
              <a:t>Alt </a:t>
            </a:r>
            <a:r>
              <a:rPr lang="nb-NO" dirty="0" smtClean="0"/>
              <a:t>handler ikke om å gjøre jobber, men om å planlegge og lage en strategi.</a:t>
            </a:r>
          </a:p>
          <a:p>
            <a:r>
              <a:rPr lang="nb-NO" dirty="0" smtClean="0"/>
              <a:t>Hvordan skal man vite hva man skal gjøre? Hva er riktig?</a:t>
            </a:r>
            <a:endParaRPr lang="nb-NO" dirty="0"/>
          </a:p>
        </p:txBody>
      </p:sp>
      <p:sp>
        <p:nvSpPr>
          <p:cNvPr id="4" name="Plassholder for lysbildenummer 3"/>
          <p:cNvSpPr>
            <a:spLocks noGrp="1"/>
          </p:cNvSpPr>
          <p:nvPr>
            <p:ph type="sldNum" sz="quarter" idx="10"/>
          </p:nvPr>
        </p:nvSpPr>
        <p:spPr/>
        <p:txBody>
          <a:bodyPr/>
          <a:lstStyle/>
          <a:p>
            <a:fld id="{97E9FC70-579A-4E53-AA6A-497AA4E0ABB7}"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11966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a:t>
            </a:r>
            <a:r>
              <a:rPr lang="nb-NO" baseline="0" dirty="0" smtClean="0"/>
              <a:t> nevnt på Uke 7 – her er primærgruppene du har en relasjon til.</a:t>
            </a:r>
          </a:p>
          <a:p>
            <a:r>
              <a:rPr lang="nb-NO" baseline="0" dirty="0" smtClean="0"/>
              <a:t>Forrige gang lå hovedvekten i presentasjonen på hvordan tillitsvalgte skal jobbe sammen. Denne gangen ser vi på metodikk</a:t>
            </a:r>
            <a:endParaRPr lang="nb-NO" dirty="0"/>
          </a:p>
        </p:txBody>
      </p:sp>
      <p:sp>
        <p:nvSpPr>
          <p:cNvPr id="4" name="Plassholder for lysbildenummer 3"/>
          <p:cNvSpPr>
            <a:spLocks noGrp="1"/>
          </p:cNvSpPr>
          <p:nvPr>
            <p:ph type="sldNum" sz="quarter" idx="10"/>
          </p:nvPr>
        </p:nvSpPr>
        <p:spPr/>
        <p:txBody>
          <a:bodyPr/>
          <a:lstStyle/>
          <a:p>
            <a:fld id="{8A56F64D-05FA-4FA0-B6FB-5451AA10F317}" type="slidenum">
              <a:rPr lang="nb-NO" smtClean="0"/>
              <a:t>3</a:t>
            </a:fld>
            <a:endParaRPr lang="nb-NO"/>
          </a:p>
        </p:txBody>
      </p:sp>
    </p:spTree>
    <p:extLst>
      <p:ext uri="{BB962C8B-B14F-4D97-AF65-F5344CB8AC3E}">
        <p14:creationId xmlns:p14="http://schemas.microsoft.com/office/powerpoint/2010/main" val="203011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301302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A56F64D-05FA-4FA0-B6FB-5451AA10F317}" type="slidenum">
              <a:rPr lang="nb-NO" smtClean="0"/>
              <a:t>7</a:t>
            </a:fld>
            <a:endParaRPr lang="nb-NO"/>
          </a:p>
        </p:txBody>
      </p:sp>
    </p:spTree>
    <p:extLst>
      <p:ext uri="{BB962C8B-B14F-4D97-AF65-F5344CB8AC3E}">
        <p14:creationId xmlns:p14="http://schemas.microsoft.com/office/powerpoint/2010/main" val="66287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 gjelder det å ta i bruk metodikken:</a:t>
            </a:r>
          </a:p>
          <a:p>
            <a:endParaRPr lang="nb-NO" dirty="0" smtClean="0"/>
          </a:p>
          <a:p>
            <a:pPr marL="228600" lvl="0" indent="-228600">
              <a:buFont typeface="+mj-lt"/>
              <a:buAutoNum type="arabicPeriod"/>
            </a:pPr>
            <a:r>
              <a:rPr lang="nb-NO" b="1" dirty="0" smtClean="0"/>
              <a:t>Sjekk ut faktum ved å lytte og stille relevante og gode spørsmål</a:t>
            </a:r>
          </a:p>
          <a:p>
            <a:pPr marL="228600" lvl="0" indent="-228600">
              <a:buFont typeface="+mj-lt"/>
              <a:buAutoNum type="arabicPeriod"/>
            </a:pPr>
            <a:r>
              <a:rPr lang="nb-NO" dirty="0" smtClean="0"/>
              <a:t>Skaff deg dokumentasjon og kunnskap fra relevante kilder</a:t>
            </a:r>
          </a:p>
          <a:p>
            <a:pPr marL="228600" lvl="0" indent="-228600">
              <a:buFont typeface="+mj-lt"/>
              <a:buAutoNum type="arabicPeriod"/>
            </a:pPr>
            <a:r>
              <a:rPr lang="nb-NO" dirty="0" smtClean="0"/>
              <a:t>Tenk gjennom hvem som har ansvaret for problemstillingen – du, ledelsen, medlemmet, en annen tillitsvalgt?</a:t>
            </a:r>
          </a:p>
          <a:p>
            <a:pPr marL="228600" lvl="0" indent="-228600">
              <a:buFont typeface="+mj-lt"/>
              <a:buAutoNum type="arabicPeriod"/>
            </a:pPr>
            <a:r>
              <a:rPr lang="nb-NO" dirty="0" smtClean="0"/>
              <a:t>Sjekk om problemstillingen er regulert i lov og/eller avtaleverket</a:t>
            </a:r>
          </a:p>
          <a:p>
            <a:pPr marL="228600" lvl="0" indent="-228600">
              <a:buFont typeface="+mj-lt"/>
              <a:buAutoNum type="arabicPeriod"/>
            </a:pPr>
            <a:r>
              <a:rPr lang="nb-NO" dirty="0" smtClean="0"/>
              <a:t>Vurder tidsaspektet ved saken</a:t>
            </a:r>
          </a:p>
          <a:p>
            <a:endParaRPr lang="nb-NO" dirty="0"/>
          </a:p>
        </p:txBody>
      </p:sp>
      <p:sp>
        <p:nvSpPr>
          <p:cNvPr id="4" name="Plassholder for lysbildenummer 3"/>
          <p:cNvSpPr>
            <a:spLocks noGrp="1"/>
          </p:cNvSpPr>
          <p:nvPr>
            <p:ph type="sldNum" sz="quarter" idx="10"/>
          </p:nvPr>
        </p:nvSpPr>
        <p:spPr/>
        <p:txBody>
          <a:bodyPr/>
          <a:lstStyle/>
          <a:p>
            <a:fld id="{8A56F64D-05FA-4FA0-B6FB-5451AA10F317}" type="slidenum">
              <a:rPr lang="nb-NO" smtClean="0"/>
              <a:t>9</a:t>
            </a:fld>
            <a:endParaRPr lang="nb-NO"/>
          </a:p>
        </p:txBody>
      </p:sp>
    </p:spTree>
    <p:extLst>
      <p:ext uri="{BB962C8B-B14F-4D97-AF65-F5344CB8AC3E}">
        <p14:creationId xmlns:p14="http://schemas.microsoft.com/office/powerpoint/2010/main" val="204486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8-2.</a:t>
            </a:r>
            <a:r>
              <a:rPr lang="nb-NO" i="1" dirty="0" smtClean="0"/>
              <a:t>Gjennomføring av plikten til informasjon og drøfting</a:t>
            </a:r>
            <a:r>
              <a:rPr lang="nb-NO" dirty="0" smtClean="0"/>
              <a:t>(1) Plikten til informasjon og drøfting etter § 8-1 </a:t>
            </a:r>
            <a:r>
              <a:rPr lang="nb-NO" dirty="0" err="1" smtClean="0"/>
              <a:t>omfatter:a</a:t>
            </a:r>
            <a:r>
              <a:rPr lang="nb-NO" dirty="0" smtClean="0"/>
              <a:t>)informasjon om den aktuelle og forventede utvikling av virksomhetens aktiviteter og økonomiske </a:t>
            </a:r>
            <a:r>
              <a:rPr lang="nb-NO" dirty="0" err="1" smtClean="0"/>
              <a:t>situasjon,b</a:t>
            </a:r>
            <a:r>
              <a:rPr lang="nb-NO" dirty="0" smtClean="0"/>
              <a:t>)informasjon om og drøfting av den aktuelle og forventede bemanningssituasjon i virksomheten, inkludert eventuelle innskrenkninger og de tiltak arbeidsgiver vurderer i den </a:t>
            </a:r>
            <a:r>
              <a:rPr lang="nb-NO" dirty="0" err="1" smtClean="0"/>
              <a:t>forbindelse,c</a:t>
            </a:r>
            <a:r>
              <a:rPr lang="nb-NO" dirty="0" smtClean="0"/>
              <a:t>)informasjon om og drøfting av beslutninger som kan føre til vesentlig endring i arbeidsorganisering eller ansettelsesforhold.(2) Informasjon etter første ledd bokstav a skal skje på et passende tidspunkt. Informasjon og drøfting etter første ledd bokstavene b og c skal skje så tidlig som mulig.(3) Informasjonen skal gis slik at det er mulig for de tillitsvalgte å sette seg inn i saken, foreta en passende undersøkelse, vurdere saken og forberede eventuell drøfting. Drøftingen skal bygge på informasjon fra arbeidsgiver, finne sted på det nivå for ledelse og representasjon som saken tilsier og skje på en måte og med et innhold som er passende. Drøftingen skal gjennomføres slik at det er mulig for de tillitsvalgte å møte arbeidsgiveren og få et grunngitt svar på uttalelser de måtte avgi. Drøfting etter første ledd bokstav c skal ta sikte på å oppnå en avtale.(4) Bestemmelsene i denne paragraf kan fravikes ved tariffavtale.</a:t>
            </a:r>
          </a:p>
          <a:p>
            <a:endParaRPr lang="nb-NO" dirty="0" smtClean="0"/>
          </a:p>
          <a:p>
            <a:r>
              <a:rPr lang="nb-NO" dirty="0" smtClean="0"/>
              <a:t>Finans Norge. HA § 13 B nr. 3 og 4.</a:t>
            </a:r>
          </a:p>
          <a:p>
            <a:r>
              <a:rPr lang="nb-NO" dirty="0" smtClean="0"/>
              <a:t>Sysselsetting og </a:t>
            </a:r>
            <a:r>
              <a:rPr lang="nb-NO" u="sng" dirty="0" smtClean="0"/>
              <a:t>arbeidsforhold</a:t>
            </a:r>
          </a:p>
          <a:p>
            <a:endParaRPr lang="nb-NO" dirty="0"/>
          </a:p>
        </p:txBody>
      </p:sp>
      <p:sp>
        <p:nvSpPr>
          <p:cNvPr id="4" name="Plassholder for lysbildenummer 3"/>
          <p:cNvSpPr>
            <a:spLocks noGrp="1"/>
          </p:cNvSpPr>
          <p:nvPr>
            <p:ph type="sldNum" sz="quarter" idx="10"/>
          </p:nvPr>
        </p:nvSpPr>
        <p:spPr/>
        <p:txBody>
          <a:bodyPr/>
          <a:lstStyle/>
          <a:p>
            <a:fld id="{8A56F64D-05FA-4FA0-B6FB-5451AA10F317}" type="slidenum">
              <a:rPr lang="nb-NO" smtClean="0"/>
              <a:t>12</a:t>
            </a:fld>
            <a:endParaRPr lang="nb-NO"/>
          </a:p>
        </p:txBody>
      </p:sp>
    </p:spTree>
    <p:extLst>
      <p:ext uri="{BB962C8B-B14F-4D97-AF65-F5344CB8AC3E}">
        <p14:creationId xmlns:p14="http://schemas.microsoft.com/office/powerpoint/2010/main" val="83855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95AF7-4BB4-40DB-B42F-99FE37A0BC4D}" type="slidenum">
              <a:rPr lang="nb-NO">
                <a:solidFill>
                  <a:prstClr val="black"/>
                </a:solidFill>
              </a:rPr>
              <a:pPr fontAlgn="base">
                <a:spcBef>
                  <a:spcPct val="0"/>
                </a:spcBef>
                <a:spcAft>
                  <a:spcPct val="0"/>
                </a:spcAft>
                <a:defRPr/>
              </a:pPr>
              <a:t>14</a:t>
            </a:fld>
            <a:endParaRPr lang="nb-NO">
              <a:solidFill>
                <a:prstClr val="black"/>
              </a:solidFill>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smtClean="0"/>
              <a:t>Dette navigasjonshjulet vil være et hjelpemiddel for deg som tillitsvalgt når du skal foreta en beslutning, eller gjøre deg opp en mening om en aktuell problemstiling. Når vi jobber med gruppeoppgavene på tillitsvalgtkonferansen skal vi resonere gjennom alle disse 6 beslutningshensynene. Det er veldig enkelt; vi starter med å stille spørsmålet om den løsningen vi går for ligger innenfor lov av avtaleverket. Eksempelvis slik:  Er det vi har tenkt og foreslå/gjennomføre lov? –JA. Er det i samsvar våre verdier –NEI. Er det en riktig (hensiktsmessig) løsning - NEI!!, Beholder vi vår troverdighet – NEI, lønner det seg (økonomisk) - JA. Lar det seg begrunne – både JA og NEI. </a:t>
            </a:r>
          </a:p>
          <a:p>
            <a:pPr eaLnBrk="1" hangingPunct="1">
              <a:spcBef>
                <a:spcPct val="0"/>
              </a:spcBef>
            </a:pPr>
            <a:r>
              <a:rPr lang="nb-NO" smtClean="0"/>
              <a:t>Denne illustrasjonen viser at ulike beslutningshensyn kan gå i motsatt retning av hverandre. Da får man vurdere vektingen av de ulike hensynene. I noen sammenhenger vil det at det er lov til å gjennomføre en handling veie tyngre enn omdømme, i andre tilfeller vil omdømme begrense handlingen selv om den etter regelverket ikke er belagt med et forbud.</a:t>
            </a:r>
          </a:p>
          <a:p>
            <a:pPr eaLnBrk="1" hangingPunct="1">
              <a:spcBef>
                <a:spcPct val="0"/>
              </a:spcBef>
            </a:pPr>
            <a:endParaRPr lang="nb-NO" smtClean="0"/>
          </a:p>
          <a:p>
            <a:pPr eaLnBrk="1" hangingPunct="1">
              <a:spcBef>
                <a:spcPct val="0"/>
              </a:spcBef>
            </a:pPr>
            <a:endParaRPr lang="en-US" smtClean="0"/>
          </a:p>
        </p:txBody>
      </p:sp>
    </p:spTree>
    <p:extLst>
      <p:ext uri="{BB962C8B-B14F-4D97-AF65-F5344CB8AC3E}">
        <p14:creationId xmlns:p14="http://schemas.microsoft.com/office/powerpoint/2010/main" val="3199866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0770179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1620">
          <p15:clr>
            <a:srgbClr val="FBAE40"/>
          </p15:clr>
        </p15:guide>
        <p15:guide id="4294967295"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0786138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526092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27784584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608802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37503413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32133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283994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396548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1620">
          <p15:clr>
            <a:srgbClr val="FBAE40"/>
          </p15:clr>
        </p15:guide>
        <p15:guide id="4294967295"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669331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418309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2110578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8424468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2378622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8499130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41669033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30639768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7299633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634609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9852611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6815603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4974431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7807814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29893729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61224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105258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3001079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857593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4258333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4504307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8931106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27270895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41836501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620">
          <p15:clr>
            <a:srgbClr val="F26B43"/>
          </p15:clr>
        </p15:guide>
        <p15:guide id="4294967295" pos="2880">
          <p15:clr>
            <a:srgbClr val="F26B43"/>
          </p15:clr>
        </p15:guide>
        <p15:guide id="4294967295" pos="5503">
          <p15:clr>
            <a:srgbClr val="F26B43"/>
          </p15:clr>
        </p15:guide>
        <p15:guide id="4294967295" pos="249">
          <p15:clr>
            <a:srgbClr val="F26B43"/>
          </p15:clr>
        </p15:guide>
        <p15:guide id="4294967295" orient="horz" pos="2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38058216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620">
          <p15:clr>
            <a:srgbClr val="F26B43"/>
          </p15:clr>
        </p15:guide>
        <p15:guide id="4294967295" pos="2880">
          <p15:clr>
            <a:srgbClr val="F26B43"/>
          </p15:clr>
        </p15:guide>
        <p15:guide id="4294967295" pos="5503">
          <p15:clr>
            <a:srgbClr val="F26B43"/>
          </p15:clr>
        </p15:guide>
        <p15:guide id="4294967295" pos="249">
          <p15:clr>
            <a:srgbClr val="F26B43"/>
          </p15:clr>
        </p15:guide>
        <p15:guide id="4294967295" orient="horz" pos="2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Arbeidsmetodikk</a:t>
            </a:r>
            <a:endParaRPr lang="en-US" dirty="0"/>
          </a:p>
        </p:txBody>
      </p:sp>
      <p:sp>
        <p:nvSpPr>
          <p:cNvPr id="3" name="Text Placeholder 2"/>
          <p:cNvSpPr>
            <a:spLocks noGrp="1"/>
          </p:cNvSpPr>
          <p:nvPr>
            <p:ph type="body" sz="quarter" idx="11"/>
          </p:nvPr>
        </p:nvSpPr>
        <p:spPr/>
        <p:txBody>
          <a:bodyPr/>
          <a:lstStyle/>
          <a:p>
            <a:r>
              <a:rPr lang="en-US" sz="1333" dirty="0" err="1" smtClean="0"/>
              <a:t>Navn</a:t>
            </a:r>
            <a:endParaRPr lang="en-US" sz="1333" dirty="0"/>
          </a:p>
        </p:txBody>
      </p:sp>
      <p:sp>
        <p:nvSpPr>
          <p:cNvPr id="4" name="Text Placeholder 3"/>
          <p:cNvSpPr>
            <a:spLocks noGrp="1"/>
          </p:cNvSpPr>
          <p:nvPr>
            <p:ph type="body" sz="quarter" idx="12"/>
          </p:nvPr>
        </p:nvSpPr>
        <p:spPr/>
        <p:txBody>
          <a:bodyPr/>
          <a:lstStyle/>
          <a:p>
            <a:r>
              <a:rPr lang="en-US" dirty="0" err="1" smtClean="0"/>
              <a:t>Dato</a:t>
            </a:r>
            <a:endParaRPr lang="en-US" dirty="0"/>
          </a:p>
        </p:txBody>
      </p:sp>
    </p:spTree>
    <p:extLst>
      <p:ext uri="{BB962C8B-B14F-4D97-AF65-F5344CB8AC3E}">
        <p14:creationId xmlns:p14="http://schemas.microsoft.com/office/powerpoint/2010/main" val="47003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 2</a:t>
            </a:r>
            <a:endParaRPr lang="nb-NO" dirty="0"/>
          </a:p>
        </p:txBody>
      </p:sp>
      <p:sp>
        <p:nvSpPr>
          <p:cNvPr id="3" name="Plassholder for innhold 2"/>
          <p:cNvSpPr>
            <a:spLocks noGrp="1"/>
          </p:cNvSpPr>
          <p:nvPr>
            <p:ph idx="1"/>
          </p:nvPr>
        </p:nvSpPr>
        <p:spPr/>
        <p:txBody>
          <a:bodyPr/>
          <a:lstStyle/>
          <a:p>
            <a:pPr marL="0" indent="0">
              <a:buNone/>
            </a:pPr>
            <a:r>
              <a:rPr lang="nb-NO" dirty="0" smtClean="0"/>
              <a:t>Hvilken dokumentasjon etterspør du?</a:t>
            </a:r>
          </a:p>
          <a:p>
            <a:r>
              <a:rPr lang="nb-NO" dirty="0"/>
              <a:t>Husleiepriser i området?</a:t>
            </a:r>
          </a:p>
          <a:p>
            <a:r>
              <a:rPr lang="nb-NO" dirty="0"/>
              <a:t>Kunnskap om produktivitet hos ansatte i cellekontor vs. åpent landskap?</a:t>
            </a:r>
          </a:p>
          <a:p>
            <a:r>
              <a:rPr lang="nb-NO" dirty="0"/>
              <a:t>Erfaring med endring av kontorlokalisering fra andre bedrifter?</a:t>
            </a:r>
          </a:p>
          <a:p>
            <a:r>
              <a:rPr lang="nb-NO" dirty="0" err="1"/>
              <a:t>Xxxx</a:t>
            </a:r>
            <a:r>
              <a:rPr lang="nb-NO" dirty="0"/>
              <a:t>?</a:t>
            </a:r>
          </a:p>
          <a:p>
            <a:r>
              <a:rPr lang="nb-NO" dirty="0" err="1"/>
              <a:t>Xxxx</a:t>
            </a:r>
            <a:r>
              <a:rPr lang="nb-NO" dirty="0"/>
              <a:t>?</a:t>
            </a:r>
          </a:p>
          <a:p>
            <a:pPr marL="0" indent="0">
              <a:buNone/>
            </a:pPr>
            <a:endParaRPr lang="nb-NO" dirty="0"/>
          </a:p>
        </p:txBody>
      </p:sp>
    </p:spTree>
    <p:extLst>
      <p:ext uri="{BB962C8B-B14F-4D97-AF65-F5344CB8AC3E}">
        <p14:creationId xmlns:p14="http://schemas.microsoft.com/office/powerpoint/2010/main" val="39134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 3</a:t>
            </a:r>
            <a:endParaRPr lang="nb-NO" dirty="0"/>
          </a:p>
        </p:txBody>
      </p:sp>
      <p:sp>
        <p:nvSpPr>
          <p:cNvPr id="3" name="Plassholder for innhold 2"/>
          <p:cNvSpPr>
            <a:spLocks noGrp="1"/>
          </p:cNvSpPr>
          <p:nvPr>
            <p:ph idx="1"/>
          </p:nvPr>
        </p:nvSpPr>
        <p:spPr/>
        <p:txBody>
          <a:bodyPr/>
          <a:lstStyle/>
          <a:p>
            <a:pPr marL="0" indent="0">
              <a:buNone/>
            </a:pPr>
            <a:r>
              <a:rPr lang="nb-NO" dirty="0" smtClean="0"/>
              <a:t>Hvem har ansvar for å formidle informasjon om endringen?</a:t>
            </a:r>
          </a:p>
          <a:p>
            <a:r>
              <a:rPr lang="nb-NO" dirty="0"/>
              <a:t>Ledelsen har ansvaret for å drøfte kontorplassering med de tillitsvalgte FØR beslutningen fattes.</a:t>
            </a:r>
          </a:p>
          <a:p>
            <a:r>
              <a:rPr lang="nb-NO" dirty="0"/>
              <a:t>Ledelsen har ansvaret for å informere de ansatte om beslutningen – selv også de upopulære (eller kanskje særlig dem</a:t>
            </a:r>
            <a:r>
              <a:rPr lang="nb-NO" dirty="0">
                <a:sym typeface="Wingdings" panose="05000000000000000000" pitchFamily="2" charset="2"/>
              </a:rPr>
              <a:t>)</a:t>
            </a:r>
            <a:endParaRPr lang="nb-NO" dirty="0"/>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5478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Oppgave 4</a:t>
            </a:r>
            <a:endParaRPr lang="nb-NO" dirty="0"/>
          </a:p>
        </p:txBody>
      </p:sp>
      <p:sp>
        <p:nvSpPr>
          <p:cNvPr id="3" name="Plassholder for innhold 2"/>
          <p:cNvSpPr>
            <a:spLocks noGrp="1"/>
          </p:cNvSpPr>
          <p:nvPr>
            <p:ph idx="1"/>
          </p:nvPr>
        </p:nvSpPr>
        <p:spPr/>
        <p:txBody>
          <a:bodyPr/>
          <a:lstStyle/>
          <a:p>
            <a:pPr marL="0" indent="0">
              <a:buNone/>
            </a:pPr>
            <a:r>
              <a:rPr lang="nb-NO" dirty="0" smtClean="0"/>
              <a:t>Er problemstillingen regulert i lov- og avtaleverk?</a:t>
            </a:r>
          </a:p>
          <a:p>
            <a:r>
              <a:rPr lang="nb-NO" dirty="0"/>
              <a:t>AML har drøftingsbestemmelser i kapittel 8</a:t>
            </a:r>
          </a:p>
          <a:p>
            <a:r>
              <a:rPr lang="nb-NO" dirty="0"/>
              <a:t>Hovedavtalene har drøftingsbestemmelser</a:t>
            </a:r>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16846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 5</a:t>
            </a:r>
            <a:endParaRPr lang="nb-NO" dirty="0"/>
          </a:p>
        </p:txBody>
      </p:sp>
      <p:sp>
        <p:nvSpPr>
          <p:cNvPr id="3" name="Plassholder for innhold 2"/>
          <p:cNvSpPr>
            <a:spLocks noGrp="1"/>
          </p:cNvSpPr>
          <p:nvPr>
            <p:ph idx="1"/>
          </p:nvPr>
        </p:nvSpPr>
        <p:spPr/>
        <p:txBody>
          <a:bodyPr/>
          <a:lstStyle/>
          <a:p>
            <a:pPr marL="0" indent="0">
              <a:buNone/>
            </a:pPr>
            <a:r>
              <a:rPr lang="nb-NO" dirty="0" smtClean="0"/>
              <a:t>Hvor lang tid trenger du på å forholde deg til saken?</a:t>
            </a:r>
          </a:p>
          <a:p>
            <a:r>
              <a:rPr lang="nb-NO" dirty="0" smtClean="0"/>
              <a:t>Det </a:t>
            </a:r>
            <a:r>
              <a:rPr lang="nb-NO" dirty="0"/>
              <a:t>finnes ingen fasit – rimelig tid – hva er det?</a:t>
            </a:r>
          </a:p>
          <a:p>
            <a:r>
              <a:rPr lang="nb-NO" dirty="0"/>
              <a:t>Vurderingssak etter omfanget av saken, materialet du må sette deg inn i, konsekvensene av saken</a:t>
            </a:r>
          </a:p>
          <a:p>
            <a:pPr marL="0" indent="0">
              <a:buNone/>
            </a:pPr>
            <a:endParaRPr lang="nb-NO" dirty="0"/>
          </a:p>
        </p:txBody>
      </p:sp>
    </p:spTree>
    <p:extLst>
      <p:ext uri="{BB962C8B-B14F-4D97-AF65-F5344CB8AC3E}">
        <p14:creationId xmlns:p14="http://schemas.microsoft.com/office/powerpoint/2010/main" val="113434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Oval 3"/>
          <p:cNvSpPr>
            <a:spLocks noChangeArrowheads="1"/>
          </p:cNvSpPr>
          <p:nvPr/>
        </p:nvSpPr>
        <p:spPr bwMode="auto">
          <a:xfrm>
            <a:off x="5195891" y="2396984"/>
            <a:ext cx="4103687" cy="4032251"/>
          </a:xfrm>
          <a:prstGeom prst="ellipse">
            <a:avLst/>
          </a:prstGeom>
          <a:noFill/>
          <a:ln w="9525">
            <a:noFill/>
            <a:round/>
            <a:headEnd/>
            <a:tailEnd/>
          </a:ln>
        </p:spPr>
        <p:txBody>
          <a:bodyPr wrap="none" anchor="ctr"/>
          <a:lstStyle/>
          <a:p>
            <a:pPr defTabSz="609570"/>
            <a:endParaRPr lang="nb-NO">
              <a:solidFill>
                <a:prstClr val="black"/>
              </a:solidFill>
              <a:latin typeface="Arial" charset="0"/>
              <a:ea typeface="Arial" charset="0"/>
              <a:cs typeface="Arial" charset="0"/>
            </a:endParaRPr>
          </a:p>
        </p:txBody>
      </p:sp>
      <p:sp>
        <p:nvSpPr>
          <p:cNvPr id="52228" name="Oval 4"/>
          <p:cNvSpPr>
            <a:spLocks noChangeArrowheads="1"/>
          </p:cNvSpPr>
          <p:nvPr/>
        </p:nvSpPr>
        <p:spPr bwMode="auto">
          <a:xfrm>
            <a:off x="4142742" y="2219762"/>
            <a:ext cx="3889375" cy="3887788"/>
          </a:xfrm>
          <a:prstGeom prst="ellipse">
            <a:avLst/>
          </a:prstGeom>
          <a:noFill/>
          <a:ln w="38100">
            <a:solidFill>
              <a:schemeClr val="tx1"/>
            </a:solidFill>
            <a:round/>
            <a:headEnd/>
            <a:tailEnd/>
          </a:ln>
        </p:spPr>
        <p:txBody>
          <a:bodyPr wrap="none" anchor="ctr"/>
          <a:lstStyle/>
          <a:p>
            <a:pPr defTabSz="609570"/>
            <a:endParaRPr lang="nb-NO">
              <a:solidFill>
                <a:prstClr val="black"/>
              </a:solidFill>
              <a:latin typeface="Arial" charset="0"/>
              <a:ea typeface="Arial" charset="0"/>
              <a:cs typeface="Arial" charset="0"/>
            </a:endParaRPr>
          </a:p>
        </p:txBody>
      </p:sp>
      <p:sp>
        <p:nvSpPr>
          <p:cNvPr id="52229" name="Line 5"/>
          <p:cNvSpPr>
            <a:spLocks noChangeShapeType="1"/>
          </p:cNvSpPr>
          <p:nvPr/>
        </p:nvSpPr>
        <p:spPr bwMode="auto">
          <a:xfrm>
            <a:off x="4142746" y="4138888"/>
            <a:ext cx="3889375" cy="0"/>
          </a:xfrm>
          <a:prstGeom prst="line">
            <a:avLst/>
          </a:prstGeom>
          <a:noFill/>
          <a:ln w="28575">
            <a:solidFill>
              <a:schemeClr val="tx1"/>
            </a:solidFill>
            <a:round/>
            <a:headEnd/>
            <a:tailEnd/>
          </a:ln>
        </p:spPr>
        <p:txBody>
          <a:bodyPr/>
          <a:lstStyle/>
          <a:p>
            <a:pPr defTabSz="609570"/>
            <a:endParaRPr lang="nb-NO">
              <a:solidFill>
                <a:prstClr val="black"/>
              </a:solidFill>
              <a:latin typeface="Arial" charset="0"/>
              <a:ea typeface="Arial" charset="0"/>
              <a:cs typeface="Arial" charset="0"/>
            </a:endParaRPr>
          </a:p>
        </p:txBody>
      </p:sp>
      <p:sp>
        <p:nvSpPr>
          <p:cNvPr id="52230" name="Line 6"/>
          <p:cNvSpPr>
            <a:spLocks noChangeShapeType="1"/>
          </p:cNvSpPr>
          <p:nvPr/>
        </p:nvSpPr>
        <p:spPr bwMode="auto">
          <a:xfrm>
            <a:off x="5079370" y="2483129"/>
            <a:ext cx="2160588" cy="3240087"/>
          </a:xfrm>
          <a:prstGeom prst="line">
            <a:avLst/>
          </a:prstGeom>
          <a:noFill/>
          <a:ln w="28575">
            <a:solidFill>
              <a:schemeClr val="tx1"/>
            </a:solidFill>
            <a:round/>
            <a:headEnd/>
            <a:tailEnd/>
          </a:ln>
        </p:spPr>
        <p:txBody>
          <a:bodyPr/>
          <a:lstStyle/>
          <a:p>
            <a:pPr defTabSz="609570"/>
            <a:endParaRPr lang="nb-NO">
              <a:solidFill>
                <a:prstClr val="black"/>
              </a:solidFill>
              <a:latin typeface="Arial" charset="0"/>
              <a:ea typeface="Arial" charset="0"/>
              <a:cs typeface="Arial" charset="0"/>
            </a:endParaRPr>
          </a:p>
        </p:txBody>
      </p:sp>
      <p:sp>
        <p:nvSpPr>
          <p:cNvPr id="52231" name="Line 7"/>
          <p:cNvSpPr>
            <a:spLocks noChangeShapeType="1"/>
          </p:cNvSpPr>
          <p:nvPr/>
        </p:nvSpPr>
        <p:spPr bwMode="auto">
          <a:xfrm flipV="1">
            <a:off x="4863468" y="2556153"/>
            <a:ext cx="2376488" cy="3095625"/>
          </a:xfrm>
          <a:prstGeom prst="line">
            <a:avLst/>
          </a:prstGeom>
          <a:noFill/>
          <a:ln w="28575">
            <a:solidFill>
              <a:schemeClr val="tx1"/>
            </a:solidFill>
            <a:round/>
            <a:headEnd/>
            <a:tailEnd/>
          </a:ln>
        </p:spPr>
        <p:txBody>
          <a:bodyPr/>
          <a:lstStyle/>
          <a:p>
            <a:pPr defTabSz="609570"/>
            <a:endParaRPr lang="nb-NO">
              <a:solidFill>
                <a:prstClr val="black"/>
              </a:solidFill>
              <a:latin typeface="Arial" charset="0"/>
              <a:ea typeface="Arial" charset="0"/>
              <a:cs typeface="Arial" charset="0"/>
            </a:endParaRPr>
          </a:p>
        </p:txBody>
      </p:sp>
      <p:sp>
        <p:nvSpPr>
          <p:cNvPr id="52232" name="Text Box 8"/>
          <p:cNvSpPr txBox="1">
            <a:spLocks noChangeArrowheads="1"/>
          </p:cNvSpPr>
          <p:nvPr/>
        </p:nvSpPr>
        <p:spPr bwMode="auto">
          <a:xfrm>
            <a:off x="5394185" y="2719298"/>
            <a:ext cx="1475583" cy="359009"/>
          </a:xfrm>
          <a:prstGeom prst="rect">
            <a:avLst/>
          </a:prstGeom>
          <a:noFill/>
          <a:ln w="9525">
            <a:noFill/>
            <a:miter lim="800000"/>
            <a:headEnd/>
            <a:tailEnd/>
          </a:ln>
        </p:spPr>
        <p:txBody>
          <a:bodyPr wrap="square">
            <a:spAutoFit/>
          </a:bodyPr>
          <a:lstStyle/>
          <a:p>
            <a:pPr marL="342882" indent="-342882" algn="ctr" defTabSz="609570">
              <a:spcBef>
                <a:spcPct val="50000"/>
              </a:spcBef>
            </a:pPr>
            <a:r>
              <a:rPr lang="nb-NO" sz="1733" b="1" dirty="0">
                <a:solidFill>
                  <a:srgbClr val="00B381"/>
                </a:solidFill>
                <a:latin typeface="Arial" charset="0"/>
                <a:ea typeface="Arial" charset="0"/>
                <a:cs typeface="Arial" charset="0"/>
              </a:rPr>
              <a:t> JUS</a:t>
            </a:r>
            <a:endParaRPr lang="en-US" sz="1733" b="1" dirty="0">
              <a:solidFill>
                <a:srgbClr val="00B381"/>
              </a:solidFill>
              <a:latin typeface="Arial" charset="0"/>
              <a:ea typeface="Arial" charset="0"/>
              <a:cs typeface="Arial" charset="0"/>
            </a:endParaRPr>
          </a:p>
        </p:txBody>
      </p:sp>
      <p:sp>
        <p:nvSpPr>
          <p:cNvPr id="52233" name="Text Box 9"/>
          <p:cNvSpPr txBox="1">
            <a:spLocks noChangeArrowheads="1"/>
          </p:cNvSpPr>
          <p:nvPr/>
        </p:nvSpPr>
        <p:spPr bwMode="auto">
          <a:xfrm>
            <a:off x="6392049" y="3420268"/>
            <a:ext cx="1620041" cy="359009"/>
          </a:xfrm>
          <a:prstGeom prst="rect">
            <a:avLst/>
          </a:prstGeom>
          <a:noFill/>
          <a:ln w="9525">
            <a:noFill/>
            <a:miter lim="800000"/>
            <a:headEnd/>
            <a:tailEnd/>
          </a:ln>
        </p:spPr>
        <p:txBody>
          <a:bodyPr wrap="square">
            <a:spAutoFit/>
          </a:bodyPr>
          <a:lstStyle/>
          <a:p>
            <a:pPr marL="342882" indent="-342882" algn="ctr" defTabSz="609570">
              <a:spcBef>
                <a:spcPct val="50000"/>
              </a:spcBef>
            </a:pPr>
            <a:r>
              <a:rPr lang="nb-NO" sz="1733" b="1" dirty="0">
                <a:solidFill>
                  <a:srgbClr val="00B381"/>
                </a:solidFill>
                <a:latin typeface="Arial" charset="0"/>
                <a:ea typeface="Arial" charset="0"/>
                <a:cs typeface="Arial" charset="0"/>
              </a:rPr>
              <a:t>IDENTITET</a:t>
            </a:r>
            <a:endParaRPr lang="en-US" sz="1733" b="1" dirty="0">
              <a:solidFill>
                <a:srgbClr val="00B381"/>
              </a:solidFill>
              <a:latin typeface="Arial" charset="0"/>
              <a:ea typeface="Arial" charset="0"/>
              <a:cs typeface="Arial" charset="0"/>
            </a:endParaRPr>
          </a:p>
        </p:txBody>
      </p:sp>
      <p:sp>
        <p:nvSpPr>
          <p:cNvPr id="52234" name="Text Box 10"/>
          <p:cNvSpPr txBox="1">
            <a:spLocks noChangeArrowheads="1"/>
          </p:cNvSpPr>
          <p:nvPr/>
        </p:nvSpPr>
        <p:spPr bwMode="auto">
          <a:xfrm>
            <a:off x="6735791" y="4505483"/>
            <a:ext cx="1152525" cy="359009"/>
          </a:xfrm>
          <a:prstGeom prst="rect">
            <a:avLst/>
          </a:prstGeom>
          <a:noFill/>
          <a:ln w="9525">
            <a:noFill/>
            <a:miter lim="800000"/>
            <a:headEnd/>
            <a:tailEnd/>
          </a:ln>
        </p:spPr>
        <p:txBody>
          <a:bodyPr>
            <a:spAutoFit/>
          </a:bodyPr>
          <a:lstStyle/>
          <a:p>
            <a:pPr marL="342882" indent="-342882" defTabSz="609570">
              <a:spcBef>
                <a:spcPct val="50000"/>
              </a:spcBef>
            </a:pPr>
            <a:r>
              <a:rPr lang="nb-NO" sz="1733" b="1" dirty="0">
                <a:solidFill>
                  <a:srgbClr val="00B381"/>
                </a:solidFill>
                <a:latin typeface="Arial" charset="0"/>
                <a:ea typeface="Arial" charset="0"/>
                <a:cs typeface="Arial" charset="0"/>
              </a:rPr>
              <a:t>MORAL</a:t>
            </a:r>
            <a:endParaRPr lang="en-US" sz="1733" b="1" dirty="0">
              <a:solidFill>
                <a:srgbClr val="00B381"/>
              </a:solidFill>
              <a:latin typeface="Arial" charset="0"/>
              <a:ea typeface="Arial" charset="0"/>
              <a:cs typeface="Arial" charset="0"/>
            </a:endParaRPr>
          </a:p>
        </p:txBody>
      </p:sp>
      <p:sp>
        <p:nvSpPr>
          <p:cNvPr id="52235" name="Text Box 11"/>
          <p:cNvSpPr txBox="1">
            <a:spLocks noChangeArrowheads="1"/>
          </p:cNvSpPr>
          <p:nvPr/>
        </p:nvSpPr>
        <p:spPr bwMode="auto">
          <a:xfrm>
            <a:off x="5178436" y="5115407"/>
            <a:ext cx="1873251" cy="359009"/>
          </a:xfrm>
          <a:prstGeom prst="rect">
            <a:avLst/>
          </a:prstGeom>
          <a:noFill/>
          <a:ln w="9525">
            <a:noFill/>
            <a:miter lim="800000"/>
            <a:headEnd/>
            <a:tailEnd/>
          </a:ln>
        </p:spPr>
        <p:txBody>
          <a:bodyPr>
            <a:spAutoFit/>
          </a:bodyPr>
          <a:lstStyle/>
          <a:p>
            <a:pPr marL="342882" indent="-342882" algn="ctr" defTabSz="609570">
              <a:spcBef>
                <a:spcPct val="50000"/>
              </a:spcBef>
            </a:pPr>
            <a:r>
              <a:rPr lang="nb-NO" sz="1733" b="1" dirty="0">
                <a:solidFill>
                  <a:srgbClr val="00B381"/>
                </a:solidFill>
                <a:latin typeface="Arial" charset="0"/>
                <a:ea typeface="Arial" charset="0"/>
                <a:cs typeface="Arial" charset="0"/>
              </a:rPr>
              <a:t>OMDØMME</a:t>
            </a:r>
            <a:endParaRPr lang="en-US" sz="1733" b="1" dirty="0">
              <a:solidFill>
                <a:srgbClr val="00B381"/>
              </a:solidFill>
              <a:latin typeface="Arial" charset="0"/>
              <a:ea typeface="Arial" charset="0"/>
              <a:cs typeface="Arial" charset="0"/>
            </a:endParaRPr>
          </a:p>
        </p:txBody>
      </p:sp>
      <p:sp>
        <p:nvSpPr>
          <p:cNvPr id="52236" name="Text Box 12"/>
          <p:cNvSpPr txBox="1">
            <a:spLocks noChangeArrowheads="1"/>
          </p:cNvSpPr>
          <p:nvPr/>
        </p:nvSpPr>
        <p:spPr bwMode="auto">
          <a:xfrm>
            <a:off x="4192277" y="4420596"/>
            <a:ext cx="1512887" cy="359009"/>
          </a:xfrm>
          <a:prstGeom prst="rect">
            <a:avLst/>
          </a:prstGeom>
          <a:noFill/>
          <a:ln w="9525">
            <a:noFill/>
            <a:miter lim="800000"/>
            <a:headEnd/>
            <a:tailEnd/>
          </a:ln>
        </p:spPr>
        <p:txBody>
          <a:bodyPr>
            <a:spAutoFit/>
          </a:bodyPr>
          <a:lstStyle/>
          <a:p>
            <a:pPr marL="342882" indent="-342882" algn="ctr" defTabSz="609570">
              <a:spcBef>
                <a:spcPct val="50000"/>
              </a:spcBef>
            </a:pPr>
            <a:r>
              <a:rPr lang="nb-NO" sz="1733" b="1" dirty="0">
                <a:solidFill>
                  <a:srgbClr val="00B381"/>
                </a:solidFill>
                <a:latin typeface="Arial" charset="0"/>
                <a:ea typeface="Arial" charset="0"/>
                <a:cs typeface="Arial" charset="0"/>
              </a:rPr>
              <a:t>ØKONOMI</a:t>
            </a:r>
            <a:endParaRPr lang="en-US" sz="1733" b="1" dirty="0">
              <a:solidFill>
                <a:srgbClr val="00B381"/>
              </a:solidFill>
              <a:latin typeface="Arial" charset="0"/>
              <a:ea typeface="Arial" charset="0"/>
              <a:cs typeface="Arial" charset="0"/>
            </a:endParaRPr>
          </a:p>
        </p:txBody>
      </p:sp>
      <p:sp>
        <p:nvSpPr>
          <p:cNvPr id="52237" name="Text Box 13"/>
          <p:cNvSpPr txBox="1">
            <a:spLocks noChangeArrowheads="1"/>
          </p:cNvSpPr>
          <p:nvPr/>
        </p:nvSpPr>
        <p:spPr bwMode="auto">
          <a:xfrm>
            <a:off x="4378483" y="3370699"/>
            <a:ext cx="1295400" cy="359009"/>
          </a:xfrm>
          <a:prstGeom prst="rect">
            <a:avLst/>
          </a:prstGeom>
          <a:noFill/>
          <a:ln w="9525">
            <a:noFill/>
            <a:miter lim="800000"/>
            <a:headEnd/>
            <a:tailEnd/>
          </a:ln>
        </p:spPr>
        <p:txBody>
          <a:bodyPr>
            <a:spAutoFit/>
          </a:bodyPr>
          <a:lstStyle/>
          <a:p>
            <a:pPr marL="342882" indent="-342882" algn="ctr" defTabSz="609570">
              <a:spcBef>
                <a:spcPct val="50000"/>
              </a:spcBef>
            </a:pPr>
            <a:r>
              <a:rPr lang="nb-NO" sz="1733" b="1" dirty="0">
                <a:solidFill>
                  <a:srgbClr val="00B381"/>
                </a:solidFill>
                <a:latin typeface="Arial" charset="0"/>
                <a:ea typeface="Arial" charset="0"/>
                <a:cs typeface="Arial" charset="0"/>
              </a:rPr>
              <a:t>ETIKK</a:t>
            </a:r>
            <a:endParaRPr lang="en-US" sz="1733" b="1" dirty="0">
              <a:solidFill>
                <a:srgbClr val="00B381"/>
              </a:solidFill>
              <a:latin typeface="Arial" charset="0"/>
              <a:ea typeface="Arial" charset="0"/>
              <a:cs typeface="Arial" charset="0"/>
            </a:endParaRPr>
          </a:p>
        </p:txBody>
      </p:sp>
      <p:sp>
        <p:nvSpPr>
          <p:cNvPr id="52238" name="Text Box 14"/>
          <p:cNvSpPr txBox="1">
            <a:spLocks noChangeArrowheads="1"/>
          </p:cNvSpPr>
          <p:nvPr/>
        </p:nvSpPr>
        <p:spPr bwMode="auto">
          <a:xfrm>
            <a:off x="5168411" y="1784466"/>
            <a:ext cx="1871663" cy="359009"/>
          </a:xfrm>
          <a:prstGeom prst="rect">
            <a:avLst/>
          </a:prstGeom>
          <a:noFill/>
          <a:ln w="9525">
            <a:noFill/>
            <a:miter lim="800000"/>
            <a:headEnd/>
            <a:tailEnd/>
          </a:ln>
        </p:spPr>
        <p:txBody>
          <a:bodyPr>
            <a:spAutoFit/>
          </a:bodyPr>
          <a:lstStyle/>
          <a:p>
            <a:pPr marL="342882" indent="-342882" algn="ctr" defTabSz="609570">
              <a:spcBef>
                <a:spcPct val="50000"/>
              </a:spcBef>
            </a:pPr>
            <a:r>
              <a:rPr lang="nb-NO" sz="1733" dirty="0">
                <a:solidFill>
                  <a:prstClr val="black"/>
                </a:solidFill>
                <a:latin typeface="Arial" charset="0"/>
                <a:ea typeface="Arial" charset="0"/>
                <a:cs typeface="Arial" charset="0"/>
              </a:rPr>
              <a:t>Er det lov?</a:t>
            </a:r>
            <a:endParaRPr lang="en-US" sz="1733" dirty="0">
              <a:solidFill>
                <a:prstClr val="black"/>
              </a:solidFill>
              <a:latin typeface="Arial" charset="0"/>
              <a:ea typeface="Arial" charset="0"/>
              <a:cs typeface="Arial" charset="0"/>
            </a:endParaRPr>
          </a:p>
        </p:txBody>
      </p:sp>
      <p:sp>
        <p:nvSpPr>
          <p:cNvPr id="52239" name="Text Box 15"/>
          <p:cNvSpPr txBox="1">
            <a:spLocks noChangeArrowheads="1"/>
          </p:cNvSpPr>
          <p:nvPr/>
        </p:nvSpPr>
        <p:spPr bwMode="auto">
          <a:xfrm>
            <a:off x="8032116" y="2671819"/>
            <a:ext cx="3468061" cy="625684"/>
          </a:xfrm>
          <a:prstGeom prst="rect">
            <a:avLst/>
          </a:prstGeom>
          <a:noFill/>
          <a:ln w="9525">
            <a:noFill/>
            <a:miter lim="800000"/>
            <a:headEnd/>
            <a:tailEnd/>
          </a:ln>
        </p:spPr>
        <p:txBody>
          <a:bodyPr wrap="square">
            <a:spAutoFit/>
          </a:bodyPr>
          <a:lstStyle/>
          <a:p>
            <a:pPr defTabSz="609570">
              <a:spcBef>
                <a:spcPct val="50000"/>
              </a:spcBef>
            </a:pPr>
            <a:r>
              <a:rPr lang="nb-NO" sz="1733" dirty="0">
                <a:solidFill>
                  <a:prstClr val="black"/>
                </a:solidFill>
                <a:latin typeface="Arial" charset="0"/>
                <a:ea typeface="Arial" charset="0"/>
                <a:cs typeface="Arial" charset="0"/>
              </a:rPr>
              <a:t>Er det i samsvar </a:t>
            </a:r>
            <a:br>
              <a:rPr lang="nb-NO" sz="1733" dirty="0">
                <a:solidFill>
                  <a:prstClr val="black"/>
                </a:solidFill>
                <a:latin typeface="Arial" charset="0"/>
                <a:ea typeface="Arial" charset="0"/>
                <a:cs typeface="Arial" charset="0"/>
              </a:rPr>
            </a:br>
            <a:r>
              <a:rPr lang="nb-NO" sz="1733" dirty="0">
                <a:solidFill>
                  <a:prstClr val="black"/>
                </a:solidFill>
                <a:latin typeface="Arial" charset="0"/>
                <a:ea typeface="Arial" charset="0"/>
                <a:cs typeface="Arial" charset="0"/>
              </a:rPr>
              <a:t>med våre verdier?</a:t>
            </a:r>
            <a:endParaRPr lang="en-US" sz="1733" dirty="0">
              <a:solidFill>
                <a:prstClr val="black"/>
              </a:solidFill>
              <a:latin typeface="Arial" charset="0"/>
              <a:ea typeface="Arial" charset="0"/>
              <a:cs typeface="Arial" charset="0"/>
            </a:endParaRPr>
          </a:p>
        </p:txBody>
      </p:sp>
      <p:sp>
        <p:nvSpPr>
          <p:cNvPr id="52240" name="Text Box 16"/>
          <p:cNvSpPr txBox="1">
            <a:spLocks noChangeArrowheads="1"/>
          </p:cNvSpPr>
          <p:nvPr/>
        </p:nvSpPr>
        <p:spPr bwMode="auto">
          <a:xfrm>
            <a:off x="8148637" y="4610393"/>
            <a:ext cx="2160587" cy="359009"/>
          </a:xfrm>
          <a:prstGeom prst="rect">
            <a:avLst/>
          </a:prstGeom>
          <a:noFill/>
          <a:ln w="9525">
            <a:noFill/>
            <a:miter lim="800000"/>
            <a:headEnd/>
            <a:tailEnd/>
          </a:ln>
        </p:spPr>
        <p:txBody>
          <a:bodyPr>
            <a:spAutoFit/>
          </a:bodyPr>
          <a:lstStyle/>
          <a:p>
            <a:pPr marL="342882" indent="-342882" defTabSz="609570">
              <a:spcBef>
                <a:spcPct val="50000"/>
              </a:spcBef>
            </a:pPr>
            <a:r>
              <a:rPr lang="nb-NO" sz="1733" dirty="0">
                <a:solidFill>
                  <a:prstClr val="black"/>
                </a:solidFill>
                <a:latin typeface="Arial" charset="0"/>
                <a:ea typeface="Arial" charset="0"/>
                <a:cs typeface="Arial" charset="0"/>
              </a:rPr>
              <a:t>Er det riktig?</a:t>
            </a:r>
            <a:endParaRPr lang="en-US" sz="1733" dirty="0">
              <a:solidFill>
                <a:prstClr val="black"/>
              </a:solidFill>
              <a:latin typeface="Arial" charset="0"/>
              <a:ea typeface="Arial" charset="0"/>
              <a:cs typeface="Arial" charset="0"/>
            </a:endParaRPr>
          </a:p>
        </p:txBody>
      </p:sp>
      <p:sp>
        <p:nvSpPr>
          <p:cNvPr id="52241" name="Text Box 17"/>
          <p:cNvSpPr txBox="1">
            <a:spLocks noChangeArrowheads="1"/>
          </p:cNvSpPr>
          <p:nvPr/>
        </p:nvSpPr>
        <p:spPr bwMode="auto">
          <a:xfrm>
            <a:off x="3943236" y="6183703"/>
            <a:ext cx="4319587" cy="359009"/>
          </a:xfrm>
          <a:prstGeom prst="rect">
            <a:avLst/>
          </a:prstGeom>
          <a:noFill/>
          <a:ln w="9525">
            <a:noFill/>
            <a:miter lim="800000"/>
            <a:headEnd/>
            <a:tailEnd/>
          </a:ln>
        </p:spPr>
        <p:txBody>
          <a:bodyPr>
            <a:spAutoFit/>
          </a:bodyPr>
          <a:lstStyle/>
          <a:p>
            <a:pPr marL="342882" indent="-342882" algn="ctr" defTabSz="609570">
              <a:spcBef>
                <a:spcPct val="50000"/>
              </a:spcBef>
            </a:pPr>
            <a:r>
              <a:rPr lang="nb-NO" sz="1733" dirty="0">
                <a:solidFill>
                  <a:prstClr val="black"/>
                </a:solidFill>
                <a:latin typeface="Arial" charset="0"/>
                <a:ea typeface="Arial" charset="0"/>
                <a:cs typeface="Arial" charset="0"/>
              </a:rPr>
              <a:t>Beholder vi vår troverdighet?</a:t>
            </a:r>
            <a:endParaRPr lang="en-US" sz="1733" dirty="0">
              <a:solidFill>
                <a:prstClr val="black"/>
              </a:solidFill>
              <a:latin typeface="Arial" charset="0"/>
              <a:ea typeface="Arial" charset="0"/>
              <a:cs typeface="Arial" charset="0"/>
            </a:endParaRPr>
          </a:p>
        </p:txBody>
      </p:sp>
      <p:sp>
        <p:nvSpPr>
          <p:cNvPr id="52242" name="Text Box 18"/>
          <p:cNvSpPr txBox="1">
            <a:spLocks noChangeArrowheads="1"/>
          </p:cNvSpPr>
          <p:nvPr/>
        </p:nvSpPr>
        <p:spPr bwMode="auto">
          <a:xfrm>
            <a:off x="1941087" y="4599458"/>
            <a:ext cx="2160587" cy="359009"/>
          </a:xfrm>
          <a:prstGeom prst="rect">
            <a:avLst/>
          </a:prstGeom>
          <a:noFill/>
          <a:ln w="9525">
            <a:noFill/>
            <a:miter lim="800000"/>
            <a:headEnd/>
            <a:tailEnd/>
          </a:ln>
        </p:spPr>
        <p:txBody>
          <a:bodyPr>
            <a:spAutoFit/>
          </a:bodyPr>
          <a:lstStyle/>
          <a:p>
            <a:pPr marL="342882" indent="-342882" algn="r" defTabSz="609570">
              <a:spcBef>
                <a:spcPct val="50000"/>
              </a:spcBef>
            </a:pPr>
            <a:r>
              <a:rPr lang="nb-NO" sz="1733" dirty="0">
                <a:solidFill>
                  <a:prstClr val="black"/>
                </a:solidFill>
                <a:latin typeface="Arial" charset="0"/>
                <a:ea typeface="Arial" charset="0"/>
                <a:cs typeface="Arial" charset="0"/>
              </a:rPr>
              <a:t>Lønner det seg?</a:t>
            </a:r>
            <a:endParaRPr lang="en-US" sz="1733" dirty="0">
              <a:solidFill>
                <a:prstClr val="black"/>
              </a:solidFill>
              <a:latin typeface="Arial" charset="0"/>
              <a:ea typeface="Arial" charset="0"/>
              <a:cs typeface="Arial" charset="0"/>
            </a:endParaRPr>
          </a:p>
        </p:txBody>
      </p:sp>
      <p:sp>
        <p:nvSpPr>
          <p:cNvPr id="52243" name="Text Box 19"/>
          <p:cNvSpPr txBox="1">
            <a:spLocks noChangeArrowheads="1"/>
          </p:cNvSpPr>
          <p:nvPr/>
        </p:nvSpPr>
        <p:spPr bwMode="auto">
          <a:xfrm>
            <a:off x="1656527" y="2930772"/>
            <a:ext cx="2679175" cy="359009"/>
          </a:xfrm>
          <a:prstGeom prst="rect">
            <a:avLst/>
          </a:prstGeom>
          <a:noFill/>
          <a:ln w="9525">
            <a:noFill/>
            <a:miter lim="800000"/>
            <a:headEnd/>
            <a:tailEnd/>
          </a:ln>
        </p:spPr>
        <p:txBody>
          <a:bodyPr wrap="square">
            <a:spAutoFit/>
          </a:bodyPr>
          <a:lstStyle/>
          <a:p>
            <a:pPr algn="r" defTabSz="609570">
              <a:spcBef>
                <a:spcPct val="50000"/>
              </a:spcBef>
            </a:pPr>
            <a:r>
              <a:rPr lang="nb-NO" sz="1733" dirty="0">
                <a:solidFill>
                  <a:prstClr val="black"/>
                </a:solidFill>
                <a:latin typeface="Arial" charset="0"/>
                <a:ea typeface="Arial" charset="0"/>
                <a:cs typeface="Arial" charset="0"/>
              </a:rPr>
              <a:t>Lar det seg begrunne?</a:t>
            </a:r>
            <a:endParaRPr lang="en-US" sz="1733" dirty="0">
              <a:solidFill>
                <a:prstClr val="black"/>
              </a:solidFill>
              <a:latin typeface="Arial" charset="0"/>
              <a:ea typeface="Arial" charset="0"/>
              <a:cs typeface="Arial" charset="0"/>
            </a:endParaRPr>
          </a:p>
        </p:txBody>
      </p:sp>
      <p:sp>
        <p:nvSpPr>
          <p:cNvPr id="52244" name="Oval 20"/>
          <p:cNvSpPr>
            <a:spLocks noChangeArrowheads="1"/>
          </p:cNvSpPr>
          <p:nvPr/>
        </p:nvSpPr>
        <p:spPr bwMode="auto">
          <a:xfrm>
            <a:off x="5750710" y="3764483"/>
            <a:ext cx="734441" cy="680979"/>
          </a:xfrm>
          <a:prstGeom prst="ellipse">
            <a:avLst/>
          </a:prstGeom>
          <a:solidFill>
            <a:srgbClr val="00B381"/>
          </a:solidFill>
          <a:ln w="28575">
            <a:solidFill>
              <a:schemeClr val="tx1"/>
            </a:solidFill>
            <a:round/>
            <a:headEnd/>
            <a:tailEnd/>
          </a:ln>
        </p:spPr>
        <p:txBody>
          <a:bodyPr wrap="none" anchor="ctr"/>
          <a:lstStyle/>
          <a:p>
            <a:pPr defTabSz="609570"/>
            <a:endParaRPr lang="nb-NO">
              <a:solidFill>
                <a:prstClr val="black"/>
              </a:solidFill>
              <a:latin typeface="Arial" charset="0"/>
              <a:ea typeface="Arial" charset="0"/>
              <a:cs typeface="Arial" charset="0"/>
            </a:endParaRPr>
          </a:p>
        </p:txBody>
      </p:sp>
      <p:sp>
        <p:nvSpPr>
          <p:cNvPr id="52246" name="Text Box 22"/>
          <p:cNvSpPr txBox="1">
            <a:spLocks noChangeArrowheads="1"/>
          </p:cNvSpPr>
          <p:nvPr/>
        </p:nvSpPr>
        <p:spPr bwMode="auto">
          <a:xfrm>
            <a:off x="9416099" y="6318964"/>
            <a:ext cx="2411413" cy="348813"/>
          </a:xfrm>
          <a:prstGeom prst="rect">
            <a:avLst/>
          </a:prstGeom>
          <a:noFill/>
          <a:ln w="9525">
            <a:noFill/>
            <a:miter lim="800000"/>
            <a:headEnd/>
            <a:tailEnd/>
          </a:ln>
        </p:spPr>
        <p:txBody>
          <a:bodyPr>
            <a:spAutoFit/>
          </a:bodyPr>
          <a:lstStyle/>
          <a:p>
            <a:pPr lvl="1" defTabSz="609570">
              <a:lnSpc>
                <a:spcPts val="1000"/>
              </a:lnSpc>
              <a:spcBef>
                <a:spcPct val="50000"/>
              </a:spcBef>
            </a:pPr>
            <a:r>
              <a:rPr lang="nb-NO" sz="800" dirty="0">
                <a:solidFill>
                  <a:prstClr val="black"/>
                </a:solidFill>
                <a:latin typeface="Arial" charset="0"/>
                <a:ea typeface="Arial" charset="0"/>
                <a:cs typeface="Arial" charset="0"/>
              </a:rPr>
              <a:t>Fra ”Se gorillaen! Etikk i arbeid” Kvalnes, Universitetsforlaget 2006</a:t>
            </a:r>
            <a:endParaRPr lang="en-US" sz="800" dirty="0">
              <a:solidFill>
                <a:prstClr val="black"/>
              </a:solidFill>
              <a:latin typeface="Arial" charset="0"/>
              <a:ea typeface="Arial" charset="0"/>
              <a:cs typeface="Arial" charset="0"/>
            </a:endParaRPr>
          </a:p>
        </p:txBody>
      </p:sp>
      <p:sp>
        <p:nvSpPr>
          <p:cNvPr id="2" name="TekstSylinder 1"/>
          <p:cNvSpPr txBox="1"/>
          <p:nvPr/>
        </p:nvSpPr>
        <p:spPr>
          <a:xfrm>
            <a:off x="5715814" y="3905711"/>
            <a:ext cx="821185" cy="420756"/>
          </a:xfrm>
          <a:prstGeom prst="rect">
            <a:avLst/>
          </a:prstGeom>
          <a:noFill/>
        </p:spPr>
        <p:txBody>
          <a:bodyPr wrap="square" rtlCol="0">
            <a:spAutoFit/>
          </a:bodyPr>
          <a:lstStyle/>
          <a:p>
            <a:pPr algn="ctr" defTabSz="609570"/>
            <a:r>
              <a:rPr lang="nb-NO" sz="1067" b="1" dirty="0">
                <a:solidFill>
                  <a:prstClr val="white"/>
                </a:solidFill>
                <a:latin typeface="Arial" charset="0"/>
                <a:ea typeface="Arial" charset="0"/>
                <a:cs typeface="Arial" charset="0"/>
              </a:rPr>
              <a:t>Hva gjør du?</a:t>
            </a:r>
          </a:p>
        </p:txBody>
      </p:sp>
      <p:sp>
        <p:nvSpPr>
          <p:cNvPr id="52226" name="Rectangle 2"/>
          <p:cNvSpPr>
            <a:spLocks noGrp="1" noChangeArrowheads="1"/>
          </p:cNvSpPr>
          <p:nvPr>
            <p:ph type="title"/>
          </p:nvPr>
        </p:nvSpPr>
        <p:spPr/>
        <p:txBody>
          <a:bodyPr>
            <a:noAutofit/>
          </a:bodyPr>
          <a:lstStyle/>
          <a:p>
            <a:pPr eaLnBrk="1" hangingPunct="1"/>
            <a:r>
              <a:rPr lang="nb-NO" b="1" dirty="0" smtClean="0"/>
              <a:t>6</a:t>
            </a:r>
            <a:r>
              <a:rPr lang="nb-NO" dirty="0" smtClean="0"/>
              <a:t> beslutningshensyn </a:t>
            </a:r>
            <a:r>
              <a:rPr lang="nb-NO" dirty="0"/>
              <a:t>i valg av handling</a:t>
            </a:r>
            <a:endParaRPr lang="en-US" dirty="0"/>
          </a:p>
        </p:txBody>
      </p:sp>
    </p:spTree>
    <p:extLst>
      <p:ext uri="{BB962C8B-B14F-4D97-AF65-F5344CB8AC3E}">
        <p14:creationId xmlns:p14="http://schemas.microsoft.com/office/powerpoint/2010/main" val="141096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1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543127" y="2089824"/>
            <a:ext cx="7105747" cy="4562248"/>
          </a:xfrm>
          <a:prstGeom prst="rect">
            <a:avLst/>
          </a:prstGeom>
        </p:spPr>
      </p:pic>
      <p:sp>
        <p:nvSpPr>
          <p:cNvPr id="2" name="Tittel 1"/>
          <p:cNvSpPr>
            <a:spLocks noGrp="1"/>
          </p:cNvSpPr>
          <p:nvPr>
            <p:ph type="title"/>
          </p:nvPr>
        </p:nvSpPr>
        <p:spPr/>
        <p:txBody>
          <a:bodyPr>
            <a:normAutofit/>
          </a:bodyPr>
          <a:lstStyle/>
          <a:p>
            <a:r>
              <a:rPr lang="nb-NO" dirty="0" smtClean="0"/>
              <a:t>	Hva skal tillitsvalgte gjøre og hvordan?</a:t>
            </a:r>
            <a:endParaRPr lang="nb-NO" dirty="0"/>
          </a:p>
        </p:txBody>
      </p:sp>
    </p:spTree>
    <p:extLst>
      <p:ext uri="{BB962C8B-B14F-4D97-AF65-F5344CB8AC3E}">
        <p14:creationId xmlns:p14="http://schemas.microsoft.com/office/powerpoint/2010/main" val="176352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685399"/>
            <a:ext cx="6941655" cy="1309656"/>
          </a:xfrm>
        </p:spPr>
        <p:txBody>
          <a:bodyPr>
            <a:noAutofit/>
          </a:bodyPr>
          <a:lstStyle/>
          <a:p>
            <a:r>
              <a:rPr lang="nb-NO" dirty="0" smtClean="0"/>
              <a:t>Disse har du en relasjon til:</a:t>
            </a:r>
            <a:endParaRPr lang="nb-NO" dirty="0"/>
          </a:p>
        </p:txBody>
      </p:sp>
      <p:sp>
        <p:nvSpPr>
          <p:cNvPr id="3" name="Plassholder for innhold 2"/>
          <p:cNvSpPr>
            <a:spLocks noGrp="1"/>
          </p:cNvSpPr>
          <p:nvPr>
            <p:ph idx="1"/>
          </p:nvPr>
        </p:nvSpPr>
        <p:spPr>
          <a:xfrm>
            <a:off x="380997" y="2574027"/>
            <a:ext cx="5715003" cy="4367524"/>
          </a:xfrm>
        </p:spPr>
        <p:txBody>
          <a:bodyPr/>
          <a:lstStyle/>
          <a:p>
            <a:pPr lvl="0"/>
            <a:r>
              <a:rPr lang="nb-NO" dirty="0" smtClean="0"/>
              <a:t>Medlemmer</a:t>
            </a:r>
          </a:p>
          <a:p>
            <a:pPr lvl="0"/>
            <a:r>
              <a:rPr lang="nb-NO" dirty="0" smtClean="0"/>
              <a:t>Øvrige tillitsvalgte</a:t>
            </a:r>
            <a:endParaRPr lang="nb-NO" dirty="0"/>
          </a:p>
          <a:p>
            <a:r>
              <a:rPr lang="nb-NO" sz="3200" b="1" dirty="0">
                <a:solidFill>
                  <a:srgbClr val="FF0000"/>
                </a:solidFill>
              </a:rPr>
              <a:t>Ledelsen </a:t>
            </a:r>
          </a:p>
          <a:p>
            <a:pPr marL="0" indent="0">
              <a:buNone/>
            </a:pPr>
            <a:endParaRPr lang="nb-NO" dirty="0"/>
          </a:p>
        </p:txBody>
      </p:sp>
      <p:pic>
        <p:nvPicPr>
          <p:cNvPr id="6" name="Bilde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7877" r="17177"/>
          <a:stretch/>
        </p:blipFill>
        <p:spPr>
          <a:prstGeom prst="rect">
            <a:avLst/>
          </a:prstGeom>
        </p:spPr>
      </p:pic>
    </p:spTree>
    <p:extLst>
      <p:ext uri="{BB962C8B-B14F-4D97-AF65-F5344CB8AC3E}">
        <p14:creationId xmlns:p14="http://schemas.microsoft.com/office/powerpoint/2010/main" val="288729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685399"/>
            <a:ext cx="6941655" cy="1309656"/>
          </a:xfrm>
        </p:spPr>
        <p:txBody>
          <a:bodyPr>
            <a:noAutofit/>
          </a:bodyPr>
          <a:lstStyle/>
          <a:p>
            <a:r>
              <a:rPr lang="nb-NO" dirty="0" smtClean="0"/>
              <a:t>Metode i møte med medlemmet</a:t>
            </a:r>
            <a:endParaRPr lang="nb-NO" dirty="0"/>
          </a:p>
        </p:txBody>
      </p:sp>
      <p:sp>
        <p:nvSpPr>
          <p:cNvPr id="3" name="Plassholder for innhold 2"/>
          <p:cNvSpPr>
            <a:spLocks noGrp="1"/>
          </p:cNvSpPr>
          <p:nvPr>
            <p:ph idx="1"/>
          </p:nvPr>
        </p:nvSpPr>
        <p:spPr>
          <a:xfrm>
            <a:off x="380997" y="2574027"/>
            <a:ext cx="5715003" cy="4367524"/>
          </a:xfrm>
        </p:spPr>
        <p:txBody>
          <a:bodyPr/>
          <a:lstStyle/>
          <a:p>
            <a:pPr lvl="0"/>
            <a:r>
              <a:rPr lang="nb-NO" dirty="0" smtClean="0"/>
              <a:t>Å lytte</a:t>
            </a:r>
            <a:endParaRPr lang="nb-NO" dirty="0"/>
          </a:p>
          <a:p>
            <a:pPr lvl="0"/>
            <a:r>
              <a:rPr lang="nb-NO" b="1" dirty="0" smtClean="0"/>
              <a:t>Å stille </a:t>
            </a:r>
            <a:r>
              <a:rPr lang="nb-NO" b="1" dirty="0"/>
              <a:t>spørsmål for å få best mulig oversikt over faktum </a:t>
            </a:r>
            <a:endParaRPr lang="nb-NO" dirty="0"/>
          </a:p>
          <a:p>
            <a:pPr lvl="0"/>
            <a:r>
              <a:rPr lang="nb-NO" dirty="0" smtClean="0"/>
              <a:t>Å huske at medlemmet eier sitt eget problem</a:t>
            </a:r>
            <a:endParaRPr lang="nb-NO" dirty="0"/>
          </a:p>
          <a:p>
            <a:pPr lvl="0"/>
            <a:r>
              <a:rPr lang="nb-NO" dirty="0"/>
              <a:t>Ta saken videre ved behov med mandat fra medlemmet</a:t>
            </a:r>
          </a:p>
          <a:p>
            <a:endParaRPr lang="nb-NO" dirty="0"/>
          </a:p>
        </p:txBody>
      </p:sp>
      <p:pic>
        <p:nvPicPr>
          <p:cNvPr id="6" name="Bilde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877" r="17177"/>
          <a:stretch/>
        </p:blipFill>
        <p:spPr>
          <a:prstGeom prst="rect">
            <a:avLst/>
          </a:prstGeom>
        </p:spPr>
      </p:pic>
    </p:spTree>
    <p:extLst>
      <p:ext uri="{BB962C8B-B14F-4D97-AF65-F5344CB8AC3E}">
        <p14:creationId xmlns:p14="http://schemas.microsoft.com/office/powerpoint/2010/main" val="194453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384629" y="685399"/>
            <a:ext cx="5711371" cy="1309656"/>
          </a:xfrm>
        </p:spPr>
        <p:txBody>
          <a:bodyPr>
            <a:noAutofit/>
          </a:bodyPr>
          <a:lstStyle/>
          <a:p>
            <a:r>
              <a:rPr lang="nb-NO" dirty="0" smtClean="0"/>
              <a:t>Metode i møte med </a:t>
            </a:r>
            <a:br>
              <a:rPr lang="nb-NO" dirty="0" smtClean="0"/>
            </a:br>
            <a:r>
              <a:rPr lang="nb-NO" dirty="0" smtClean="0"/>
              <a:t>de andre tillitsvalgte</a:t>
            </a:r>
            <a:endParaRPr lang="nb-NO" dirty="0"/>
          </a:p>
        </p:txBody>
      </p:sp>
      <p:sp>
        <p:nvSpPr>
          <p:cNvPr id="6" name="Plassholder for innhold 5"/>
          <p:cNvSpPr>
            <a:spLocks noGrp="1"/>
          </p:cNvSpPr>
          <p:nvPr>
            <p:ph idx="1"/>
          </p:nvPr>
        </p:nvSpPr>
        <p:spPr>
          <a:xfrm>
            <a:off x="384630" y="2330186"/>
            <a:ext cx="6945285" cy="4367524"/>
          </a:xfrm>
        </p:spPr>
        <p:txBody>
          <a:bodyPr/>
          <a:lstStyle/>
          <a:p>
            <a:pPr lvl="0"/>
            <a:r>
              <a:rPr lang="nb-NO" dirty="0" smtClean="0"/>
              <a:t>Å </a:t>
            </a:r>
            <a:r>
              <a:rPr lang="nb-NO" dirty="0"/>
              <a:t>ha en plan (for oppgaver og strategi)</a:t>
            </a:r>
          </a:p>
          <a:p>
            <a:pPr lvl="0"/>
            <a:r>
              <a:rPr lang="nb-NO" b="1" dirty="0"/>
              <a:t>Å møtes </a:t>
            </a:r>
            <a:endParaRPr lang="nb-NO" b="1" dirty="0" smtClean="0"/>
          </a:p>
          <a:p>
            <a:pPr lvl="0"/>
            <a:r>
              <a:rPr lang="nb-NO" b="1" dirty="0" smtClean="0"/>
              <a:t>Å </a:t>
            </a:r>
            <a:r>
              <a:rPr lang="nb-NO" b="1" dirty="0"/>
              <a:t>fordele oppgaver</a:t>
            </a:r>
          </a:p>
          <a:p>
            <a:pPr lvl="0"/>
            <a:r>
              <a:rPr lang="nb-NO" dirty="0"/>
              <a:t>Å avklare forventninger</a:t>
            </a:r>
          </a:p>
          <a:p>
            <a:pPr lvl="0"/>
            <a:r>
              <a:rPr lang="nb-NO" b="1" dirty="0"/>
              <a:t>Å dokumentere arbeidet</a:t>
            </a:r>
          </a:p>
          <a:p>
            <a:pPr lvl="0"/>
            <a:r>
              <a:rPr lang="nb-NO" b="1" dirty="0"/>
              <a:t>Å lage en årsplan/</a:t>
            </a:r>
            <a:r>
              <a:rPr lang="nb-NO" b="1" dirty="0" err="1"/>
              <a:t>årshjul</a:t>
            </a:r>
            <a:r>
              <a:rPr lang="nb-NO" b="1" dirty="0"/>
              <a:t> </a:t>
            </a:r>
            <a:r>
              <a:rPr lang="nb-NO" dirty="0"/>
              <a:t>(tillitsvervet.no)</a:t>
            </a:r>
          </a:p>
          <a:p>
            <a:endParaRPr lang="nb-NO" dirty="0"/>
          </a:p>
        </p:txBody>
      </p:sp>
      <p:pic>
        <p:nvPicPr>
          <p:cNvPr id="7" name="Bilde 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8422" r="28422"/>
          <a:stretch/>
        </p:blipFill>
        <p:spPr>
          <a:prstGeom prst="rect">
            <a:avLst/>
          </a:prstGeom>
        </p:spPr>
      </p:pic>
    </p:spTree>
    <p:extLst>
      <p:ext uri="{BB962C8B-B14F-4D97-AF65-F5344CB8AC3E}">
        <p14:creationId xmlns:p14="http://schemas.microsoft.com/office/powerpoint/2010/main" val="255266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685399"/>
            <a:ext cx="4070993" cy="1309656"/>
          </a:xfrm>
        </p:spPr>
        <p:txBody>
          <a:bodyPr>
            <a:noAutofit/>
          </a:bodyPr>
          <a:lstStyle/>
          <a:p>
            <a:r>
              <a:rPr lang="nb-NO" dirty="0" smtClean="0"/>
              <a:t>Metode i møte med ledelsen</a:t>
            </a:r>
            <a:endParaRPr lang="nb-NO" dirty="0"/>
          </a:p>
        </p:txBody>
      </p:sp>
      <p:sp>
        <p:nvSpPr>
          <p:cNvPr id="3" name="Plassholder for innhold 2"/>
          <p:cNvSpPr>
            <a:spLocks noGrp="1"/>
          </p:cNvSpPr>
          <p:nvPr>
            <p:ph idx="1"/>
          </p:nvPr>
        </p:nvSpPr>
        <p:spPr>
          <a:xfrm>
            <a:off x="380998" y="2784617"/>
            <a:ext cx="6945285" cy="4367524"/>
          </a:xfrm>
        </p:spPr>
        <p:txBody>
          <a:bodyPr/>
          <a:lstStyle/>
          <a:p>
            <a:pPr lvl="0"/>
            <a:r>
              <a:rPr lang="nb-NO" dirty="0" smtClean="0"/>
              <a:t>Å kjenne </a:t>
            </a:r>
            <a:r>
              <a:rPr lang="nb-NO" dirty="0"/>
              <a:t>bedriftens strategi og mål</a:t>
            </a:r>
          </a:p>
          <a:p>
            <a:pPr lvl="0"/>
            <a:r>
              <a:rPr lang="nb-NO" dirty="0" smtClean="0"/>
              <a:t>Å ha høy </a:t>
            </a:r>
            <a:r>
              <a:rPr lang="nb-NO" dirty="0"/>
              <a:t>kompetanse om sakene som </a:t>
            </a:r>
            <a:r>
              <a:rPr lang="nb-NO" dirty="0" smtClean="0"/>
              <a:t/>
            </a:r>
            <a:br>
              <a:rPr lang="nb-NO" dirty="0" smtClean="0"/>
            </a:br>
            <a:r>
              <a:rPr lang="nb-NO" dirty="0" smtClean="0"/>
              <a:t>skal </a:t>
            </a:r>
            <a:r>
              <a:rPr lang="nb-NO" dirty="0"/>
              <a:t>tas opp</a:t>
            </a:r>
          </a:p>
          <a:p>
            <a:pPr lvl="0"/>
            <a:r>
              <a:rPr lang="nb-NO" dirty="0" smtClean="0"/>
              <a:t>Å være </a:t>
            </a:r>
            <a:r>
              <a:rPr lang="nb-NO" dirty="0"/>
              <a:t>godt forberedt</a:t>
            </a:r>
          </a:p>
          <a:p>
            <a:pPr lvl="0"/>
            <a:r>
              <a:rPr lang="nb-NO" dirty="0" smtClean="0"/>
              <a:t>Å avklare </a:t>
            </a:r>
            <a:r>
              <a:rPr lang="nb-NO" dirty="0"/>
              <a:t>ditt/deres bidrag til å spille </a:t>
            </a:r>
            <a:r>
              <a:rPr lang="nb-NO" dirty="0" smtClean="0"/>
              <a:t/>
            </a:r>
            <a:br>
              <a:rPr lang="nb-NO" dirty="0" smtClean="0"/>
            </a:br>
            <a:r>
              <a:rPr lang="nb-NO" dirty="0" smtClean="0"/>
              <a:t>ledelsen </a:t>
            </a:r>
            <a:r>
              <a:rPr lang="nb-NO" dirty="0"/>
              <a:t>gode</a:t>
            </a:r>
          </a:p>
          <a:p>
            <a:pPr lvl="0"/>
            <a:r>
              <a:rPr lang="nb-NO" dirty="0" smtClean="0"/>
              <a:t>Å tørre </a:t>
            </a:r>
            <a:r>
              <a:rPr lang="nb-NO" dirty="0"/>
              <a:t>å be om tid</a:t>
            </a:r>
          </a:p>
          <a:p>
            <a:endParaRPr lang="nb-NO" dirty="0"/>
          </a:p>
        </p:txBody>
      </p:sp>
      <p:pic>
        <p:nvPicPr>
          <p:cNvPr id="6" name="Bilde 3"/>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6481" r="26481"/>
          <a:stretch/>
        </p:blipFill>
        <p:spPr>
          <a:prstGeom prst="rect">
            <a:avLst/>
          </a:prstGeom>
        </p:spPr>
      </p:pic>
    </p:spTree>
    <p:extLst>
      <p:ext uri="{BB962C8B-B14F-4D97-AF65-F5344CB8AC3E}">
        <p14:creationId xmlns:p14="http://schemas.microsoft.com/office/powerpoint/2010/main" val="230874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 konkrete saker </a:t>
            </a:r>
            <a:endParaRPr lang="nb-NO" dirty="0"/>
          </a:p>
        </p:txBody>
      </p:sp>
      <p:sp>
        <p:nvSpPr>
          <p:cNvPr id="3" name="Plassholder for innhold 2"/>
          <p:cNvSpPr>
            <a:spLocks noGrp="1"/>
          </p:cNvSpPr>
          <p:nvPr>
            <p:ph idx="1"/>
          </p:nvPr>
        </p:nvSpPr>
        <p:spPr/>
        <p:txBody>
          <a:bodyPr/>
          <a:lstStyle/>
          <a:p>
            <a:r>
              <a:rPr lang="nb-NO" dirty="0" smtClean="0"/>
              <a:t>Still spørsmål</a:t>
            </a:r>
          </a:p>
          <a:p>
            <a:r>
              <a:rPr lang="nb-NO" dirty="0" smtClean="0"/>
              <a:t>Be om relevant dokumentasjon</a:t>
            </a:r>
          </a:p>
          <a:p>
            <a:r>
              <a:rPr lang="nb-NO" dirty="0" smtClean="0"/>
              <a:t>Avklar ansvarsforholdet i de ulike sakene</a:t>
            </a:r>
          </a:p>
          <a:p>
            <a:r>
              <a:rPr lang="nb-NO" dirty="0" smtClean="0"/>
              <a:t>Er problemstillingen regulert i lov- og avtaleverk?</a:t>
            </a:r>
          </a:p>
          <a:p>
            <a:r>
              <a:rPr lang="nb-NO" dirty="0" smtClean="0"/>
              <a:t>Tid</a:t>
            </a:r>
          </a:p>
          <a:p>
            <a:endParaRPr lang="nb-NO" dirty="0" smtClean="0"/>
          </a:p>
          <a:p>
            <a:endParaRPr lang="nb-NO" dirty="0"/>
          </a:p>
        </p:txBody>
      </p:sp>
      <p:sp>
        <p:nvSpPr>
          <p:cNvPr id="4" name="Plassholder for bilde 3"/>
          <p:cNvSpPr>
            <a:spLocks noGrp="1"/>
          </p:cNvSpPr>
          <p:nvPr>
            <p:ph type="pic" sz="quarter" idx="10"/>
          </p:nvPr>
        </p:nvSpPr>
        <p:spPr/>
      </p:sp>
      <p:pic>
        <p:nvPicPr>
          <p:cNvPr id="5" name="Bilde 4"/>
          <p:cNvPicPr>
            <a:picLocks noChangeAspect="1"/>
          </p:cNvPicPr>
          <p:nvPr/>
        </p:nvPicPr>
        <p:blipFill>
          <a:blip r:embed="rId3"/>
          <a:stretch>
            <a:fillRect/>
          </a:stretch>
        </p:blipFill>
        <p:spPr>
          <a:xfrm>
            <a:off x="6671085" y="1645941"/>
            <a:ext cx="5182049" cy="3542083"/>
          </a:xfrm>
          <a:prstGeom prst="rect">
            <a:avLst/>
          </a:prstGeom>
        </p:spPr>
      </p:pic>
    </p:spTree>
    <p:extLst>
      <p:ext uri="{BB962C8B-B14F-4D97-AF65-F5344CB8AC3E}">
        <p14:creationId xmlns:p14="http://schemas.microsoft.com/office/powerpoint/2010/main" val="342764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Problemstilling</a:t>
            </a:r>
            <a:endParaRPr lang="nb-NO" dirty="0"/>
          </a:p>
        </p:txBody>
      </p:sp>
      <p:sp>
        <p:nvSpPr>
          <p:cNvPr id="3" name="Plassholder for innhold 2"/>
          <p:cNvSpPr>
            <a:spLocks noGrp="1"/>
          </p:cNvSpPr>
          <p:nvPr>
            <p:ph idx="1"/>
          </p:nvPr>
        </p:nvSpPr>
        <p:spPr/>
        <p:txBody>
          <a:bodyPr/>
          <a:lstStyle/>
          <a:p>
            <a:pPr marL="0" indent="0">
              <a:buNone/>
            </a:pPr>
            <a:r>
              <a:rPr lang="nb-NO" dirty="0"/>
              <a:t>Lederen ber deg stikke en tur innom kontoret hennes. Hun forklarer at hun vil snakke med deg i kraft av ditt verv som tillitsvalgt. Saken er den at det er det er besluttet at bedriften skal bytte kontorlokaler. Dagens lokaler er for dyre og ikke hensiktsmessige slik driften er i dag. Flyttingen skjer om tre måneder. Hun ber deg </a:t>
            </a:r>
            <a:r>
              <a:rPr lang="nb-NO" dirty="0" smtClean="0"/>
              <a:t>informere </a:t>
            </a:r>
            <a:r>
              <a:rPr lang="nb-NO" dirty="0"/>
              <a:t>medlemmene dine om dette, og sier at hun håper du gjør dette på en lojal og fin måte, slik at det blir minst mulig støy i organisasjonen.</a:t>
            </a:r>
          </a:p>
          <a:p>
            <a:pPr marL="0" indent="0">
              <a:buNone/>
            </a:pPr>
            <a:r>
              <a:rPr lang="nb-NO" dirty="0"/>
              <a:t>Hva gjør du nå?</a:t>
            </a:r>
          </a:p>
          <a:p>
            <a:endParaRPr lang="nb-NO" dirty="0"/>
          </a:p>
        </p:txBody>
      </p:sp>
    </p:spTree>
    <p:extLst>
      <p:ext uri="{BB962C8B-B14F-4D97-AF65-F5344CB8AC3E}">
        <p14:creationId xmlns:p14="http://schemas.microsoft.com/office/powerpoint/2010/main" val="214747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 1</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Hvilke relevante og gode spørsmål kan du stille?</a:t>
            </a:r>
          </a:p>
          <a:p>
            <a:r>
              <a:rPr lang="nb-NO" dirty="0"/>
              <a:t>Hvem har besluttet dette?</a:t>
            </a:r>
          </a:p>
          <a:p>
            <a:r>
              <a:rPr lang="nb-NO" dirty="0"/>
              <a:t>Hvilken økonomisk effekt får dette?</a:t>
            </a:r>
          </a:p>
          <a:p>
            <a:r>
              <a:rPr lang="nb-NO" dirty="0"/>
              <a:t>Hvordan blir kontorforholdene i de nye lokalene?</a:t>
            </a:r>
          </a:p>
          <a:p>
            <a:r>
              <a:rPr lang="nb-NO" dirty="0"/>
              <a:t>Hvor er de nye lokalene?</a:t>
            </a:r>
          </a:p>
          <a:p>
            <a:r>
              <a:rPr lang="nb-NO" dirty="0" err="1"/>
              <a:t>Xxxx</a:t>
            </a:r>
            <a:endParaRPr lang="nb-NO" dirty="0"/>
          </a:p>
          <a:p>
            <a:r>
              <a:rPr lang="nb-NO" dirty="0" err="1"/>
              <a:t>Xxxx</a:t>
            </a:r>
            <a:endParaRPr lang="nb-NO" dirty="0"/>
          </a:p>
          <a:p>
            <a:r>
              <a:rPr lang="nb-NO" dirty="0" err="1"/>
              <a:t>xxxx</a:t>
            </a:r>
            <a:endParaRPr lang="nb-NO" dirty="0"/>
          </a:p>
          <a:p>
            <a:endParaRPr lang="nb-NO" dirty="0" smtClean="0"/>
          </a:p>
          <a:p>
            <a:endParaRPr lang="nb-NO" dirty="0"/>
          </a:p>
        </p:txBody>
      </p:sp>
    </p:spTree>
    <p:extLst>
      <p:ext uri="{BB962C8B-B14F-4D97-AF65-F5344CB8AC3E}">
        <p14:creationId xmlns:p14="http://schemas.microsoft.com/office/powerpoint/2010/main" val="335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A0029F38-DEF8-4D11-8A8A-6D0040010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62E55-E830-4C5F-8B44-12F32AE72A9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4407</TotalTime>
  <Words>1025</Words>
  <Application>Microsoft Office PowerPoint</Application>
  <PresentationFormat>Widescreen</PresentationFormat>
  <Paragraphs>103</Paragraphs>
  <Slides>15</Slides>
  <Notes>7</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15</vt:i4>
      </vt:variant>
    </vt:vector>
  </HeadingPairs>
  <TitlesOfParts>
    <vt:vector size="22" baseType="lpstr">
      <vt:lpstr>.AppleSystemUIFont</vt:lpstr>
      <vt:lpstr>Arial</vt:lpstr>
      <vt:lpstr>Calibri</vt:lpstr>
      <vt:lpstr>Lucida Grande</vt:lpstr>
      <vt:lpstr>Wingdings</vt:lpstr>
      <vt:lpstr>1_finansforbundet_mal</vt:lpstr>
      <vt:lpstr>2_finansforbundet_mal</vt:lpstr>
      <vt:lpstr>Arbeidsmetodikk</vt:lpstr>
      <vt:lpstr> Hva skal tillitsvalgte gjøre og hvordan?</vt:lpstr>
      <vt:lpstr>Disse har du en relasjon til:</vt:lpstr>
      <vt:lpstr>Metode i møte med medlemmet</vt:lpstr>
      <vt:lpstr>Metode i møte med  de andre tillitsvalgte</vt:lpstr>
      <vt:lpstr>Metode i møte med ledelsen</vt:lpstr>
      <vt:lpstr>I konkrete saker </vt:lpstr>
      <vt:lpstr>Problemstilling</vt:lpstr>
      <vt:lpstr>Oppgave 1</vt:lpstr>
      <vt:lpstr>Oppgave 2</vt:lpstr>
      <vt:lpstr>Oppgave 3</vt:lpstr>
      <vt:lpstr>Oppgave 4</vt:lpstr>
      <vt:lpstr>Oppgave 5</vt:lpstr>
      <vt:lpstr>6 beslutningshensyn i valg av handling</vt:lpstr>
      <vt:lpstr>PowerPoint-presentasjon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Arbeidsmetodikk</dc:title>
  <dc:creator>Inger Eline Romundgard</dc:creator>
  <cp:lastModifiedBy>Inger Eline Romundgard</cp:lastModifiedBy>
  <cp:revision>16</cp:revision>
  <cp:lastPrinted>2017-09-15T12:33:54Z</cp:lastPrinted>
  <dcterms:created xsi:type="dcterms:W3CDTF">2017-08-08T10:57:40Z</dcterms:created>
  <dcterms:modified xsi:type="dcterms:W3CDTF">2018-03-09T08:39:25Z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