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6"/>
  </p:notesMasterIdLst>
  <p:handoutMasterIdLst>
    <p:handoutMasterId r:id="rId37"/>
  </p:handoutMasterIdLst>
  <p:sldIdLst>
    <p:sldId id="259" r:id="rId4"/>
    <p:sldId id="296" r:id="rId5"/>
    <p:sldId id="297" r:id="rId6"/>
    <p:sldId id="298" r:id="rId7"/>
    <p:sldId id="299" r:id="rId8"/>
    <p:sldId id="300" r:id="rId9"/>
    <p:sldId id="278" r:id="rId10"/>
    <p:sldId id="301" r:id="rId11"/>
    <p:sldId id="302" r:id="rId12"/>
    <p:sldId id="303" r:id="rId13"/>
    <p:sldId id="304" r:id="rId14"/>
    <p:sldId id="305" r:id="rId15"/>
    <p:sldId id="306" r:id="rId16"/>
    <p:sldId id="307" r:id="rId17"/>
    <p:sldId id="308" r:id="rId18"/>
    <p:sldId id="309" r:id="rId19"/>
    <p:sldId id="287" r:id="rId20"/>
    <p:sldId id="288" r:id="rId21"/>
    <p:sldId id="289" r:id="rId22"/>
    <p:sldId id="290" r:id="rId23"/>
    <p:sldId id="291" r:id="rId24"/>
    <p:sldId id="292" r:id="rId25"/>
    <p:sldId id="293" r:id="rId26"/>
    <p:sldId id="294" r:id="rId27"/>
    <p:sldId id="295" r:id="rId28"/>
    <p:sldId id="261" r:id="rId29"/>
    <p:sldId id="262" r:id="rId30"/>
    <p:sldId id="264" r:id="rId31"/>
    <p:sldId id="265" r:id="rId32"/>
    <p:sldId id="271" r:id="rId33"/>
    <p:sldId id="267" r:id="rId34"/>
    <p:sldId id="269" r:id="rId35"/>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44">
          <p15:clr>
            <a:srgbClr val="A4A3A4"/>
          </p15:clr>
        </p15:guide>
        <p15:guide id="3" orient="horz" pos="20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E91"/>
    <a:srgbClr val="00B381"/>
    <a:srgbClr val="52565A"/>
    <a:srgbClr val="8B1F1E"/>
    <a:srgbClr val="2B899A"/>
    <a:srgbClr val="5A447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74260" autoAdjust="0"/>
  </p:normalViewPr>
  <p:slideViewPr>
    <p:cSldViewPr snapToGrid="0" snapToObjects="1" showGuides="1">
      <p:cViewPr varScale="1">
        <p:scale>
          <a:sx n="151" d="100"/>
          <a:sy n="151" d="100"/>
        </p:scale>
        <p:origin x="1384" y="176"/>
      </p:cViewPr>
      <p:guideLst>
        <p:guide orient="horz" pos="1344"/>
        <p:guide pos="244"/>
        <p:guide orient="horz" pos="205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70" d="100"/>
          <a:sy n="170" d="100"/>
        </p:scale>
        <p:origin x="360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C33D6-0A0D-2848-A23A-0A3032B25DD0}" type="datetimeFigureOut">
              <a:rPr lang="nn-NO" smtClean="0"/>
              <a:pPr/>
              <a:t>20.02.2018</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07785-6654-9A46-916F-836BB606299B}" type="slidenum">
              <a:rPr lang="nb-NO" smtClean="0"/>
              <a:pPr/>
              <a:t>‹#›</a:t>
            </a:fld>
            <a:endParaRPr lang="nb-NO"/>
          </a:p>
        </p:txBody>
      </p:sp>
    </p:spTree>
    <p:extLst>
      <p:ext uri="{BB962C8B-B14F-4D97-AF65-F5344CB8AC3E}">
        <p14:creationId xmlns:p14="http://schemas.microsoft.com/office/powerpoint/2010/main" val="1332155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94AA-8E11-474B-A892-FF3FA19C5C6D}" type="datetimeFigureOut">
              <a:rPr lang="nn-NO" smtClean="0"/>
              <a:pPr/>
              <a:t>20.02.2018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51AC-F4F3-624A-984C-DB3639108764}" type="slidenum">
              <a:rPr lang="nb-NO" smtClean="0"/>
              <a:pPr/>
              <a:t>‹#›</a:t>
            </a:fld>
            <a:endParaRPr lang="nb-NO"/>
          </a:p>
        </p:txBody>
      </p:sp>
    </p:spTree>
    <p:extLst>
      <p:ext uri="{BB962C8B-B14F-4D97-AF65-F5344CB8AC3E}">
        <p14:creationId xmlns:p14="http://schemas.microsoft.com/office/powerpoint/2010/main" val="2371965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baseline="0" dirty="0"/>
              <a:t>Som en følge av at arbeidstiden i vår næring er under stadig sterkere press er det viktig at våre tillitsvalgte reflekterer over virkning og konsekvens av endringer i arbeidstidsordningene.</a:t>
            </a:r>
            <a:endParaRPr lang="nb-NO" dirty="0"/>
          </a:p>
          <a:p>
            <a:endParaRPr lang="nb-NO" baseline="0" dirty="0"/>
          </a:p>
          <a:p>
            <a:pPr marL="0" indent="0"/>
            <a:r>
              <a:rPr lang="nb-NO" dirty="0"/>
              <a:t>MÅLET med denne serien er at nye tillitsvalgte skal bli kjent med dilemmaer, utfordringer og det rettslige grunnlaget knyttet til tema arbeidstid</a:t>
            </a:r>
          </a:p>
          <a:p>
            <a:pPr marL="0" indent="0"/>
            <a:r>
              <a:rPr lang="nb-NO" dirty="0"/>
              <a:t>HENSIKTEN er å øke kunnskapen om arbeidstidsproblematikken for bedre å forstå de fagpolitiske valg vi som forbund må ta – både sentralt og ikke minst lokalt i den enkelte bedrift</a:t>
            </a:r>
          </a:p>
          <a:p>
            <a:pPr marL="0" indent="0"/>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Denne</a:t>
            </a:r>
            <a:r>
              <a:rPr lang="nb-NO" baseline="0" dirty="0"/>
              <a:t> serien er bygget på presentasjonen som ble holdt på tillitsvalgtkonferansene i 2013. Det er en omfattende presentasjon som berører arbeidstidsproblematikken både i forhold til lov- og avtaleverket, men også med en vinkling mot de samfunnsmessige konsekvenser av endringer i det tradisjonelle arbeidstidsmønstret som berører stadig større deler av samfunnet. </a:t>
            </a:r>
          </a:p>
          <a:p>
            <a:pPr marL="0" indent="0"/>
            <a:endParaRPr lang="nb-NO" dirty="0"/>
          </a:p>
          <a:p>
            <a:pPr marL="0" indent="0"/>
            <a:r>
              <a:rPr lang="nb-NO" dirty="0"/>
              <a:t>Serien legges ut som en ressurs for opplæringsansvarlige i forbindelse med den bedriftsinterne opplæringen av nye tillitsvalgte. Den er også, helt eller delvis, egnet til presentasjon og refleksjon i</a:t>
            </a:r>
            <a:r>
              <a:rPr lang="nb-NO" baseline="0" dirty="0"/>
              <a:t> forbindelse med bedriftsinterne konferanser.</a:t>
            </a:r>
          </a:p>
          <a:p>
            <a:pPr marL="0" indent="0"/>
            <a:endParaRPr lang="nb-NO" baseline="0" dirty="0"/>
          </a:p>
          <a:p>
            <a:pPr marL="0" indent="0"/>
            <a:r>
              <a:rPr lang="nb-NO" baseline="0" dirty="0"/>
              <a:t>Det er viktig at det redegjøres for hvordan arbeidstidsordningen er i egen bedrift. I notatfeltet til enkelte av bildene er det henvist til beskrivelse av situasjonen i egen bedrift. </a:t>
            </a:r>
          </a:p>
          <a:p>
            <a:pPr marL="0" indent="0"/>
            <a:endParaRPr lang="nb-NO" baseline="0" dirty="0"/>
          </a:p>
          <a:p>
            <a:pPr marL="0" indent="0"/>
            <a:r>
              <a:rPr lang="nb-NO" baseline="0" dirty="0"/>
              <a:t>Ytterligere informasjon om tema arbeidstid finner du på tillitsvervet.no under fanen «Fag- og spesialtema»  </a:t>
            </a:r>
            <a:r>
              <a:rPr lang="nb-NO" dirty="0"/>
              <a:t> </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a:t>
            </a:fld>
            <a:endParaRPr lang="nb-NO"/>
          </a:p>
        </p:txBody>
      </p:sp>
    </p:spTree>
    <p:extLst>
      <p:ext uri="{BB962C8B-B14F-4D97-AF65-F5344CB8AC3E}">
        <p14:creationId xmlns:p14="http://schemas.microsoft.com/office/powerpoint/2010/main" val="1727760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latin typeface="+mn-lt"/>
                <a:ea typeface="+mn-ea"/>
                <a:cs typeface="+mn-cs"/>
              </a:rPr>
              <a:t>Plassering utenfor</a:t>
            </a:r>
            <a:r>
              <a:rPr lang="nb-NO" sz="1200" b="1" kern="1200" dirty="0">
                <a:solidFill>
                  <a:schemeClr val="tx1"/>
                </a:solidFill>
                <a:latin typeface="+mn-lt"/>
                <a:ea typeface="+mn-ea"/>
                <a:cs typeface="+mn-cs"/>
              </a:rPr>
              <a:t> </a:t>
            </a:r>
            <a:r>
              <a:rPr lang="nb-NO" sz="1200" kern="1200" dirty="0">
                <a:solidFill>
                  <a:schemeClr val="tx1"/>
                </a:solidFill>
                <a:latin typeface="+mn-lt"/>
                <a:ea typeface="+mn-ea"/>
                <a:cs typeface="+mn-cs"/>
              </a:rPr>
              <a:t>den tradisjonelle normalarbeidsdagen (07-17, mandag til fredag) er,</a:t>
            </a:r>
            <a:r>
              <a:rPr lang="nb-NO" sz="1200" kern="1200" baseline="0" dirty="0">
                <a:solidFill>
                  <a:schemeClr val="tx1"/>
                </a:solidFill>
                <a:latin typeface="+mn-lt"/>
                <a:ea typeface="+mn-ea"/>
                <a:cs typeface="+mn-cs"/>
              </a:rPr>
              <a:t> som nevnt, </a:t>
            </a:r>
            <a:r>
              <a:rPr lang="nb-NO" sz="1200" kern="1200" dirty="0">
                <a:solidFill>
                  <a:schemeClr val="tx1"/>
                </a:solidFill>
                <a:latin typeface="+mn-lt"/>
                <a:ea typeface="+mn-ea"/>
                <a:cs typeface="+mn-cs"/>
              </a:rPr>
              <a:t>definert som usosial. (Normalarbeidstiden i finans er, som sagt 08-16, ref. SA §5) Betegnelsen ”usosialt” brukes fordi ”nok fritid” ikke bare handler </a:t>
            </a:r>
            <a:r>
              <a:rPr lang="nb-NO" sz="1200" i="1" kern="1200" dirty="0">
                <a:solidFill>
                  <a:schemeClr val="tx1"/>
                </a:solidFill>
                <a:latin typeface="+mn-lt"/>
                <a:ea typeface="+mn-ea"/>
                <a:cs typeface="+mn-cs"/>
              </a:rPr>
              <a:t>om mengde</a:t>
            </a:r>
            <a:r>
              <a:rPr lang="nb-NO" sz="1200" kern="1200" dirty="0">
                <a:solidFill>
                  <a:schemeClr val="tx1"/>
                </a:solidFill>
                <a:latin typeface="+mn-lt"/>
                <a:ea typeface="+mn-ea"/>
                <a:cs typeface="+mn-cs"/>
              </a:rPr>
              <a:t>, men også om </a:t>
            </a:r>
            <a:r>
              <a:rPr lang="nb-NO" sz="1200" i="1" kern="1200" dirty="0">
                <a:solidFill>
                  <a:schemeClr val="tx1"/>
                </a:solidFill>
                <a:latin typeface="+mn-lt"/>
                <a:ea typeface="+mn-ea"/>
                <a:cs typeface="+mn-cs"/>
              </a:rPr>
              <a:t>tid sammen.</a:t>
            </a:r>
            <a:r>
              <a:rPr lang="nb-NO" sz="1200" kern="1200" dirty="0">
                <a:solidFill>
                  <a:schemeClr val="tx1"/>
                </a:solidFill>
                <a:latin typeface="+mn-lt"/>
                <a:ea typeface="+mn-ea"/>
                <a:cs typeface="+mn-cs"/>
              </a:rPr>
              <a:t> Lønn og andre godtgjørelser tar utgangspunkt i normalitet. Det følger da, helt logisk, at arbeid ut over det som defineres som normalt skal kompenseres. Begrunnet ut fra</a:t>
            </a:r>
          </a:p>
          <a:p>
            <a:r>
              <a:rPr lang="nb-NO" sz="1200" kern="1200" dirty="0">
                <a:solidFill>
                  <a:schemeClr val="tx1"/>
                </a:solidFill>
                <a:latin typeface="+mn-lt"/>
                <a:ea typeface="+mn-ea"/>
                <a:cs typeface="+mn-cs"/>
              </a:rPr>
              <a:t> </a:t>
            </a:r>
          </a:p>
          <a:p>
            <a:pPr lvl="1"/>
            <a:r>
              <a:rPr lang="nb-NO" sz="1200" kern="1200" dirty="0">
                <a:solidFill>
                  <a:schemeClr val="tx1"/>
                </a:solidFill>
                <a:latin typeface="+mn-lt"/>
                <a:ea typeface="+mn-ea"/>
                <a:cs typeface="+mn-cs"/>
              </a:rPr>
              <a:t> en ulempevurdering (sett fra arbeidstakers side), </a:t>
            </a:r>
          </a:p>
          <a:p>
            <a:pPr lvl="1"/>
            <a:r>
              <a:rPr lang="nb-NO" sz="1200" kern="1200" dirty="0">
                <a:solidFill>
                  <a:schemeClr val="tx1"/>
                </a:solidFill>
                <a:latin typeface="+mn-lt"/>
                <a:ea typeface="+mn-ea"/>
                <a:cs typeface="+mn-cs"/>
              </a:rPr>
              <a:t>og som et middel for å begrense bruken av slik arbeidstid.</a:t>
            </a:r>
          </a:p>
          <a:p>
            <a:pPr lvl="1"/>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At usosial arbeidstid skal betales ekstra er fastsatt i sentralavtalens § 5. </a:t>
            </a:r>
          </a:p>
          <a:p>
            <a:r>
              <a:rPr lang="nb-NO" sz="1200" kern="1200" dirty="0">
                <a:solidFill>
                  <a:schemeClr val="tx1"/>
                </a:solidFill>
                <a:latin typeface="+mn-lt"/>
                <a:ea typeface="+mn-ea"/>
                <a:cs typeface="+mn-cs"/>
              </a:rPr>
              <a:t>Vi ser en tendens til at bruken av usosial arbeidstid er økende. I et globalt perspektiv ser vi at økningen er størst i land med svak kollektiv regulering. Det er grunn til å tro at det samme vil gjelde på bedriftsnivå i virksomheter med svak, eller ingen, kollektiv regulering. Det betyr igjen at fagforeningene</a:t>
            </a:r>
            <a:r>
              <a:rPr lang="nb-NO" sz="1200" kern="1200" baseline="0" dirty="0">
                <a:solidFill>
                  <a:schemeClr val="tx1"/>
                </a:solidFill>
                <a:latin typeface="+mn-lt"/>
                <a:ea typeface="+mn-ea"/>
                <a:cs typeface="+mn-cs"/>
              </a:rPr>
              <a:t> har en betydelig rolle å spille når det gjelder den fremtidige reguleringen av arbeidstiden. </a:t>
            </a:r>
            <a:r>
              <a:rPr lang="nb-NO" sz="1200" b="1" kern="1200" baseline="0" dirty="0">
                <a:solidFill>
                  <a:schemeClr val="tx1"/>
                </a:solidFill>
                <a:latin typeface="+mn-lt"/>
                <a:ea typeface="+mn-ea"/>
                <a:cs typeface="+mn-cs"/>
              </a:rPr>
              <a:t>Hvordan tenker dere om dette i deres bedrift?</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 I vår sektor er det et betydelig press på arbeidstidens plassering. Trenden går tilbake til 90-tallet, men har i de senere år fått en markant økning. Forholdet er regulert i SA § 4 hva gjelder natt-, </a:t>
            </a:r>
            <a:r>
              <a:rPr lang="nb-NO" sz="1200" kern="1200" dirty="0" err="1">
                <a:solidFill>
                  <a:schemeClr val="tx1"/>
                </a:solidFill>
                <a:latin typeface="+mn-lt"/>
                <a:ea typeface="+mn-ea"/>
                <a:cs typeface="+mn-cs"/>
              </a:rPr>
              <a:t>søn</a:t>
            </a:r>
            <a:r>
              <a:rPr lang="nb-NO" sz="1200" kern="1200" dirty="0">
                <a:solidFill>
                  <a:schemeClr val="tx1"/>
                </a:solidFill>
                <a:latin typeface="+mn-lt"/>
                <a:ea typeface="+mn-ea"/>
                <a:cs typeface="+mn-cs"/>
              </a:rPr>
              <a:t>- og helgedagsarbeid og i § 5 hva gjelder kompensasjon, jfr. Også </a:t>
            </a:r>
            <a:r>
              <a:rPr lang="nb-NO" sz="1200" kern="1200" dirty="0" err="1">
                <a:solidFill>
                  <a:schemeClr val="tx1"/>
                </a:solidFill>
                <a:latin typeface="+mn-lt"/>
                <a:ea typeface="+mn-ea"/>
                <a:cs typeface="+mn-cs"/>
              </a:rPr>
              <a:t>aml</a:t>
            </a:r>
            <a:r>
              <a:rPr lang="nb-NO" sz="1200" kern="1200" dirty="0">
                <a:solidFill>
                  <a:schemeClr val="tx1"/>
                </a:solidFill>
                <a:latin typeface="+mn-lt"/>
                <a:ea typeface="+mn-ea"/>
                <a:cs typeface="+mn-cs"/>
              </a:rPr>
              <a:t> Kap.10. om</a:t>
            </a:r>
            <a:r>
              <a:rPr lang="nb-NO" sz="1200" kern="1200" baseline="0" dirty="0">
                <a:solidFill>
                  <a:schemeClr val="tx1"/>
                </a:solidFill>
                <a:latin typeface="+mn-lt"/>
                <a:ea typeface="+mn-ea"/>
                <a:cs typeface="+mn-cs"/>
              </a:rPr>
              <a:t> arbeidstid</a:t>
            </a:r>
            <a:endParaRPr lang="nb-NO" sz="1200" kern="1200" dirty="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11</a:t>
            </a:fld>
            <a:endParaRPr lang="nb-NO"/>
          </a:p>
        </p:txBody>
      </p:sp>
    </p:spTree>
    <p:extLst>
      <p:ext uri="{BB962C8B-B14F-4D97-AF65-F5344CB8AC3E}">
        <p14:creationId xmlns:p14="http://schemas.microsoft.com/office/powerpoint/2010/main" val="105632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Bærebjelken i spørsmålet om arbeidstidens plassering er de enkelte bedriftsavtalene.  Etter Hovedavtalens § 7 nr. 4 bokstav c) skal bedriftens arbeidstidssystem avtales lokalt mellom</a:t>
            </a:r>
            <a:r>
              <a:rPr lang="nb-NO" baseline="0" dirty="0"/>
              <a:t> bedriftsledelsen og de lokal tillitsvalgte.</a:t>
            </a:r>
          </a:p>
          <a:p>
            <a:r>
              <a:rPr lang="nb-NO" baseline="0" dirty="0"/>
              <a:t>Sentralavtalen har som kjent ikke bestemmelser som regulerer når på døgnet det skal arbeides, det fastsettes i den enkelte bedriftsavtale innenfor rammen av arbeidsmiljølovens bestemmelser. Men dersom bedriftens arbeidstidsordning innebærer at det arbeides til annet tidspunkt enn det som er definert til normalarbeidsdagen fra 08.00 til 16.00 utløser det en kompensasjon. Sentralavtalens kompensasjonsbestemmelser i § 5 kan imidlertid fravikes ved lokal avtale.</a:t>
            </a:r>
          </a:p>
          <a:p>
            <a:endParaRPr lang="nb-NO" baseline="0" dirty="0"/>
          </a:p>
          <a:p>
            <a:r>
              <a:rPr lang="nb-NO" baseline="0" dirty="0"/>
              <a:t>Dette innebærer at mye av arbeidstidsutviklingen i vår næring ligger ute i de enkelte bedriftsavdelinger. Hvordan de tillitsvalgte forvalter dette ansvaret har stor fagpolitisk betydning for næringen. </a:t>
            </a:r>
            <a:r>
              <a:rPr lang="nb-NO" b="1" baseline="0" dirty="0"/>
              <a:t>Hva tenker dere om dette?</a:t>
            </a:r>
          </a:p>
          <a:p>
            <a:endParaRPr lang="nb-NO" baseline="0" dirty="0"/>
          </a:p>
          <a:p>
            <a:endParaRPr lang="nb-NO" baseline="0" dirty="0"/>
          </a:p>
          <a:p>
            <a:r>
              <a:rPr lang="nb-NO" baseline="0" dirty="0"/>
              <a:t>Individuell arbeidstid skal avtales i den enkeltes arbeidsavtale og må ligge innenfor arbeidstidsordningen slik den er definert i bedriftsavtalen og </a:t>
            </a:r>
            <a:r>
              <a:rPr lang="nb-NO" baseline="0" dirty="0" err="1"/>
              <a:t>kap</a:t>
            </a:r>
            <a:r>
              <a:rPr lang="nb-NO" baseline="0" dirty="0"/>
              <a:t>. 10 i </a:t>
            </a:r>
            <a:r>
              <a:rPr lang="nb-NO" baseline="0" dirty="0" err="1"/>
              <a:t>aml</a:t>
            </a:r>
            <a:r>
              <a:rPr lang="nb-NO" baseline="0" dirty="0"/>
              <a:t>.</a:t>
            </a:r>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12</a:t>
            </a:fld>
            <a:endParaRPr lang="nb-NO"/>
          </a:p>
        </p:txBody>
      </p:sp>
    </p:spTree>
    <p:extLst>
      <p:ext uri="{BB962C8B-B14F-4D97-AF65-F5344CB8AC3E}">
        <p14:creationId xmlns:p14="http://schemas.microsoft.com/office/powerpoint/2010/main" val="25233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a:t>
            </a:r>
            <a:r>
              <a:rPr lang="nb-NO" baseline="0" dirty="0"/>
              <a:t> lysbilde oppsummerer det vi har snakket om hva gjelder arbeidstiden plassering og lengde.</a:t>
            </a:r>
            <a:endParaRPr lang="nb-NO" dirty="0"/>
          </a:p>
          <a:p>
            <a:endParaRPr lang="nb-NO" dirty="0"/>
          </a:p>
          <a:p>
            <a:r>
              <a:rPr lang="nb-NO" dirty="0"/>
              <a:t>Ad siste kulepunkt:</a:t>
            </a:r>
            <a:r>
              <a:rPr lang="nb-NO" baseline="0" dirty="0"/>
              <a:t> Det siktes til permanent arbeidstid utenfor tidsrammen. Sporadisk og individuelt avtalt eller pålagt arbeid ut over tidsrammen, vil typisk være overtidsarbeid, og må følge reglene i </a:t>
            </a:r>
            <a:r>
              <a:rPr lang="nb-NO" baseline="0" dirty="0" err="1"/>
              <a:t>aml</a:t>
            </a:r>
            <a:r>
              <a:rPr lang="nb-NO" baseline="0" dirty="0"/>
              <a:t> § 10-6. Vilkår: Må foreligge et ”særlig og tidsavgrenset behov”. Behandles ikke nærmere her.</a:t>
            </a:r>
          </a:p>
          <a:p>
            <a:endParaRPr lang="nb-NO" baseline="0" dirty="0"/>
          </a:p>
          <a:p>
            <a:r>
              <a:rPr lang="nb-NO" baseline="0" dirty="0" err="1"/>
              <a:t>Kompenasjonen</a:t>
            </a:r>
            <a:r>
              <a:rPr lang="nb-NO" baseline="0" dirty="0"/>
              <a:t> følger av SA § 5 </a:t>
            </a:r>
            <a:r>
              <a:rPr lang="nb-NO" baseline="0" dirty="0" err="1"/>
              <a:t>nr</a:t>
            </a:r>
            <a:r>
              <a:rPr lang="nb-NO" baseline="0" dirty="0"/>
              <a:t> 2-7 eller i BA-en (altså forhandlingsrett for tillitsvalgte).</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13</a:t>
            </a:fld>
            <a:endParaRPr lang="nb-NO"/>
          </a:p>
        </p:txBody>
      </p:sp>
    </p:spTree>
    <p:extLst>
      <p:ext uri="{BB962C8B-B14F-4D97-AF65-F5344CB8AC3E}">
        <p14:creationId xmlns:p14="http://schemas.microsoft.com/office/powerpoint/2010/main" val="48548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dirty="0"/>
              <a:t>Dette</a:t>
            </a:r>
            <a:r>
              <a:rPr lang="nb-NO" baseline="0" dirty="0"/>
              <a:t> bilde er forholdsvis selvforklarende. Normalarbeidsdagen er plassert på timeaksen flankert av de usosiale tidspunktene som defineres som ubekvem arbeidstid og som skal kompenseres dersom det etableres arbeidstidsordninger som forutsetter arbeid i disse periodene.</a:t>
            </a:r>
          </a:p>
          <a:p>
            <a:endParaRPr lang="nb-NO" baseline="0" dirty="0"/>
          </a:p>
          <a:p>
            <a:r>
              <a:rPr lang="nb-NO" baseline="0" dirty="0"/>
              <a:t>Det er lagt inn et felt vedr. ”prosedyre” ved avvikende arbeidstid. Det dreier seg om hvem som har myndighet til å fastsette avvikende arbeidstid (forskjøvet arbeidstid) og hvilket tidsrom kan i så fall forskjøvet arbeidstid legges til.</a:t>
            </a:r>
          </a:p>
          <a:p>
            <a:endParaRPr lang="nb-NO" baseline="0" dirty="0"/>
          </a:p>
          <a:p>
            <a:r>
              <a:rPr lang="nb-NO" baseline="0" dirty="0"/>
              <a:t>				1) Forskjøvet arbeidstid fastsettes ved enighet mellom de lokale partene (reelle forhandlinger)</a:t>
            </a:r>
          </a:p>
          <a:p>
            <a:endParaRPr lang="nb-NO" baseline="0" dirty="0"/>
          </a:p>
          <a:p>
            <a:r>
              <a:rPr lang="nb-NO" baseline="0" dirty="0"/>
              <a:t>				2) Forskjøvet arbeidstid kan legges i tidsrommet mellom 0600 og 21.00 som er lovens definisjonen av dagarbeid. Det foreligger et generelt forbud mot nattarbeid i arbeidsmiljøloven, men dette kan fravikes i særskilte tilfeller ( jfr.  </a:t>
            </a:r>
            <a:r>
              <a:rPr lang="nb-NO" baseline="0" dirty="0" err="1"/>
              <a:t>aml</a:t>
            </a:r>
            <a:r>
              <a:rPr lang="nb-NO" baseline="0" dirty="0"/>
              <a:t>. § 10-10  eller hvis partene sentralt ( FNO og forbundsstyret) blir enige om det, § 10-12 nr. 4.</a:t>
            </a:r>
          </a:p>
          <a:p>
            <a:endParaRPr lang="nb-NO" baseline="0" dirty="0"/>
          </a:p>
          <a:p>
            <a:r>
              <a:rPr lang="nb-NO" baseline="0" dirty="0"/>
              <a:t>Feltet fleksitid og kjernetid er tatt med for å illustrer den arbeidstidsreguleringen hvor arbeidstakeren har råderetten. Når fleksitidssystemet er etablert er det altså arbeidstakeren som selv fastsetter arbeidstiden ( innenfor rammen av ordningen). Arbeidsgiver kan ikke pålegge arbeidstakeren å arbeide ut over normalarbeidsdagens lengde ved å henvise til fleksitidsordningen. Et slikt pålegg vil omfattes av reglene om overtid og må tilfredsstille vilkårene for dette; se </a:t>
            </a:r>
            <a:r>
              <a:rPr lang="nb-NO" baseline="0" dirty="0" err="1"/>
              <a:t>aml</a:t>
            </a:r>
            <a:r>
              <a:rPr lang="nb-NO" baseline="0" dirty="0"/>
              <a:t> § 10-6. </a:t>
            </a: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14</a:t>
            </a:fld>
            <a:endParaRPr lang="nb-NO"/>
          </a:p>
        </p:txBody>
      </p:sp>
    </p:spTree>
    <p:extLst>
      <p:ext uri="{BB962C8B-B14F-4D97-AF65-F5344CB8AC3E}">
        <p14:creationId xmlns:p14="http://schemas.microsoft.com/office/powerpoint/2010/main" val="4038009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Dette bilde viser normalarbeidsdagens rolle i den kollektive tidsrytmen. Som vi ser ligger normalarbeidsdagen godt plassert i forhold til den kollektive tidsrytmen. Benytter vi oss av fleksitidsordningene vil vi ha maksimale</a:t>
            </a:r>
            <a:r>
              <a:rPr lang="nb-NO" baseline="0" dirty="0"/>
              <a:t> muligheter til å tilpasse arbeidstiden med skole, SFO barnehage og fritidsaktiviteter, for en selv og for oppfølging av familie. Forskyves arbeidstiden til andre tider på døgnet en normalarbeidstiden vil vi lett komme i utakt med den kollektive tidsrytmen. Konsekvensen av det er at den kollektive tidsrytmen også må forskyves; tid for arbeid og tid for fritid spres over alle døgnet timer.</a:t>
            </a:r>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15</a:t>
            </a:fld>
            <a:endParaRPr lang="nb-NO"/>
          </a:p>
        </p:txBody>
      </p:sp>
    </p:spTree>
    <p:extLst>
      <p:ext uri="{BB962C8B-B14F-4D97-AF65-F5344CB8AC3E}">
        <p14:creationId xmlns:p14="http://schemas.microsoft.com/office/powerpoint/2010/main" val="147579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sz="1200" kern="1200" dirty="0">
                <a:solidFill>
                  <a:schemeClr val="tx1"/>
                </a:solidFill>
                <a:latin typeface="+mn-lt"/>
                <a:ea typeface="+mn-ea"/>
                <a:cs typeface="+mn-cs"/>
              </a:rPr>
              <a:t>P.t. er det få empiriske data som tilsier at bruken av ny ”tilgjengelighetsteknologi” medfører økning av den usosiale arbeidstiden, men erfaring tilsier at e-post, mobil </a:t>
            </a:r>
            <a:r>
              <a:rPr lang="nb-NO" sz="1200" kern="1200" dirty="0" err="1">
                <a:solidFill>
                  <a:schemeClr val="tx1"/>
                </a:solidFill>
                <a:latin typeface="+mn-lt"/>
                <a:ea typeface="+mn-ea"/>
                <a:cs typeface="+mn-cs"/>
              </a:rPr>
              <a:t>m.v</a:t>
            </a:r>
            <a:r>
              <a:rPr lang="nb-NO" sz="1200" kern="1200" dirty="0">
                <a:solidFill>
                  <a:schemeClr val="tx1"/>
                </a:solidFill>
                <a:latin typeface="+mn-lt"/>
                <a:ea typeface="+mn-ea"/>
                <a:cs typeface="+mn-cs"/>
              </a:rPr>
              <a:t>. gjør at mange ”jobber litt innimellom” når de egentlig har fri. Finansfokus nr. 2, 2013 har tatt opp dette ved å introdusere oss for begrepet BYOD; Bring Your </a:t>
            </a:r>
            <a:r>
              <a:rPr lang="nb-NO" sz="1200" kern="1200" dirty="0" err="1">
                <a:solidFill>
                  <a:schemeClr val="tx1"/>
                </a:solidFill>
                <a:latin typeface="+mn-lt"/>
                <a:ea typeface="+mn-ea"/>
                <a:cs typeface="+mn-cs"/>
              </a:rPr>
              <a:t>Own</a:t>
            </a:r>
            <a:r>
              <a:rPr lang="nb-NO" sz="1200" kern="1200" dirty="0">
                <a:solidFill>
                  <a:schemeClr val="tx1"/>
                </a:solidFill>
                <a:latin typeface="+mn-lt"/>
                <a:ea typeface="+mn-ea"/>
                <a:cs typeface="+mn-cs"/>
              </a:rPr>
              <a:t> Device, og vi har en fersk undersøkelse fra BI som beskriver omfanget av dette blant Finansforbundets medlemmer.</a:t>
            </a:r>
          </a:p>
          <a:p>
            <a:endParaRPr lang="nb-NO" sz="1200" kern="1200" dirty="0">
              <a:solidFill>
                <a:schemeClr val="tx1"/>
              </a:solidFill>
              <a:latin typeface="+mn-lt"/>
              <a:ea typeface="+mn-ea"/>
              <a:cs typeface="+mn-cs"/>
            </a:endParaRPr>
          </a:p>
          <a:p>
            <a:r>
              <a:rPr lang="nb-NO" sz="1200" b="1" kern="1200" dirty="0">
                <a:solidFill>
                  <a:schemeClr val="tx1"/>
                </a:solidFill>
                <a:latin typeface="+mn-lt"/>
                <a:ea typeface="+mn-ea"/>
                <a:cs typeface="+mn-cs"/>
              </a:rPr>
              <a:t>”Åtte-til-firesamfunnet er borte for lengst. Folk jobber nå til alle døgnets tider”</a:t>
            </a:r>
            <a:r>
              <a:rPr lang="nb-NO" sz="1200" kern="1200" dirty="0">
                <a:solidFill>
                  <a:schemeClr val="tx1"/>
                </a:solidFill>
                <a:latin typeface="+mn-lt"/>
                <a:ea typeface="+mn-ea"/>
                <a:cs typeface="+mn-cs"/>
              </a:rPr>
              <a:t> (Rune Bjerke til Aftenposten i forbindelse med lanseringen av døgnåpen bank). Som vi har vist tidligere i dette foredraget tar Rune Bjerke feil. Åtte</a:t>
            </a:r>
            <a:r>
              <a:rPr lang="nb-NO" sz="1200" kern="1200" baseline="0" dirty="0">
                <a:solidFill>
                  <a:schemeClr val="tx1"/>
                </a:solidFill>
                <a:latin typeface="+mn-lt"/>
                <a:ea typeface="+mn-ea"/>
                <a:cs typeface="+mn-cs"/>
              </a:rPr>
              <a:t> til fire samfunnet består i høyeste grad, men det er under press; og det er en helt annen sak.</a:t>
            </a:r>
            <a:endParaRPr lang="nb-NO" sz="1200" kern="1200" dirty="0">
              <a:solidFill>
                <a:schemeClr val="tx1"/>
              </a:solidFill>
              <a:latin typeface="+mn-lt"/>
              <a:ea typeface="+mn-ea"/>
              <a:cs typeface="+mn-cs"/>
            </a:endParaRP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I </a:t>
            </a:r>
            <a:r>
              <a:rPr lang="nb-NO" sz="1200" kern="1200" dirty="0" err="1">
                <a:solidFill>
                  <a:schemeClr val="tx1"/>
                </a:solidFill>
                <a:latin typeface="+mn-lt"/>
                <a:ea typeface="+mn-ea"/>
                <a:cs typeface="+mn-cs"/>
              </a:rPr>
              <a:t>aml</a:t>
            </a:r>
            <a:r>
              <a:rPr lang="nb-NO" sz="1200" kern="1200" dirty="0">
                <a:solidFill>
                  <a:schemeClr val="tx1"/>
                </a:solidFill>
                <a:latin typeface="+mn-lt"/>
                <a:ea typeface="+mn-ea"/>
                <a:cs typeface="+mn-cs"/>
              </a:rPr>
              <a:t>. begrenses plasseringen av ordinær dagtid kun av reglene for natt, som hos oss er definert til tiden mellom kl.21.00 -06. Tariffavtalene har gjerne snevrere grenser for plassering av ordinær arbeidstid; som for eksempel ”8-16 – regelen” som vi har i vår SA § 5.</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Denne regulerte arbeidstiden er altså under press, både fra arbeidstakere som ønsker større grad av fleksitid og blokkfritid, og arbeidsgivers ønske om mer variert bruk av arbeidsstokken gjennom døgnet, uka eller året. Når tariffavtalene begrenser arbeidsgivers styringsrett på dette punkt er det duket for konflikter som følge av disse interessemotsetningene. Dersom det gjennom lov eller avtaler vokser frem flere alternative regler for når arbeidstiden kan plasseres blir normalarbeidsdagen svekket.</a:t>
            </a:r>
          </a:p>
          <a:p>
            <a:endParaRPr lang="nb-NO" sz="1200" b="1" kern="1200" dirty="0">
              <a:solidFill>
                <a:schemeClr val="tx1"/>
              </a:solidFill>
              <a:latin typeface="+mn-lt"/>
              <a:ea typeface="+mn-ea"/>
              <a:cs typeface="+mn-cs"/>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16</a:t>
            </a:fld>
            <a:endParaRPr lang="nb-NO"/>
          </a:p>
        </p:txBody>
      </p:sp>
    </p:spTree>
    <p:extLst>
      <p:ext uri="{BB962C8B-B14F-4D97-AF65-F5344CB8AC3E}">
        <p14:creationId xmlns:p14="http://schemas.microsoft.com/office/powerpoint/2010/main" val="4054817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sz="1200" kern="1200" dirty="0">
                <a:solidFill>
                  <a:schemeClr val="tx1"/>
                </a:solidFill>
                <a:latin typeface="+mn-lt"/>
                <a:ea typeface="+mn-ea"/>
                <a:cs typeface="+mn-cs"/>
              </a:rPr>
              <a:t>P.t. er det få empiriske data som tilsier at bruken av ny ”tilgjengelighetsteknologi” medfører økning av den usosiale arbeidstiden, men erfaring tilsier at e-post, mobil m.v. gjør at mange ”jobber litt innimellom” når de egentlig har fri. Finansfokus nr. 2, 2013 har tatt opp dette ved å introdusere oss for begrepet BYOD; Bring Your Own Device, og vi har en fersk undersøkelse fra BI som beskriver omfanget av dette blant Finansforbundets medlemmer.</a:t>
            </a:r>
          </a:p>
          <a:p>
            <a:endParaRPr lang="nb-NO" sz="1200" kern="1200" dirty="0">
              <a:solidFill>
                <a:schemeClr val="tx1"/>
              </a:solidFill>
              <a:latin typeface="+mn-lt"/>
              <a:ea typeface="+mn-ea"/>
              <a:cs typeface="+mn-cs"/>
            </a:endParaRPr>
          </a:p>
          <a:p>
            <a:r>
              <a:rPr lang="nb-NO" sz="1200" b="1" kern="1200" dirty="0">
                <a:solidFill>
                  <a:schemeClr val="tx1"/>
                </a:solidFill>
                <a:latin typeface="+mn-lt"/>
                <a:ea typeface="+mn-ea"/>
                <a:cs typeface="+mn-cs"/>
              </a:rPr>
              <a:t>”</a:t>
            </a:r>
            <a:r>
              <a:rPr lang="nb-NO" sz="1200" b="1" kern="1200" dirty="0" err="1">
                <a:solidFill>
                  <a:schemeClr val="tx1"/>
                </a:solidFill>
                <a:latin typeface="+mn-lt"/>
                <a:ea typeface="+mn-ea"/>
                <a:cs typeface="+mn-cs"/>
              </a:rPr>
              <a:t>Åtte-til-firesamfunnet</a:t>
            </a:r>
            <a:r>
              <a:rPr lang="nb-NO" sz="1200" b="1" kern="1200" dirty="0">
                <a:solidFill>
                  <a:schemeClr val="tx1"/>
                </a:solidFill>
                <a:latin typeface="+mn-lt"/>
                <a:ea typeface="+mn-ea"/>
                <a:cs typeface="+mn-cs"/>
              </a:rPr>
              <a:t> er borte for lengst. Folk jobber nå til alle døgnets tider”</a:t>
            </a:r>
            <a:r>
              <a:rPr lang="nb-NO" sz="1200" kern="1200" dirty="0">
                <a:solidFill>
                  <a:schemeClr val="tx1"/>
                </a:solidFill>
                <a:latin typeface="+mn-lt"/>
                <a:ea typeface="+mn-ea"/>
                <a:cs typeface="+mn-cs"/>
              </a:rPr>
              <a:t> (Rune Bjerke til Aftenposten i forbindelse med lanseringen av døgnåpen bank). Som vi har vist tidligere i dette foredraget tar Rune Bjerke feil. Åtte</a:t>
            </a:r>
            <a:r>
              <a:rPr lang="nb-NO" sz="1200" kern="1200" baseline="0" dirty="0">
                <a:solidFill>
                  <a:schemeClr val="tx1"/>
                </a:solidFill>
                <a:latin typeface="+mn-lt"/>
                <a:ea typeface="+mn-ea"/>
                <a:cs typeface="+mn-cs"/>
              </a:rPr>
              <a:t> til fire samfunnet består i høyeste grad, men det er under press; og det er en helt annen sak.</a:t>
            </a:r>
            <a:endParaRPr lang="nb-NO" sz="1200" kern="1200" dirty="0">
              <a:solidFill>
                <a:schemeClr val="tx1"/>
              </a:solidFill>
              <a:latin typeface="+mn-lt"/>
              <a:ea typeface="+mn-ea"/>
              <a:cs typeface="+mn-cs"/>
            </a:endParaRP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I aml. begrenses plasseringen av ordinær dagtid kun av reglene for natt, som hos oss er definert til tiden mellom kl.21.00 -06. Tariffavtalene har gjerne snevrere grenser for plassering av ordinær arbeidstid; som for eksempel ”8-16 – regelen” som vi har i vår SA § 5.</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Denne regulerte arbeidstiden er altså under press, både fra arbeidstakere som ønsker større grad av fleksitid og blokkfritid, og arbeidsgivers ønske om mer variert bruk av arbeidsstokken gjennom døgnet, uka eller året. Når tariffavtalene begrenser arbeidsgivers styringsrett på dette punkt er det duket for konflikter som følge av disse interessemotsetningene. Dersom det gjennom lov eller avtaler vokser frem flere alternative regler for når arbeidstiden kan plasseres blir normalarbeidsdagen svekket.</a:t>
            </a:r>
          </a:p>
          <a:p>
            <a:endParaRPr lang="nb-NO" sz="1200" b="1" kern="1200" dirty="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17</a:t>
            </a:fld>
            <a:endParaRPr lang="nb-NO"/>
          </a:p>
        </p:txBody>
      </p:sp>
    </p:spTree>
    <p:extLst>
      <p:ext uri="{BB962C8B-B14F-4D97-AF65-F5344CB8AC3E}">
        <p14:creationId xmlns:p14="http://schemas.microsoft.com/office/powerpoint/2010/main" val="109544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sz="1200" b="1" kern="1200" dirty="0">
                <a:solidFill>
                  <a:schemeClr val="tx1"/>
                </a:solidFill>
                <a:latin typeface="+mn-lt"/>
                <a:ea typeface="+mn-ea"/>
                <a:cs typeface="+mn-cs"/>
              </a:rPr>
              <a:t>ARBEIDSTEMPO.</a:t>
            </a:r>
            <a:r>
              <a:rPr lang="nb-NO" sz="1200" kern="1200" dirty="0">
                <a:solidFill>
                  <a:schemeClr val="tx1"/>
                </a:solidFill>
                <a:latin typeface="+mn-lt"/>
                <a:ea typeface="+mn-ea"/>
                <a:cs typeface="+mn-cs"/>
              </a:rPr>
              <a:t> Tidstrøbbel handler også om hvor fort man må jobbe, eller hvor travelt det er på jobben. Tradisjonelt har målet på arbeidsinnsats vært hvor mange </a:t>
            </a:r>
            <a:r>
              <a:rPr lang="nb-NO" sz="1200" i="1" kern="1200" dirty="0">
                <a:solidFill>
                  <a:schemeClr val="tx1"/>
                </a:solidFill>
                <a:latin typeface="+mn-lt"/>
                <a:ea typeface="+mn-ea"/>
                <a:cs typeface="+mn-cs"/>
              </a:rPr>
              <a:t>timer</a:t>
            </a:r>
            <a:r>
              <a:rPr lang="nb-NO" sz="1200" kern="1200" dirty="0">
                <a:solidFill>
                  <a:schemeClr val="tx1"/>
                </a:solidFill>
                <a:latin typeface="+mn-lt"/>
                <a:ea typeface="+mn-ea"/>
                <a:cs typeface="+mn-cs"/>
              </a:rPr>
              <a:t> man jobbet, nå dreier det seg i større grad om hvilke </a:t>
            </a:r>
            <a:r>
              <a:rPr lang="nb-NO" sz="1200" i="1" kern="1200" dirty="0">
                <a:solidFill>
                  <a:schemeClr val="tx1"/>
                </a:solidFill>
                <a:latin typeface="+mn-lt"/>
                <a:ea typeface="+mn-ea"/>
                <a:cs typeface="+mn-cs"/>
              </a:rPr>
              <a:t>resultater</a:t>
            </a:r>
            <a:r>
              <a:rPr lang="nb-NO" sz="1200" kern="1200" dirty="0">
                <a:solidFill>
                  <a:schemeClr val="tx1"/>
                </a:solidFill>
                <a:latin typeface="+mn-lt"/>
                <a:ea typeface="+mn-ea"/>
                <a:cs typeface="+mn-cs"/>
              </a:rPr>
              <a:t> som oppnås i den tiden man er på jobb. Og hvis resultatet ikke er oppnådd innen normert arbeidstid; vel da sitter du lenger, tar det på fleksitiden, bygger opp en haug med fleksitimer som du ikke får avspasert for</a:t>
            </a:r>
            <a:r>
              <a:rPr lang="nb-NO" sz="1200" kern="1200" baseline="0" dirty="0">
                <a:solidFill>
                  <a:schemeClr val="tx1"/>
                </a:solidFill>
                <a:latin typeface="+mn-lt"/>
                <a:ea typeface="+mn-ea"/>
                <a:cs typeface="+mn-cs"/>
              </a:rPr>
              <a:t> da når du ikke neste periodes fastsatte mål/resultater. Arbeidsgiver vinner – du taper. </a:t>
            </a:r>
          </a:p>
          <a:p>
            <a:endParaRPr lang="nb-NO" sz="1200" kern="1200" baseline="0" dirty="0">
              <a:solidFill>
                <a:schemeClr val="tx1"/>
              </a:solidFill>
              <a:latin typeface="+mn-lt"/>
              <a:ea typeface="+mn-ea"/>
              <a:cs typeface="+mn-cs"/>
            </a:endParaRPr>
          </a:p>
          <a:p>
            <a:r>
              <a:rPr lang="nb-NO" sz="1200" kern="1200" dirty="0">
                <a:solidFill>
                  <a:schemeClr val="tx1"/>
                </a:solidFill>
                <a:latin typeface="+mn-lt"/>
                <a:ea typeface="+mn-ea"/>
                <a:cs typeface="+mn-cs"/>
              </a:rPr>
              <a:t>Tid er lett å måle – det er bare å se på klokka</a:t>
            </a:r>
          </a:p>
          <a:p>
            <a:pPr lvl="0"/>
            <a:r>
              <a:rPr lang="nb-NO" sz="1200" kern="1200" dirty="0">
                <a:solidFill>
                  <a:schemeClr val="tx1"/>
                </a:solidFill>
                <a:latin typeface="+mn-lt"/>
                <a:ea typeface="+mn-ea"/>
                <a:cs typeface="+mn-cs"/>
              </a:rPr>
              <a:t>Arbeidsinnsats derimot krever andre og mer sofistikerte måleinstrumenter, med unntak for de tilfellene hvor resultatet av arbeidsinnsatsen kan telles. </a:t>
            </a:r>
          </a:p>
          <a:p>
            <a:endParaRPr lang="nb-NO" dirty="0"/>
          </a:p>
          <a:p>
            <a:r>
              <a:rPr lang="nb-NO" dirty="0"/>
              <a:t>Professor Bård Kuvaas ved Institutt for ledelse og organisasjon på</a:t>
            </a:r>
            <a:r>
              <a:rPr lang="nb-NO" baseline="0" dirty="0"/>
              <a:t> Handelshøyskolen BI er – i følge Dagens næringsliv i et oppslag tilbake i 2013 - hoderystende til at finansnæringen velger å måle sine ansatte etter trafikklysmetoden. ”Selv i trafikken fungerer jo rundskjøring best”, som det blir uttrykt.</a:t>
            </a:r>
          </a:p>
          <a:p>
            <a:endParaRPr lang="nb-NO" baseline="0" dirty="0"/>
          </a:p>
          <a:p>
            <a:r>
              <a:rPr lang="nb-NO" baseline="0" dirty="0"/>
              <a:t>Slike type målstyring er fordummende og betyr fravær av ledelse. Ledelsen gjør det enkelt for seg selv ved å erstatte oppfølging med tall. Konsekvensen er – i følge forskning – at jo mindre autonomi medarbeideren opplever, desto mindre tilfreds er de med jobben. I tillegg er de med lav autonomiopplevelse mindre lojale overfor organisasjonen, de har lavere indre motivasjon og leverer dårligere arbeidsprestasjoner. Det medfører økt stress, angst, utbrenthet og sykefravær. En typisk tap-tap situasjon. </a:t>
            </a:r>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18</a:t>
            </a:fld>
            <a:endParaRPr lang="nb-NO"/>
          </a:p>
        </p:txBody>
      </p:sp>
    </p:spTree>
    <p:extLst>
      <p:ext uri="{BB962C8B-B14F-4D97-AF65-F5344CB8AC3E}">
        <p14:creationId xmlns:p14="http://schemas.microsoft.com/office/powerpoint/2010/main" val="657544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kern="1200" dirty="0">
                <a:solidFill>
                  <a:schemeClr val="tx1"/>
                </a:solidFill>
                <a:latin typeface="+mn-lt"/>
                <a:ea typeface="+mn-ea"/>
                <a:cs typeface="+mn-cs"/>
              </a:rPr>
              <a:t>KOMPENSASJON</a:t>
            </a:r>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Det er i hovedsak to former for kompensasjon for mertidsarbeid; penger og fritid. Tradisjonelt har det vært penger som har vært kompensasjonsmidlet, men vi ser i større og større grad at tid ønskes brukt. Problemet med tid som kompensasjon er at vi har erfaring for at den ikke i full grad blir tatt ut på samme måte som pengekompensasjon; enten utsettes uttaket av opparbeidet plusstid eller også i noen tilfeller slettes</a:t>
            </a:r>
            <a:r>
              <a:rPr lang="nb-NO" sz="1200" kern="1200" baseline="0" dirty="0">
                <a:solidFill>
                  <a:schemeClr val="tx1"/>
                </a:solidFill>
                <a:latin typeface="+mn-lt"/>
                <a:ea typeface="+mn-ea"/>
                <a:cs typeface="+mn-cs"/>
              </a:rPr>
              <a:t> det</a:t>
            </a:r>
            <a:r>
              <a:rPr lang="nb-NO" sz="1200" kern="1200" dirty="0">
                <a:solidFill>
                  <a:schemeClr val="tx1"/>
                </a:solidFill>
                <a:latin typeface="+mn-lt"/>
                <a:ea typeface="+mn-ea"/>
                <a:cs typeface="+mn-cs"/>
              </a:rPr>
              <a:t> p.g.a. begrenset adgang for overføring av plusstid fra en periode til neste. I vår bransje er høyt arbeidspress en medvirkende faktor til manglende uttak av opparbeidet fritid.</a:t>
            </a:r>
          </a:p>
          <a:p>
            <a:endParaRPr lang="nb-NO" sz="1200" kern="1200" dirty="0">
              <a:solidFill>
                <a:schemeClr val="tx1"/>
              </a:solidFill>
              <a:latin typeface="+mn-lt"/>
              <a:ea typeface="+mn-ea"/>
              <a:cs typeface="+mn-cs"/>
            </a:endParaRPr>
          </a:p>
          <a:p>
            <a:endParaRPr lang="nb-NO" sz="1200" kern="1200" dirty="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19</a:t>
            </a:fld>
            <a:endParaRPr lang="nb-NO"/>
          </a:p>
        </p:txBody>
      </p:sp>
    </p:spTree>
    <p:extLst>
      <p:ext uri="{BB962C8B-B14F-4D97-AF65-F5344CB8AC3E}">
        <p14:creationId xmlns:p14="http://schemas.microsoft.com/office/powerpoint/2010/main" val="2961972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kern="1200" dirty="0">
                <a:solidFill>
                  <a:schemeClr val="tx1"/>
                </a:solidFill>
                <a:latin typeface="+mn-lt"/>
                <a:ea typeface="+mn-ea"/>
                <a:cs typeface="+mn-cs"/>
              </a:rPr>
              <a:t>Mer usosial arbeidstid</a:t>
            </a:r>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Gjennom SA § 5 er det åpnet adgang til å avvike fra normalarbeidsdagen gjennom fastsettelse av bestemmelse i bedriftsavtalen. Denne adgangen ble ved innføring lite brukt, men dette har endret seg de senere årene. Fra Sverige har vi hentet følgende beskrivelse:</a:t>
            </a:r>
            <a:r>
              <a:rPr lang="nb-NO" sz="1200" kern="1200" baseline="0" dirty="0">
                <a:solidFill>
                  <a:schemeClr val="tx1"/>
                </a:solidFill>
                <a:latin typeface="+mn-lt"/>
                <a:ea typeface="+mn-ea"/>
                <a:cs typeface="+mn-cs"/>
              </a:rPr>
              <a:t> </a:t>
            </a:r>
            <a:endParaRPr lang="nb-NO" sz="1200" kern="1200" dirty="0">
              <a:solidFill>
                <a:schemeClr val="tx1"/>
              </a:solidFill>
              <a:latin typeface="+mn-lt"/>
              <a:ea typeface="+mn-ea"/>
              <a:cs typeface="+mn-cs"/>
            </a:endParaRP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	Det har blitt vanlig med kvelds- og helgeåpne banker i de største byene. Den omfattende bruken av</a:t>
            </a:r>
            <a:r>
              <a:rPr lang="nb-NO" sz="1200" i="1" kern="1200" dirty="0">
                <a:solidFill>
                  <a:schemeClr val="tx1"/>
                </a:solidFill>
                <a:latin typeface="+mn-lt"/>
                <a:ea typeface="+mn-ea"/>
                <a:cs typeface="+mn-cs"/>
              </a:rPr>
              <a:t> </a:t>
            </a:r>
            <a:r>
              <a:rPr lang="nb-NO" sz="1200" b="0" i="0" kern="1200" dirty="0">
                <a:solidFill>
                  <a:schemeClr val="tx1"/>
                </a:solidFill>
                <a:latin typeface="+mn-lt"/>
                <a:ea typeface="+mn-ea"/>
                <a:cs typeface="+mn-cs"/>
              </a:rPr>
              <a:t>adgangen til å avvike fra normalarbeidsdagen </a:t>
            </a:r>
            <a:r>
              <a:rPr lang="nb-NO" sz="1200" kern="1200" dirty="0">
                <a:solidFill>
                  <a:schemeClr val="tx1"/>
                </a:solidFill>
                <a:latin typeface="+mn-lt"/>
                <a:ea typeface="+mn-ea"/>
                <a:cs typeface="+mn-cs"/>
              </a:rPr>
              <a:t>startet med at en nyfusjonert 	bank begynte å bruke åpningstiden som en strategi for å tiltrekke kunder. Dermed fulgte de andre svenske bankene etter.</a:t>
            </a:r>
          </a:p>
          <a:p>
            <a:r>
              <a:rPr lang="nb-NO" sz="1200" kern="1200" dirty="0">
                <a:solidFill>
                  <a:schemeClr val="tx1"/>
                </a:solidFill>
                <a:latin typeface="+mn-lt"/>
                <a:ea typeface="+mn-ea"/>
                <a:cs typeface="+mn-cs"/>
              </a:rPr>
              <a:t> </a:t>
            </a:r>
          </a:p>
          <a:p>
            <a:r>
              <a:rPr lang="nb-NO" sz="1200" b="1" kern="1200" dirty="0">
                <a:solidFill>
                  <a:schemeClr val="tx1"/>
                </a:solidFill>
                <a:latin typeface="+mn-lt"/>
                <a:ea typeface="+mn-ea"/>
                <a:cs typeface="+mn-cs"/>
              </a:rPr>
              <a:t>Hva</a:t>
            </a:r>
            <a:r>
              <a:rPr lang="nb-NO" sz="1200" b="1" kern="1200" baseline="0" dirty="0">
                <a:solidFill>
                  <a:schemeClr val="tx1"/>
                </a:solidFill>
                <a:latin typeface="+mn-lt"/>
                <a:ea typeface="+mn-ea"/>
                <a:cs typeface="+mn-cs"/>
              </a:rPr>
              <a:t> tenker dere om dette? Er det slik her også?</a:t>
            </a:r>
            <a:endParaRPr lang="nb-NO" sz="1200" b="1" kern="1200" dirty="0">
              <a:solidFill>
                <a:schemeClr val="tx1"/>
              </a:solidFill>
              <a:latin typeface="+mn-lt"/>
              <a:ea typeface="+mn-ea"/>
              <a:cs typeface="+mn-cs"/>
            </a:endParaRPr>
          </a:p>
          <a:p>
            <a:endParaRPr lang="nb-NO" sz="1200" kern="120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20</a:t>
            </a:fld>
            <a:endParaRPr lang="nb-NO"/>
          </a:p>
        </p:txBody>
      </p:sp>
    </p:spTree>
    <p:extLst>
      <p:ext uri="{BB962C8B-B14F-4D97-AF65-F5344CB8AC3E}">
        <p14:creationId xmlns:p14="http://schemas.microsoft.com/office/powerpoint/2010/main" val="9866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Arbeidstiden</a:t>
            </a:r>
            <a:r>
              <a:rPr lang="nb-NO" baseline="0" dirty="0"/>
              <a:t> er fastsatt i de enkelte bedriftsavtaler. Det er derfor ikke mulig å lage en felles fremstilling av arbeidstidsordningene da de naturlig nok varierer fra bedrift til bedrift.</a:t>
            </a:r>
          </a:p>
          <a:p>
            <a:r>
              <a:rPr lang="nb-NO" baseline="0" dirty="0"/>
              <a:t>Det er derfor viktig at du/dere beskriver hvordan arbeidstiden er organisert i deres lokale avtale. Arbeidstiden er enten i sin helhet regulert i bedriftsavtalen eller slik at deler av arbeidstidssystemet er regulert i særavtale. </a:t>
            </a:r>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3</a:t>
            </a:fld>
            <a:endParaRPr lang="nb-NO"/>
          </a:p>
        </p:txBody>
      </p:sp>
    </p:spTree>
    <p:extLst>
      <p:ext uri="{BB962C8B-B14F-4D97-AF65-F5344CB8AC3E}">
        <p14:creationId xmlns:p14="http://schemas.microsoft.com/office/powerpoint/2010/main" val="2611566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Poenget med dette</a:t>
            </a:r>
            <a:r>
              <a:rPr lang="nb-NO" baseline="0" dirty="0"/>
              <a:t> bilde er å vise de typiske arbeidsområdene for turnus og skiftarbeid.</a:t>
            </a:r>
          </a:p>
          <a:p>
            <a:r>
              <a:rPr lang="nb-NO" baseline="0" dirty="0"/>
              <a:t>Ingen reagerer på behovet for døgnkontinuerlig drift innenfor deler av industrien og i helse- og omsorgssektoren.</a:t>
            </a:r>
          </a:p>
          <a:p>
            <a:endParaRPr lang="nb-NO" baseline="0" dirty="0"/>
          </a:p>
          <a:p>
            <a:r>
              <a:rPr lang="nb-NO" baseline="0" dirty="0"/>
              <a:t>Men er det like naturlig i finans; kanskje ikke umiddelbart sammenlignbart.</a:t>
            </a:r>
          </a:p>
          <a:p>
            <a:endParaRPr lang="nb-NO" baseline="0" dirty="0"/>
          </a:p>
          <a:p>
            <a:r>
              <a:rPr lang="nb-NO" i="1" baseline="0" dirty="0"/>
              <a:t>(Bildet er animert så klikk en gang når du er ferdig med å snakke om de to første bildene – da kommer bilde tre med finansbedriftenes logo frem en etter en med ett sek. mellomrom. Hensikten er å vise at dette synes å komme for fullt også inn i vår bransje uten at det nødvendigvis er et behov for det – i hvert fall ikke de behov som det vi helt naturlig finner i prosessindustri og helsesektor.)</a:t>
            </a:r>
            <a:endParaRPr lang="nb-NO" i="1"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21</a:t>
            </a:fld>
            <a:endParaRPr lang="nb-NO"/>
          </a:p>
        </p:txBody>
      </p:sp>
    </p:spTree>
    <p:extLst>
      <p:ext uri="{BB962C8B-B14F-4D97-AF65-F5344CB8AC3E}">
        <p14:creationId xmlns:p14="http://schemas.microsoft.com/office/powerpoint/2010/main" val="2692380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a:bodyPr>
          <a:lstStyle/>
          <a:p>
            <a:r>
              <a:rPr lang="nb-NO" sz="1200" kern="1200" dirty="0">
                <a:solidFill>
                  <a:schemeClr val="tx1"/>
                </a:solidFill>
                <a:latin typeface="+mn-lt"/>
                <a:ea typeface="+mn-ea"/>
                <a:cs typeface="+mn-cs"/>
              </a:rPr>
              <a:t>Et hovedformål med arbeidstidsbestemmelsene, slik de er nedfelt i arbeidsmiljøloven, er å sikre at arbeidstakerne har en arbeidstid som ikke påfører dem og nærmeste familie unødige og sosiale belastninger, jf. lovens forarbeider (Ot.prp.nr.49 (2004-2005)). Man ønsker herunder å verne arbeidstakerne blant annet mot </a:t>
            </a:r>
            <a:r>
              <a:rPr lang="nb-NO" sz="1200" i="1" kern="1200" dirty="0">
                <a:solidFill>
                  <a:schemeClr val="tx1"/>
                </a:solidFill>
                <a:latin typeface="+mn-lt"/>
                <a:ea typeface="+mn-ea"/>
                <a:cs typeface="+mn-cs"/>
              </a:rPr>
              <a:t>ubekvem arbeidstid</a:t>
            </a:r>
            <a:r>
              <a:rPr lang="nb-NO" sz="1200" kern="1200" dirty="0">
                <a:solidFill>
                  <a:schemeClr val="tx1"/>
                </a:solidFill>
                <a:latin typeface="+mn-lt"/>
                <a:ea typeface="+mn-ea"/>
                <a:cs typeface="+mn-cs"/>
              </a:rPr>
              <a:t>. </a:t>
            </a:r>
          </a:p>
          <a:p>
            <a:r>
              <a:rPr lang="nb-NO" sz="1200" kern="1200" dirty="0">
                <a:solidFill>
                  <a:schemeClr val="tx1"/>
                </a:solidFill>
                <a:latin typeface="+mn-lt"/>
                <a:ea typeface="+mn-ea"/>
                <a:cs typeface="+mn-cs"/>
              </a:rPr>
              <a:t> </a:t>
            </a:r>
          </a:p>
          <a:p>
            <a:r>
              <a:rPr lang="nb-NO" sz="1200" kern="1200" dirty="0">
                <a:solidFill>
                  <a:schemeClr val="tx1"/>
                </a:solidFill>
                <a:latin typeface="+mn-lt"/>
                <a:ea typeface="+mn-ea"/>
                <a:cs typeface="+mn-cs"/>
              </a:rPr>
              <a:t>Det fremgår av forarbeidene (Ot.prp.nr.54(2008-2009)) at det er </a:t>
            </a:r>
            <a:r>
              <a:rPr lang="nb-NO" sz="1200" b="0" i="0" kern="1200" dirty="0">
                <a:solidFill>
                  <a:schemeClr val="tx1"/>
                </a:solidFill>
                <a:latin typeface="+mn-lt"/>
                <a:ea typeface="+mn-ea"/>
                <a:cs typeface="+mn-cs"/>
              </a:rPr>
              <a:t>forskningsmessig støtte for at både skiftarbeid og turnusarbeid</a:t>
            </a:r>
            <a:r>
              <a:rPr lang="nb-NO" sz="1200" kern="1200" dirty="0">
                <a:solidFill>
                  <a:schemeClr val="tx1"/>
                </a:solidFill>
                <a:latin typeface="+mn-lt"/>
                <a:ea typeface="+mn-ea"/>
                <a:cs typeface="+mn-cs"/>
              </a:rPr>
              <a:t> der </a:t>
            </a:r>
            <a:r>
              <a:rPr lang="nb-NO" sz="1200" b="1" kern="1200" dirty="0">
                <a:solidFill>
                  <a:schemeClr val="tx1"/>
                </a:solidFill>
                <a:latin typeface="+mn-lt"/>
                <a:ea typeface="+mn-ea"/>
                <a:cs typeface="+mn-cs"/>
              </a:rPr>
              <a:t>nattarbeid er omfattende</a:t>
            </a:r>
            <a:r>
              <a:rPr lang="nb-NO" sz="1200" kern="1200" dirty="0">
                <a:solidFill>
                  <a:schemeClr val="tx1"/>
                </a:solidFill>
                <a:latin typeface="+mn-lt"/>
                <a:ea typeface="+mn-ea"/>
                <a:cs typeface="+mn-cs"/>
              </a:rPr>
              <a:t>, kan være </a:t>
            </a:r>
            <a:r>
              <a:rPr lang="nb-NO" sz="1200" b="1" i="1" kern="1200" dirty="0">
                <a:solidFill>
                  <a:schemeClr val="tx1"/>
                </a:solidFill>
                <a:latin typeface="+mn-lt"/>
                <a:ea typeface="+mn-ea"/>
                <a:cs typeface="+mn-cs"/>
              </a:rPr>
              <a:t>skadelig for helsen</a:t>
            </a:r>
            <a:r>
              <a:rPr lang="nb-NO" sz="1200" kern="1200" dirty="0">
                <a:solidFill>
                  <a:schemeClr val="tx1"/>
                </a:solidFill>
                <a:latin typeface="+mn-lt"/>
                <a:ea typeface="+mn-ea"/>
                <a:cs typeface="+mn-cs"/>
              </a:rPr>
              <a:t>. Det fremkommer også at </a:t>
            </a:r>
            <a:r>
              <a:rPr lang="nb-NO" sz="1200" i="1" kern="1200" dirty="0">
                <a:solidFill>
                  <a:schemeClr val="tx1"/>
                </a:solidFill>
                <a:latin typeface="+mn-lt"/>
                <a:ea typeface="+mn-ea"/>
                <a:cs typeface="+mn-cs"/>
              </a:rPr>
              <a:t>nattarbeid</a:t>
            </a:r>
            <a:r>
              <a:rPr lang="nb-NO" sz="1200" kern="1200" dirty="0">
                <a:solidFill>
                  <a:schemeClr val="tx1"/>
                </a:solidFill>
                <a:latin typeface="+mn-lt"/>
                <a:ea typeface="+mn-ea"/>
                <a:cs typeface="+mn-cs"/>
              </a:rPr>
              <a:t>  i seg selv kan utgjøre en helserisiko, og denne risikoen forsterkes ved arbeidstidsordninger der nattarbeid kombineres med skift mellom </a:t>
            </a:r>
            <a:r>
              <a:rPr lang="nb-NO" sz="1200" kern="1200" dirty="0" err="1">
                <a:solidFill>
                  <a:schemeClr val="tx1"/>
                </a:solidFill>
                <a:latin typeface="+mn-lt"/>
                <a:ea typeface="+mn-ea"/>
                <a:cs typeface="+mn-cs"/>
              </a:rPr>
              <a:t>dag-</a:t>
            </a:r>
            <a:r>
              <a:rPr lang="nb-NO" sz="1200" kern="1200" dirty="0">
                <a:solidFill>
                  <a:schemeClr val="tx1"/>
                </a:solidFill>
                <a:latin typeface="+mn-lt"/>
                <a:ea typeface="+mn-ea"/>
                <a:cs typeface="+mn-cs"/>
              </a:rPr>
              <a:t> og kveldsarbeid. </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Når det gjelder </a:t>
            </a:r>
            <a:r>
              <a:rPr lang="nb-NO" sz="1200" b="1" i="1" kern="1200" dirty="0">
                <a:solidFill>
                  <a:schemeClr val="tx1"/>
                </a:solidFill>
                <a:latin typeface="+mn-lt"/>
                <a:ea typeface="+mn-ea"/>
                <a:cs typeface="+mn-cs"/>
              </a:rPr>
              <a:t>søndagsarbeid</a:t>
            </a:r>
            <a:r>
              <a:rPr lang="nb-NO" sz="1200" kern="1200" dirty="0">
                <a:solidFill>
                  <a:schemeClr val="tx1"/>
                </a:solidFill>
                <a:latin typeface="+mn-lt"/>
                <a:ea typeface="+mn-ea"/>
                <a:cs typeface="+mn-cs"/>
              </a:rPr>
              <a:t>, så innebærer ikke dette samme negative virkninger på helsen, men det har i mange tilfeller negative virkninger på arbeidstakerens muligheter til </a:t>
            </a:r>
            <a:r>
              <a:rPr lang="nb-NO" sz="1200" i="1" kern="1200" dirty="0">
                <a:solidFill>
                  <a:schemeClr val="tx1"/>
                </a:solidFill>
                <a:latin typeface="+mn-lt"/>
                <a:ea typeface="+mn-ea"/>
                <a:cs typeface="+mn-cs"/>
              </a:rPr>
              <a:t>familieliv</a:t>
            </a:r>
            <a:r>
              <a:rPr lang="nb-NO" sz="1200" kern="1200" dirty="0">
                <a:solidFill>
                  <a:schemeClr val="tx1"/>
                </a:solidFill>
                <a:latin typeface="+mn-lt"/>
                <a:ea typeface="+mn-ea"/>
                <a:cs typeface="+mn-cs"/>
              </a:rPr>
              <a:t> og </a:t>
            </a:r>
            <a:r>
              <a:rPr lang="nb-NO" sz="1200" i="1" kern="1200" dirty="0">
                <a:solidFill>
                  <a:schemeClr val="tx1"/>
                </a:solidFill>
                <a:latin typeface="+mn-lt"/>
                <a:ea typeface="+mn-ea"/>
                <a:cs typeface="+mn-cs"/>
              </a:rPr>
              <a:t>sosialt liv</a:t>
            </a:r>
            <a:r>
              <a:rPr lang="nb-NO" sz="1200" kern="1200" dirty="0">
                <a:solidFill>
                  <a:schemeClr val="tx1"/>
                </a:solidFill>
                <a:latin typeface="+mn-lt"/>
                <a:ea typeface="+mn-ea"/>
                <a:cs typeface="+mn-cs"/>
              </a:rPr>
              <a:t>. Dette kan videre få </a:t>
            </a:r>
            <a:r>
              <a:rPr lang="nb-NO" sz="1200" i="1" kern="1200" dirty="0">
                <a:solidFill>
                  <a:schemeClr val="tx1"/>
                </a:solidFill>
                <a:latin typeface="+mn-lt"/>
                <a:ea typeface="+mn-ea"/>
                <a:cs typeface="+mn-cs"/>
              </a:rPr>
              <a:t>indirekte konsekvenser</a:t>
            </a:r>
            <a:r>
              <a:rPr lang="nb-NO" sz="1200" kern="1200" dirty="0">
                <a:solidFill>
                  <a:schemeClr val="tx1"/>
                </a:solidFill>
                <a:latin typeface="+mn-lt"/>
                <a:ea typeface="+mn-ea"/>
                <a:cs typeface="+mn-cs"/>
              </a:rPr>
              <a:t> for helse og velferd. Til slutt fremheves i forarbeidene at det faktum at mange arbeidstakere ønsker å unngå søndagsarbeid, indikerer klart at søndagsarbeid gjennomgående anses som en ulempe.</a:t>
            </a:r>
          </a:p>
          <a:p>
            <a:r>
              <a:rPr lang="nb-NO" sz="1200" kern="1200" dirty="0">
                <a:solidFill>
                  <a:schemeClr val="tx1"/>
                </a:solidFill>
                <a:latin typeface="+mn-lt"/>
                <a:ea typeface="+mn-ea"/>
                <a:cs typeface="+mn-cs"/>
              </a:rPr>
              <a:t>  </a:t>
            </a:r>
          </a:p>
          <a:p>
            <a:r>
              <a:rPr lang="nb-NO" sz="1200" kern="1200" dirty="0">
                <a:solidFill>
                  <a:schemeClr val="tx1"/>
                </a:solidFill>
                <a:latin typeface="+mn-lt"/>
                <a:ea typeface="+mn-ea"/>
                <a:cs typeface="+mn-cs"/>
              </a:rPr>
              <a:t>Ettersom tendensen nå går i retning av økt press på eksisterende arbeidstidsordninger, ved overgang til mer ubekvemme arbeidstider, er det nærliggende å anta at dette i sterkere grad kan påføre Finansforbundets medlemmer økte helsemessige skader og velferdsmessige ulemper. </a:t>
            </a:r>
          </a:p>
          <a:p>
            <a:endParaRPr lang="nb-NO" sz="1200" kern="1200" dirty="0">
              <a:solidFill>
                <a:schemeClr val="tx1"/>
              </a:solidFill>
              <a:latin typeface="+mn-lt"/>
              <a:ea typeface="+mn-ea"/>
              <a:cs typeface="+mn-cs"/>
            </a:endParaRPr>
          </a:p>
          <a:p>
            <a:r>
              <a:rPr lang="nb-NO" sz="1200" b="1" kern="1200" dirty="0">
                <a:solidFill>
                  <a:schemeClr val="tx1"/>
                </a:solidFill>
                <a:latin typeface="+mn-lt"/>
                <a:ea typeface="+mn-ea"/>
                <a:cs typeface="+mn-cs"/>
              </a:rPr>
              <a:t>Viktig</a:t>
            </a:r>
            <a:r>
              <a:rPr lang="nb-NO" sz="1200" b="1" kern="1200" baseline="0" dirty="0">
                <a:solidFill>
                  <a:schemeClr val="tx1"/>
                </a:solidFill>
                <a:latin typeface="+mn-lt"/>
                <a:ea typeface="+mn-ea"/>
                <a:cs typeface="+mn-cs"/>
              </a:rPr>
              <a:t> at tillitsvalgte har reflektert over dette når/dersom de inngår avtaler om usosial arbeidstid for medlemmene!</a:t>
            </a:r>
            <a:endParaRPr lang="nb-NO" sz="1200" b="1" kern="120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22</a:t>
            </a:fld>
            <a:endParaRPr lang="nb-NO"/>
          </a:p>
        </p:txBody>
      </p:sp>
    </p:spTree>
    <p:extLst>
      <p:ext uri="{BB962C8B-B14F-4D97-AF65-F5344CB8AC3E}">
        <p14:creationId xmlns:p14="http://schemas.microsoft.com/office/powerpoint/2010/main" val="182417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sz="1200" kern="1200" dirty="0">
                <a:solidFill>
                  <a:schemeClr val="tx1"/>
                </a:solidFill>
                <a:latin typeface="+mn-lt"/>
                <a:ea typeface="+mn-ea"/>
                <a:cs typeface="+mn-cs"/>
              </a:rPr>
              <a:t>Normalarbeidstiden er under press og vi står i fare for å komme i en situasjon hvor dagens definisjon av usosial arbeidstid ikke lenger har betydning. Konsekvensene av dette kan bli</a:t>
            </a:r>
          </a:p>
          <a:p>
            <a:pPr lvl="0"/>
            <a:r>
              <a:rPr lang="nb-NO" sz="1200" kern="1200" dirty="0">
                <a:solidFill>
                  <a:schemeClr val="tx1"/>
                </a:solidFill>
                <a:latin typeface="+mn-lt"/>
                <a:ea typeface="+mn-ea"/>
                <a:cs typeface="+mn-cs"/>
              </a:rPr>
              <a:t> at det ikke lenger er – på samme måte som nå – mulig og argumentere for </a:t>
            </a:r>
            <a:r>
              <a:rPr lang="nb-NO" sz="1200" kern="1200" dirty="0" err="1">
                <a:solidFill>
                  <a:schemeClr val="tx1"/>
                </a:solidFill>
                <a:latin typeface="+mn-lt"/>
                <a:ea typeface="+mn-ea"/>
                <a:cs typeface="+mn-cs"/>
              </a:rPr>
              <a:t>tid-</a:t>
            </a:r>
            <a:r>
              <a:rPr lang="nb-NO" sz="1200" kern="1200" dirty="0">
                <a:solidFill>
                  <a:schemeClr val="tx1"/>
                </a:solidFill>
                <a:latin typeface="+mn-lt"/>
                <a:ea typeface="+mn-ea"/>
                <a:cs typeface="+mn-cs"/>
              </a:rPr>
              <a:t> og lønnskompensasjon for det arbeidet som utføres i dette tidsrommet.</a:t>
            </a:r>
          </a:p>
          <a:p>
            <a:pPr lvl="0"/>
            <a:endParaRPr lang="nb-NO" sz="1200" kern="1200" dirty="0">
              <a:solidFill>
                <a:schemeClr val="tx1"/>
              </a:solidFill>
              <a:latin typeface="+mn-lt"/>
              <a:ea typeface="+mn-ea"/>
              <a:cs typeface="+mn-cs"/>
            </a:endParaRPr>
          </a:p>
          <a:p>
            <a:pPr lvl="0"/>
            <a:r>
              <a:rPr lang="nb-NO" sz="1200" kern="1200" dirty="0">
                <a:solidFill>
                  <a:schemeClr val="tx1"/>
                </a:solidFill>
                <a:latin typeface="+mn-lt"/>
                <a:ea typeface="+mn-ea"/>
                <a:cs typeface="+mn-cs"/>
              </a:rPr>
              <a:t>Dette har også en negativ påvirkning på våre medlemmers mulighet til deltakelse i det sosiale livet som foregår i det tidsintervallet som det sosialiserte samfunn har som grunnstruktur. Dette har betydning for den enkeltes oppleves av velferd og livskvalitet</a:t>
            </a:r>
          </a:p>
          <a:p>
            <a:pPr lvl="0"/>
            <a:endParaRPr lang="nb-NO" sz="1200" kern="1200" dirty="0">
              <a:solidFill>
                <a:schemeClr val="tx1"/>
              </a:solidFill>
              <a:latin typeface="+mn-lt"/>
              <a:ea typeface="+mn-ea"/>
              <a:cs typeface="+mn-cs"/>
            </a:endParaRPr>
          </a:p>
          <a:p>
            <a:pPr lvl="0"/>
            <a:r>
              <a:rPr lang="nb-NO" sz="1200" kern="1200" dirty="0">
                <a:solidFill>
                  <a:schemeClr val="tx1"/>
                </a:solidFill>
                <a:latin typeface="+mn-lt"/>
                <a:ea typeface="+mn-ea"/>
                <a:cs typeface="+mn-cs"/>
              </a:rPr>
              <a:t>Dersom gjennomsnittsberegning av arbeidstiden blir hovedregelen – ref. EUs arbeidstidsdirektiv – vil den normerte normalarbeidsdagens lengde forsvinne fra lovverket og begrensningene for arbeidsdagen lengde bli styret av reglene om hviletid. Da er det kun tariffavtalen som regulerer arbeidsdagens lengde. I og med at det er en trend mot gjennomsnittsberegning samtidig som svekkelse av dagens lovverk på dette området er signalisert fra sentrale arbeidslivspolitikere, er det all grunn til å hegne om dagens tariffavtale.</a:t>
            </a:r>
          </a:p>
          <a:p>
            <a:pPr lvl="0"/>
            <a:endParaRPr lang="nb-NO" sz="1200" kern="1200" dirty="0">
              <a:solidFill>
                <a:schemeClr val="tx1"/>
              </a:solidFill>
              <a:latin typeface="+mn-lt"/>
              <a:ea typeface="+mn-ea"/>
              <a:cs typeface="+mn-cs"/>
            </a:endParaRPr>
          </a:p>
          <a:p>
            <a:pPr lvl="0"/>
            <a:r>
              <a:rPr lang="nb-NO" sz="1200" kern="1200" dirty="0">
                <a:solidFill>
                  <a:schemeClr val="tx1"/>
                </a:solidFill>
                <a:latin typeface="+mn-lt"/>
                <a:ea typeface="+mn-ea"/>
                <a:cs typeface="+mn-cs"/>
              </a:rPr>
              <a:t>Det er viktig å få avklart hvor kompetansen (beslutningsmyndigheten) til å fastsette arbeidstidsordninger skal ligge. I dag ligger den i en kombinasjon mellom myndighetene og de sentrale og lokale partene. Det er en trend som går i retning av mer beslutningsmyndighet til de lokale partene på bekostning av de sentrale parter og offentlige myndigheter. Det er også en trend som går i retning av større frihet til å fastsette individuelle arbeidstidsordninger. Dette betyr i så fall at de kollektive ordningene og strukturene svekkes noe som igjen er en vesentlig utfordring for fagforeningene.</a:t>
            </a:r>
          </a:p>
          <a:p>
            <a:pPr lvl="0"/>
            <a:r>
              <a:rPr lang="nb-NO" sz="1200" kern="1200" dirty="0">
                <a:solidFill>
                  <a:schemeClr val="tx1"/>
                </a:solidFill>
                <a:latin typeface="+mn-lt"/>
                <a:ea typeface="+mn-ea"/>
                <a:cs typeface="+mn-cs"/>
              </a:rPr>
              <a:t>  </a:t>
            </a:r>
          </a:p>
          <a:p>
            <a:r>
              <a:rPr lang="nb-NO" sz="1200" kern="1200" dirty="0">
                <a:solidFill>
                  <a:schemeClr val="tx1"/>
                </a:solidFill>
                <a:latin typeface="+mn-lt"/>
                <a:ea typeface="+mn-ea"/>
                <a:cs typeface="+mn-cs"/>
              </a:rPr>
              <a:t>Hvordan Finansforbundet skal forholde seg til disse utfordringene blir viktige, politiske temaer å ta stilling til fremover.</a:t>
            </a:r>
          </a:p>
          <a:p>
            <a:r>
              <a:rPr lang="nb-NO" sz="1200" kern="1200">
                <a:solidFill>
                  <a:schemeClr val="tx1"/>
                </a:solidFill>
                <a:latin typeface="+mn-lt"/>
                <a:ea typeface="+mn-ea"/>
                <a:cs typeface="+mn-cs"/>
              </a:rPr>
              <a:t> </a:t>
            </a:r>
            <a:endParaRPr lang="nb-NO" sz="1200" kern="120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23</a:t>
            </a:fld>
            <a:endParaRPr lang="nb-NO"/>
          </a:p>
        </p:txBody>
      </p:sp>
    </p:spTree>
    <p:extLst>
      <p:ext uri="{BB962C8B-B14F-4D97-AF65-F5344CB8AC3E}">
        <p14:creationId xmlns:p14="http://schemas.microsoft.com/office/powerpoint/2010/main" val="2796199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latin typeface="+mn-lt"/>
                <a:ea typeface="+mn-ea"/>
                <a:cs typeface="+mn-cs"/>
              </a:rPr>
              <a:t>Dette er problemstillinger som er egnet til samtale og dialog. </a:t>
            </a: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24</a:t>
            </a:fld>
            <a:endParaRPr lang="nb-NO"/>
          </a:p>
        </p:txBody>
      </p:sp>
    </p:spTree>
    <p:extLst>
      <p:ext uri="{BB962C8B-B14F-4D97-AF65-F5344CB8AC3E}">
        <p14:creationId xmlns:p14="http://schemas.microsoft.com/office/powerpoint/2010/main" val="3949870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25</a:t>
            </a:fld>
            <a:endParaRPr lang="nb-NO"/>
          </a:p>
        </p:txBody>
      </p:sp>
    </p:spTree>
    <p:extLst>
      <p:ext uri="{BB962C8B-B14F-4D97-AF65-F5344CB8AC3E}">
        <p14:creationId xmlns:p14="http://schemas.microsoft.com/office/powerpoint/2010/main" val="257412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Arbeidstid og fritid</a:t>
            </a:r>
            <a:r>
              <a:rPr lang="nb-NO" dirty="0"/>
              <a:t>: Slik arbeidsmiljøloven definerer det skulle all</a:t>
            </a:r>
            <a:r>
              <a:rPr lang="nb-NO" baseline="0" dirty="0"/>
              <a:t> tid enten være arbeidstid eller fritid. Dette er i og for seg riktig, men i praksis er det ikke alltid like enkelt. Deltakelse på kurs er jo et klassisk eksempel. I alle bedriftsavtalene er dette omtalt og gjerne med et utgangspunkt om frivillighet. Deltar du frivillig er det definert som fritid og det gir deg da ikke rett til overtid, plusstid eller mertidsbetaling. Hvorvidt det er ”frivillig” eller ikke er jo et tilbakevendende tema som det ikke alltid er like lett å fastslå.</a:t>
            </a:r>
          </a:p>
          <a:p>
            <a:endParaRPr lang="nb-NO" baseline="0" dirty="0"/>
          </a:p>
          <a:p>
            <a:r>
              <a:rPr lang="nb-NO" baseline="0" dirty="0"/>
              <a:t>Vi skal ikke gjøre noe mer ut av dette nå, bare påpeke at definisjonen av arbeidstid ikke er like enkel og håndtere som lovens ordlyd skulle tilsi. </a:t>
            </a:r>
            <a:r>
              <a:rPr lang="nb-NO" b="1" baseline="0" dirty="0"/>
              <a:t>Hvordan er dette regulert i deres bedrift?</a:t>
            </a:r>
          </a:p>
          <a:p>
            <a:endParaRPr lang="nb-NO" baseline="0" dirty="0"/>
          </a:p>
          <a:p>
            <a:r>
              <a:rPr lang="nb-NO" b="1" baseline="0" dirty="0"/>
              <a:t>Normert arbeidstid og særlig uavhengig stilling: </a:t>
            </a:r>
            <a:r>
              <a:rPr lang="nb-NO" baseline="0" dirty="0"/>
              <a:t>I vår næring er arbeidstiden normert. Det vil si at den tid du står til arbeidsgivers disposisjon er fastsatt i bedriftsavtalen og ligger innenfor et </a:t>
            </a:r>
            <a:r>
              <a:rPr lang="nb-NO" b="1" baseline="0" dirty="0"/>
              <a:t>definert tidsrom</a:t>
            </a:r>
            <a:r>
              <a:rPr lang="nb-NO" baseline="0" dirty="0"/>
              <a:t>; som hovedregel 0800 – 16.00,  som er den perioden som er definert som  normalarbeidsdagen (SA § 5). Hovedregelen er at alle arbeidstakere har sin arbeidstid fastlagt innenfor bedriftsavtalens normerte tidsrammen med unntak av arbeidstakere i ledende stillinger og ansatte med særlig uavhengig stilling.  De enkelte bedrifters praktisering av hvilke stillinger som faller innenfor rammen av særlig uavhengig stilling går i svært mange tilfeller langt utover lovens rammer. </a:t>
            </a:r>
            <a:r>
              <a:rPr lang="nb-NO" b="1" baseline="0" dirty="0"/>
              <a:t>Hvordan praktiseres dette i deres bedrift?</a:t>
            </a:r>
            <a:endParaRPr lang="nb-NO" b="1" dirty="0"/>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4</a:t>
            </a:fld>
            <a:endParaRPr lang="nb-NO"/>
          </a:p>
        </p:txBody>
      </p:sp>
    </p:spTree>
    <p:extLst>
      <p:ext uri="{BB962C8B-B14F-4D97-AF65-F5344CB8AC3E}">
        <p14:creationId xmlns:p14="http://schemas.microsoft.com/office/powerpoint/2010/main" val="232861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latin typeface="+mn-lt"/>
                <a:ea typeface="+mn-ea"/>
                <a:cs typeface="+mn-cs"/>
              </a:rPr>
              <a:t>Sosial tid</a:t>
            </a:r>
            <a:r>
              <a:rPr lang="nb-NO" sz="1200" kern="1200" dirty="0">
                <a:solidFill>
                  <a:schemeClr val="tx1"/>
                </a:solidFill>
                <a:latin typeface="+mn-lt"/>
                <a:ea typeface="+mn-ea"/>
                <a:cs typeface="+mn-cs"/>
              </a:rPr>
              <a:t>: Mangel på tid er det nye sosiale problemet; en større undersøkelse for noen år siden bekrefter antakelsen om at tidspress representerer et stort samfunnsproblem.</a:t>
            </a: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latin typeface="+mn-lt"/>
                <a:ea typeface="+mn-ea"/>
                <a:cs typeface="+mn-cs"/>
              </a:rPr>
              <a:t>Derfor vurderes tid som velstand </a:t>
            </a:r>
            <a:r>
              <a:rPr lang="nb-NO" sz="1200" kern="1200" dirty="0">
                <a:solidFill>
                  <a:schemeClr val="tx1"/>
                </a:solidFill>
                <a:latin typeface="+mn-lt"/>
                <a:ea typeface="+mn-ea"/>
                <a:cs typeface="+mn-cs"/>
              </a:rPr>
              <a:t>og som inngår som en stadig viktigere del av den totale trivsel. </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latin typeface="+mn-lt"/>
                <a:ea typeface="+mn-ea"/>
                <a:cs typeface="+mn-cs"/>
              </a:rPr>
              <a:t>Den som har kontroll over arbeidstiden har derfor kontroll over en svært viktig del av vår velstand. Når vi diskuterer endring av arbeidstid i bedriften er dette et viktig moment å trekke inn.</a:t>
            </a:r>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5</a:t>
            </a:fld>
            <a:endParaRPr lang="nb-NO"/>
          </a:p>
        </p:txBody>
      </p:sp>
    </p:spTree>
    <p:extLst>
      <p:ext uri="{BB962C8B-B14F-4D97-AF65-F5344CB8AC3E}">
        <p14:creationId xmlns:p14="http://schemas.microsoft.com/office/powerpoint/2010/main" val="277542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r>
              <a:rPr lang="nb-NO" dirty="0"/>
              <a:t>Arbeidstidens dilemmaer og utfordringer kan</a:t>
            </a:r>
            <a:r>
              <a:rPr lang="nb-NO" baseline="0" dirty="0"/>
              <a:t> grupperes i tre hovedproblemstillinger.</a:t>
            </a:r>
          </a:p>
          <a:p>
            <a:endParaRPr lang="nb-NO" baseline="0" dirty="0"/>
          </a:p>
          <a:p>
            <a:r>
              <a:rPr lang="nb-NO" b="1" baseline="0" dirty="0"/>
              <a:t>Hvordan skiller nye arbeidstidsutfordringer seg fra gamle. Fra regulering til deregulering</a:t>
            </a:r>
            <a:r>
              <a:rPr lang="nb-NO" baseline="0" dirty="0"/>
              <a:t>: For det første skiller nye arbeidstidsutfordringer seg fra gamle som en følge av at viktige forhold i samfunnet endres. På mange områder har vi gått fra et veldig regel- og normstyrt samfunn til et ”åpnere” samfunn som i større grad kjennetegnes av fleksibilitet og hvor hensynet til ivaretakelse av enkeltindividets interesser og behov har fått – og stadig får – en større betydning. Denne fleksibiliteten har medført en rekke dereguleringer på viktige områder; eksempel butikkenes åpningstider – som igjen medfører behov for endringer i f.eks. transportsystemene som igjen medfører behov for endringer av arbeidstiden for de som ”kjører” og vedlikeholder transportsystemene som igjen medfører et behov for ny sosial samhandling i de familier som har en ektefelle som nå må jobbe i en </a:t>
            </a:r>
            <a:r>
              <a:rPr lang="nb-NO" baseline="0" dirty="0" err="1"/>
              <a:t>treskiftordning</a:t>
            </a:r>
            <a:r>
              <a:rPr lang="nb-NO" baseline="0" dirty="0"/>
              <a:t> for å drifte tuneller, ferger, brooverganger, jernbane osv. fordi det alltid er ”kunder” som ønsker å benytte seg av disse systemene ”til alle døgnets tider”. </a:t>
            </a:r>
          </a:p>
          <a:p>
            <a:endParaRPr lang="nb-NO" baseline="0" dirty="0"/>
          </a:p>
          <a:p>
            <a:r>
              <a:rPr lang="nb-NO" b="1" baseline="0" dirty="0"/>
              <a:t>Hvordan skal vi forstå de krefter som driver endringene frem? </a:t>
            </a:r>
            <a:r>
              <a:rPr lang="nb-NO" b="0" baseline="0" dirty="0"/>
              <a:t>For å forstå de må vi ha kjennskap til, og kunnskap om, kraften bak endringene. Det er selvfølgelig en rekke forhold som representerer driverne for denne utviklingen, men den kanskje viktigste er at vår samfunn er blitt ekstremt åpent – i hvert fall når vi ser det i et 30-års perspektiv. Og særlig etter finanskrisen i 2008 ser vi at vinduet mot verden og den globale samhandlingen, og konsekvens av samhandling, påvirket vårt samfunn på en måte som det var vanskelig å tenke seg for 20-30 år siden. Og denne grenseløse samhandlinger utgjør en enorm drivkraft i hvordan vår og annen næring utvikler seg. Og denne utvikling påvirker også arbeidstidsordningene. Det er disse drivkreftene  - globaliseringen - som store, tunge, politiske aktører nå ønsker å reverser; Donald Trump, </a:t>
            </a:r>
            <a:r>
              <a:rPr lang="nb-NO" b="0" baseline="0" dirty="0" err="1"/>
              <a:t>Geert</a:t>
            </a:r>
            <a:r>
              <a:rPr lang="nb-NO" b="0" baseline="0" dirty="0"/>
              <a:t> Wilders, Marie Le Pen, </a:t>
            </a:r>
            <a:r>
              <a:rPr lang="nb-NO" b="0" baseline="0" dirty="0" err="1"/>
              <a:t>Brexit</a:t>
            </a:r>
            <a:r>
              <a:rPr lang="nb-NO" b="0" baseline="0" dirty="0"/>
              <a:t> for å nevne noen aktører og hendelser.</a:t>
            </a:r>
          </a:p>
          <a:p>
            <a:endParaRPr lang="nb-NO" b="0" baseline="0" dirty="0"/>
          </a:p>
          <a:p>
            <a:r>
              <a:rPr lang="nb-NO" b="1" baseline="0" dirty="0"/>
              <a:t>Hvilke dilemmaer oppstår: </a:t>
            </a:r>
            <a:r>
              <a:rPr lang="nb-NO" b="0" baseline="0" dirty="0"/>
              <a:t>Det er særlig tre hensyn som må balanseres.</a:t>
            </a:r>
          </a:p>
          <a:p>
            <a:pPr lvl="1">
              <a:buFont typeface="Arial" pitchFamily="34" charset="0"/>
              <a:buChar char="•"/>
            </a:pPr>
            <a:r>
              <a:rPr lang="nb-NO" b="0" baseline="0" dirty="0"/>
              <a:t> Bedriften og næringens fortrinn vis av vis konkurranse fra andre innenlandske og utenlandske aktører (og arbeidstid er et slikt konkurransefortrinn).</a:t>
            </a:r>
          </a:p>
          <a:p>
            <a:pPr lvl="1">
              <a:buFont typeface="Arial" pitchFamily="34" charset="0"/>
              <a:buChar char="•"/>
            </a:pPr>
            <a:r>
              <a:rPr lang="nb-NO" b="0" baseline="0" dirty="0"/>
              <a:t>Arbeidstakernes ønske om fleksibel arbeidstid for å ivareta individuelle, sosiale behov – ferie og fritid;  type langhelg, blokkuttak av oppspart tid, redusert arbeidstid, forskjøvet arbeidstid; alt for å ivareta egne subjektive behov osv.</a:t>
            </a:r>
          </a:p>
          <a:p>
            <a:pPr lvl="1">
              <a:buFont typeface="Arial" pitchFamily="34" charset="0"/>
              <a:buChar char="•"/>
            </a:pPr>
            <a:r>
              <a:rPr lang="nb-NO" b="0" baseline="0" dirty="0"/>
              <a:t>Samfunnets behov for en viss felles orden	</a:t>
            </a:r>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6</a:t>
            </a:fld>
            <a:endParaRPr lang="nb-NO"/>
          </a:p>
        </p:txBody>
      </p:sp>
    </p:spTree>
    <p:extLst>
      <p:ext uri="{BB962C8B-B14F-4D97-AF65-F5344CB8AC3E}">
        <p14:creationId xmlns:p14="http://schemas.microsoft.com/office/powerpoint/2010/main" val="100430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a:t>Tempo og arbeidsmengde øker. Det dreier seg om saker som angår de:</a:t>
            </a:r>
          </a:p>
          <a:p>
            <a:endParaRPr lang="nb-NO" baseline="0" dirty="0"/>
          </a:p>
          <a:p>
            <a:pPr marL="228600" indent="-228600">
              <a:buFont typeface="+mj-lt"/>
              <a:buNone/>
            </a:pPr>
            <a:r>
              <a:rPr lang="nb-NO" baseline="0" dirty="0"/>
              <a:t>		1; kollektive arbeidstidsordningene ( arbeidstidsreglement, endring av åpningstid, utvidelse av tid for kundebetjening pr. telefon og nett, , arbeidstidsmålinger, forskjøvet arbeidstid,  	gjennomsnittsberegning, natt- søn- og helgedagsarbeid )</a:t>
            </a:r>
          </a:p>
          <a:p>
            <a:pPr marL="228600" indent="-228600">
              <a:buFont typeface="+mj-lt"/>
              <a:buNone/>
            </a:pPr>
            <a:r>
              <a:rPr lang="nb-NO" baseline="0" dirty="0"/>
              <a:t>		2; individuelle arbeidstidsordningene (overtidsproblematikk, arbeidsgivers misbruk av fleksitidssystemet, skjult arbeid m.v.) </a:t>
            </a:r>
            <a:endParaRPr lang="nb-NO" dirty="0"/>
          </a:p>
          <a:p>
            <a:endParaRPr lang="nb-NO" dirty="0"/>
          </a:p>
          <a:p>
            <a:r>
              <a:rPr lang="nb-NO" dirty="0"/>
              <a:t>Og det er særlig fra </a:t>
            </a:r>
            <a:r>
              <a:rPr lang="nb-NO" b="1" dirty="0"/>
              <a:t>kunderådgivning og kundeservice</a:t>
            </a:r>
            <a:r>
              <a:rPr lang="nb-NO" b="1" baseline="0" dirty="0"/>
              <a:t> </a:t>
            </a:r>
            <a:r>
              <a:rPr lang="nb-NO" baseline="0" dirty="0"/>
              <a:t>hvor presset synes å være størst; </a:t>
            </a:r>
            <a:r>
              <a:rPr lang="nb-NO" b="1" baseline="0" dirty="0"/>
              <a:t>hvordan er det i deres bedrift?</a:t>
            </a:r>
            <a:endParaRPr lang="nb-NO" b="1" dirty="0"/>
          </a:p>
          <a:p>
            <a:endParaRPr lang="nb-NO" dirty="0"/>
          </a:p>
          <a:p>
            <a:r>
              <a:rPr lang="nb-NO" dirty="0"/>
              <a:t>Argumentene for endring og press på arbeidstiden er ikke overraskende </a:t>
            </a:r>
            <a:r>
              <a:rPr lang="nb-NO" b="1" dirty="0"/>
              <a:t>markeds- og konkurransehensyn</a:t>
            </a:r>
            <a:r>
              <a:rPr lang="nb-NO" dirty="0"/>
              <a:t>. </a:t>
            </a:r>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7</a:t>
            </a:fld>
            <a:endParaRPr lang="nb-NO"/>
          </a:p>
        </p:txBody>
      </p:sp>
    </p:spTree>
    <p:extLst>
      <p:ext uri="{BB962C8B-B14F-4D97-AF65-F5344CB8AC3E}">
        <p14:creationId xmlns:p14="http://schemas.microsoft.com/office/powerpoint/2010/main" val="154286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De nye arbeidstidsutfordringene relaterer seg til disse 5 nøkkelområdene.</a:t>
            </a:r>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8</a:t>
            </a:fld>
            <a:endParaRPr lang="nb-NO"/>
          </a:p>
        </p:txBody>
      </p:sp>
    </p:spTree>
    <p:extLst>
      <p:ext uri="{BB962C8B-B14F-4D97-AF65-F5344CB8AC3E}">
        <p14:creationId xmlns:p14="http://schemas.microsoft.com/office/powerpoint/2010/main" val="173035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r>
              <a:rPr lang="nb-NO" sz="1200" b="1" kern="1200" dirty="0">
                <a:solidFill>
                  <a:schemeClr val="tx1"/>
                </a:solidFill>
                <a:latin typeface="+mn-lt"/>
                <a:ea typeface="+mn-ea"/>
                <a:cs typeface="+mn-cs"/>
              </a:rPr>
              <a:t>ARBEIDSTIDENS LENGDE.</a:t>
            </a:r>
            <a:r>
              <a:rPr lang="nb-NO" sz="1200" kern="1200" dirty="0">
                <a:solidFill>
                  <a:schemeClr val="tx1"/>
                </a:solidFill>
                <a:latin typeface="+mn-lt"/>
                <a:ea typeface="+mn-ea"/>
                <a:cs typeface="+mn-cs"/>
              </a:rPr>
              <a:t> På slutten av 1800-tallet besto arbeidsfolks tidstrøbbel først og fremst av lange arbeidsdager som ga lite rom for hvile, fritid og familietid. Kampen for kortere arbeidstid ble derfor sett på som et frihetsprosjekt og som omfattet:</a:t>
            </a:r>
          </a:p>
          <a:p>
            <a:endParaRPr lang="nb-NO" sz="1200" kern="1200" dirty="0">
              <a:solidFill>
                <a:schemeClr val="tx1"/>
              </a:solidFill>
              <a:latin typeface="+mn-lt"/>
              <a:ea typeface="+mn-ea"/>
              <a:cs typeface="+mn-cs"/>
            </a:endParaRPr>
          </a:p>
          <a:p>
            <a:pPr lvl="0"/>
            <a:r>
              <a:rPr lang="nb-NO" sz="1200" kern="1200" dirty="0">
                <a:solidFill>
                  <a:schemeClr val="tx1"/>
                </a:solidFill>
                <a:latin typeface="+mn-lt"/>
                <a:ea typeface="+mn-ea"/>
                <a:cs typeface="+mn-cs"/>
              </a:rPr>
              <a:t>	Kollektiv innflytelse på arbeidstiden	</a:t>
            </a:r>
          </a:p>
          <a:p>
            <a:pPr lvl="1"/>
            <a:r>
              <a:rPr lang="nb-NO" sz="1200" kern="1200" dirty="0">
                <a:solidFill>
                  <a:schemeClr val="tx1"/>
                </a:solidFill>
                <a:latin typeface="+mn-lt"/>
                <a:ea typeface="+mn-ea"/>
                <a:cs typeface="+mn-cs"/>
              </a:rPr>
              <a:t>Kollektiv innflytelse på sosial tid utenfor arbeid; Felles fritid: To-dagers helg og</a:t>
            </a:r>
            <a:r>
              <a:rPr lang="nb-NO" sz="1200" kern="1200" baseline="0" dirty="0">
                <a:solidFill>
                  <a:schemeClr val="tx1"/>
                </a:solidFill>
                <a:latin typeface="+mn-lt"/>
                <a:ea typeface="+mn-ea"/>
                <a:cs typeface="+mn-cs"/>
              </a:rPr>
              <a:t> f</a:t>
            </a:r>
            <a:r>
              <a:rPr lang="nb-NO" sz="1200" kern="1200" dirty="0">
                <a:solidFill>
                  <a:schemeClr val="tx1"/>
                </a:solidFill>
                <a:latin typeface="+mn-lt"/>
                <a:ea typeface="+mn-ea"/>
                <a:cs typeface="+mn-cs"/>
              </a:rPr>
              <a:t>ellesferie</a:t>
            </a:r>
          </a:p>
          <a:p>
            <a:pPr lvl="1"/>
            <a:r>
              <a:rPr lang="nb-NO" sz="1200" kern="1200" dirty="0">
                <a:solidFill>
                  <a:schemeClr val="tx1"/>
                </a:solidFill>
                <a:latin typeface="+mn-lt"/>
                <a:ea typeface="+mn-ea"/>
                <a:cs typeface="+mn-cs"/>
              </a:rPr>
              <a:t>							</a:t>
            </a:r>
          </a:p>
          <a:p>
            <a:pPr lvl="0"/>
            <a:r>
              <a:rPr lang="nb-NO" sz="1200" kern="1200" dirty="0">
                <a:solidFill>
                  <a:schemeClr val="tx1"/>
                </a:solidFill>
                <a:latin typeface="+mn-lt"/>
                <a:ea typeface="+mn-ea"/>
                <a:cs typeface="+mn-cs"/>
              </a:rPr>
              <a:t>Det</a:t>
            </a:r>
            <a:r>
              <a:rPr lang="nb-NO" sz="1200" kern="1200" baseline="0" dirty="0">
                <a:solidFill>
                  <a:schemeClr val="tx1"/>
                </a:solidFill>
                <a:latin typeface="+mn-lt"/>
                <a:ea typeface="+mn-ea"/>
                <a:cs typeface="+mn-cs"/>
              </a:rPr>
              <a:t> er verdt å merke seg at fagforeningene – som kjempet frem disse ordningene – hadde et helseperspektiv (kortere arbeidstid) og et sosialt perspektiv (felles fritid). Reguleringen av dette ble i første rekke nedfelt i tariffavtaler, og senere lagt inn i lovverket. De arbeidstidsreformene som er på gang nå er i første rekke en utfordring for det sosiale perspektivet, men i den grad det også omfatter natt- og skiftarbeid vil også de helsemessige konsekvensene kunne representere et arbeidsmiljøproblem.  Tariffavtalens rolle vil ha stor betydning i denne utviklingen.</a:t>
            </a:r>
          </a:p>
          <a:p>
            <a:pPr lvl="0"/>
            <a:endParaRPr lang="nb-NO" sz="1200" kern="1200" baseline="0" dirty="0">
              <a:solidFill>
                <a:schemeClr val="tx1"/>
              </a:solidFill>
              <a:latin typeface="+mn-lt"/>
              <a:ea typeface="+mn-ea"/>
              <a:cs typeface="+mn-cs"/>
            </a:endParaRPr>
          </a:p>
          <a:p>
            <a:pPr lvl="0"/>
            <a:r>
              <a:rPr lang="nb-NO" sz="1200" kern="1200" baseline="0" dirty="0">
                <a:solidFill>
                  <a:schemeClr val="tx1"/>
                </a:solidFill>
                <a:latin typeface="+mn-lt"/>
                <a:ea typeface="+mn-ea"/>
                <a:cs typeface="+mn-cs"/>
              </a:rPr>
              <a:t>Den daglige og ukentlige arbeidstiden er regulert i arbeidsmiljølovens kap.10, § 10-4, som fastsetter den alminnelige arbeidstiden til maks 9 timer om dagen (”i løpet av 24 timer”) og 40 timer i uka. Disse bestemmelsene representerer den ”nasjonale normen” for arbeidstidens lengde. Hvordan den enkelte bedrift fastsetter daglig og ukentlig arbeidstid er imidlertid opp til partene gjennom tariffavtaler så fremt de ikke gir arbeidstakerne dårligere vilkår en det arbeidsmiljøloven angir. Vår tariffavtale fraviker arbeidsmiljøloven til gunst for arbeidstakerne i vårt forhandlingsområdet ved at normalarbeidsdagen vår er på 7,5 timer og 37,5 timer i uka. (Husk at lunsjen i utgangspunktet ikke er inkludert i disse tallene). Og i og med at bedriftens arbeidstidsordning skal fastsettes i bedriftsavtalene har våre tillitsvalgte en avgjørende innflytelse på hvordan den enkelte bedrifts arbeidstidsutforming blir.   </a:t>
            </a:r>
          </a:p>
          <a:p>
            <a:pPr lvl="0"/>
            <a:endParaRPr lang="nb-NO" sz="1200" kern="1200" baseline="0" dirty="0">
              <a:solidFill>
                <a:schemeClr val="tx1"/>
              </a:solidFill>
              <a:latin typeface="+mn-lt"/>
              <a:ea typeface="+mn-ea"/>
              <a:cs typeface="+mn-cs"/>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9</a:t>
            </a:fld>
            <a:endParaRPr lang="nb-NO"/>
          </a:p>
        </p:txBody>
      </p:sp>
    </p:spTree>
    <p:extLst>
      <p:ext uri="{BB962C8B-B14F-4D97-AF65-F5344CB8AC3E}">
        <p14:creationId xmlns:p14="http://schemas.microsoft.com/office/powerpoint/2010/main" val="385099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sz="1200" b="1" kern="1200" dirty="0">
                <a:solidFill>
                  <a:schemeClr val="tx1"/>
                </a:solidFill>
                <a:latin typeface="+mn-lt"/>
                <a:ea typeface="+mn-ea"/>
                <a:cs typeface="+mn-cs"/>
              </a:rPr>
              <a:t>Er normalarbeidsdagen ut ?</a:t>
            </a:r>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Arbeidstid er med på å forme samfunnets felles tidsrytme. Når på døgnet er det normalt å jobbe? Den ”sosial praksis” i Norge definerer tidsrommet til mellom kl.07 og 17. </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I vårt avtaleområdet er normalarbeidsdagen definert til perioden mellom kl.08 og 16. Dersom arbeidsgiver ønsker å avvike fra det normale må det særskilte grunner til – et definert behov. Dette behovet må veie tyngre enn behovet for å opprettholde normalarbeidsdagen (for hele eller deler av arbeidsstokken). Dersom arbeidet organiseres utenom den sosialt definerte normalarbeidsdagen jobber man altså på usosialt tidspunkt.</a:t>
            </a:r>
          </a:p>
          <a:p>
            <a:r>
              <a:rPr lang="nb-NO" sz="1200" kern="1200" dirty="0">
                <a:solidFill>
                  <a:schemeClr val="tx1"/>
                </a:solidFill>
                <a:latin typeface="+mn-lt"/>
                <a:ea typeface="+mn-ea"/>
                <a:cs typeface="+mn-cs"/>
              </a:rPr>
              <a:t> </a:t>
            </a:r>
          </a:p>
          <a:p>
            <a:r>
              <a:rPr lang="nb-NO" sz="1200" kern="1200" dirty="0">
                <a:solidFill>
                  <a:schemeClr val="tx1"/>
                </a:solidFill>
                <a:latin typeface="+mn-lt"/>
                <a:ea typeface="+mn-ea"/>
                <a:cs typeface="+mn-cs"/>
              </a:rPr>
              <a:t>Arbeidsgiver har to sett av virkemidler for å få</a:t>
            </a:r>
            <a:r>
              <a:rPr lang="nb-NO" sz="1200" kern="1200" baseline="0" dirty="0">
                <a:solidFill>
                  <a:schemeClr val="tx1"/>
                </a:solidFill>
                <a:latin typeface="+mn-lt"/>
                <a:ea typeface="+mn-ea"/>
                <a:cs typeface="+mn-cs"/>
              </a:rPr>
              <a:t> deg til å jobbe i det usosiale tidsrommet</a:t>
            </a:r>
            <a:r>
              <a:rPr lang="nb-NO" sz="1200" kern="1200" dirty="0">
                <a:solidFill>
                  <a:schemeClr val="tx1"/>
                </a:solidFill>
                <a:latin typeface="+mn-lt"/>
                <a:ea typeface="+mn-ea"/>
                <a:cs typeface="+mn-cs"/>
              </a:rPr>
              <a:t>; motivere med betaling – eller redefinere det sosiale tidsrommet. Og det er vel tendenser i den siste retningen vi nå ser klarer konturer av. Med redefinering av det sosiale tidsrommet mener vi at den ”sosiale praksis”  (07-17) forlenges til 06-21 – som er arbeidsmiljølovens definisjon for dagarbeid.</a:t>
            </a:r>
          </a:p>
          <a:p>
            <a:endParaRPr lang="nb-NO" sz="1200" kern="1200" dirty="0">
              <a:solidFill>
                <a:schemeClr val="tx1"/>
              </a:solidFill>
              <a:latin typeface="+mn-lt"/>
              <a:ea typeface="+mn-ea"/>
              <a:cs typeface="+mn-cs"/>
            </a:endParaRPr>
          </a:p>
          <a:p>
            <a:r>
              <a:rPr lang="nb-NO" sz="1200" kern="1200" dirty="0" err="1">
                <a:solidFill>
                  <a:schemeClr val="tx1"/>
                </a:solidFill>
                <a:latin typeface="+mn-lt"/>
                <a:ea typeface="+mn-ea"/>
                <a:cs typeface="+mn-cs"/>
              </a:rPr>
              <a:t>Aml</a:t>
            </a:r>
            <a:r>
              <a:rPr lang="nb-NO" sz="1200" kern="1200" dirty="0">
                <a:solidFill>
                  <a:schemeClr val="tx1"/>
                </a:solidFill>
                <a:latin typeface="+mn-lt"/>
                <a:ea typeface="+mn-ea"/>
                <a:cs typeface="+mn-cs"/>
              </a:rPr>
              <a:t>. fastsetter som tidligere nevnt arbeidsdagens lengde til 9 timer, 40 timer pr. uke. Tariffavtalene i norsk arbeidsliv opererer stor sett med 7,5 timer og 37,5 pr. uke slik altså også vår SA § 3 fastsetter. Arbeidstiden for de som jobber skift og i turnus er imidlertid kortere </a:t>
            </a:r>
            <a:r>
              <a:rPr lang="nb-NO" sz="1200" u="sng" kern="1200" dirty="0" err="1">
                <a:solidFill>
                  <a:schemeClr val="tx1"/>
                </a:solidFill>
                <a:latin typeface="+mn-lt"/>
                <a:ea typeface="+mn-ea"/>
                <a:cs typeface="+mn-cs"/>
              </a:rPr>
              <a:t>p.g.a.</a:t>
            </a:r>
            <a:r>
              <a:rPr lang="nb-NO" sz="1200" u="sng" kern="1200" dirty="0">
                <a:solidFill>
                  <a:schemeClr val="tx1"/>
                </a:solidFill>
                <a:latin typeface="+mn-lt"/>
                <a:ea typeface="+mn-ea"/>
                <a:cs typeface="+mn-cs"/>
              </a:rPr>
              <a:t> ubekvem arbeidstid</a:t>
            </a:r>
            <a:r>
              <a:rPr lang="nb-NO" sz="1200" kern="1200" dirty="0">
                <a:solidFill>
                  <a:schemeClr val="tx1"/>
                </a:solidFill>
                <a:latin typeface="+mn-lt"/>
                <a:ea typeface="+mn-ea"/>
                <a:cs typeface="+mn-cs"/>
              </a:rPr>
              <a:t>. Dette viser at normalarbeidsdagen er viktig som utgangspunkt for å regulere arbeidstiden både for de som arbeider innenfor og utenfor normale tider.</a:t>
            </a:r>
          </a:p>
          <a:p>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10</a:t>
            </a:fld>
            <a:endParaRPr lang="nb-NO"/>
          </a:p>
        </p:txBody>
      </p:sp>
    </p:spTree>
    <p:extLst>
      <p:ext uri="{BB962C8B-B14F-4D97-AF65-F5344CB8AC3E}">
        <p14:creationId xmlns:p14="http://schemas.microsoft.com/office/powerpoint/2010/main" val="48990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4400" y="374400"/>
            <a:ext cx="7772400" cy="785813"/>
          </a:xfrm>
        </p:spPr>
        <p:txBody>
          <a:bodyPr anchor="t" anchorCtr="0">
            <a:normAutofit/>
          </a:bodyPr>
          <a:lstStyle>
            <a:lvl1pPr>
              <a:defRPr sz="3200">
                <a:solidFill>
                  <a:schemeClr val="bg1"/>
                </a:solidFill>
              </a:defRPr>
            </a:lvl1pPr>
          </a:lstStyle>
          <a:p>
            <a:r>
              <a:rPr lang="nb-NO" dirty="0"/>
              <a:t>Klikk for å skrive tittel</a:t>
            </a:r>
          </a:p>
        </p:txBody>
      </p:sp>
      <p:sp>
        <p:nvSpPr>
          <p:cNvPr id="13" name="Undertittel 2"/>
          <p:cNvSpPr>
            <a:spLocks noGrp="1"/>
          </p:cNvSpPr>
          <p:nvPr>
            <p:ph type="subTitle" idx="1" hasCustomPrompt="1"/>
          </p:nvPr>
        </p:nvSpPr>
        <p:spPr>
          <a:xfrm>
            <a:off x="280929" y="1155207"/>
            <a:ext cx="6400800" cy="33099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skrive navn på foredragsholder</a:t>
            </a:r>
          </a:p>
        </p:txBody>
      </p:sp>
      <p:sp>
        <p:nvSpPr>
          <p:cNvPr id="14" name="Plassholder for dato 3"/>
          <p:cNvSpPr>
            <a:spLocks noGrp="1"/>
          </p:cNvSpPr>
          <p:nvPr>
            <p:ph type="dt" sz="half" idx="10"/>
          </p:nvPr>
        </p:nvSpPr>
        <p:spPr>
          <a:xfrm>
            <a:off x="6845300" y="1202892"/>
            <a:ext cx="2133600" cy="273844"/>
          </a:xfrm>
          <a:prstGeom prst="rect">
            <a:avLst/>
          </a:prstGeom>
        </p:spPr>
        <p:txBody>
          <a:bodyPr/>
          <a:lstStyle>
            <a:lvl1pPr algn="r">
              <a:defRPr sz="1400">
                <a:solidFill>
                  <a:schemeClr val="bg1"/>
                </a:solidFill>
              </a:defRPr>
            </a:lvl1pPr>
          </a:lstStyle>
          <a:p>
            <a:r>
              <a:rPr lang="nb-NO" dirty="0"/>
              <a:t>Klikk for å skrive dato</a:t>
            </a:r>
          </a:p>
        </p:txBody>
      </p:sp>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989883" y="1675243"/>
            <a:ext cx="5164236" cy="3169620"/>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ittel 1"/>
          <p:cNvSpPr>
            <a:spLocks noGrp="1"/>
          </p:cNvSpPr>
          <p:nvPr>
            <p:ph type="title" hasCustomPrompt="1"/>
          </p:nvPr>
        </p:nvSpPr>
        <p:spPr>
          <a:xfrm>
            <a:off x="288471" y="324000"/>
            <a:ext cx="8229600" cy="857250"/>
          </a:xfrm>
        </p:spPr>
        <p:txBody>
          <a:bodyPr/>
          <a:lstStyle>
            <a:lvl1pPr>
              <a:defRPr b="0">
                <a:solidFill>
                  <a:srgbClr val="124E91"/>
                </a:solidFill>
                <a:latin typeface="Arial" charset="0"/>
                <a:ea typeface="Arial" charset="0"/>
                <a:cs typeface="Arial" charset="0"/>
              </a:defRPr>
            </a:lvl1pPr>
          </a:lstStyle>
          <a:p>
            <a:r>
              <a:rPr lang="nb-NO" dirty="0"/>
              <a:t>Klikk for å skrive tittel</a:t>
            </a:r>
          </a:p>
        </p:txBody>
      </p:sp>
      <p:sp>
        <p:nvSpPr>
          <p:cNvPr id="11" name="Plassholder for innhold 2"/>
          <p:cNvSpPr>
            <a:spLocks noGrp="1"/>
          </p:cNvSpPr>
          <p:nvPr>
            <p:ph idx="1" hasCustomPrompt="1"/>
          </p:nvPr>
        </p:nvSpPr>
        <p:spPr>
          <a:xfrm>
            <a:off x="285749" y="1332000"/>
            <a:ext cx="4045182" cy="2569928"/>
          </a:xfrm>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
        <p:nvSpPr>
          <p:cNvPr id="12" name="Plassholder for innhold 2"/>
          <p:cNvSpPr>
            <a:spLocks noGrp="1"/>
          </p:cNvSpPr>
          <p:nvPr>
            <p:ph idx="10" hasCustomPrompt="1"/>
          </p:nvPr>
        </p:nvSpPr>
        <p:spPr>
          <a:xfrm>
            <a:off x="4472889" y="1332000"/>
            <a:ext cx="4045182" cy="2569928"/>
          </a:xfrm>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32000"/>
            <a:ext cx="8229600" cy="857250"/>
          </a:xfrm>
        </p:spPr>
        <p:txBody>
          <a:bodyPr/>
          <a:lstStyle>
            <a:lvl1pPr>
              <a:defRPr b="0">
                <a:solidFill>
                  <a:srgbClr val="124E91"/>
                </a:solidFill>
                <a:latin typeface="Arial" charset="0"/>
                <a:ea typeface="Arial" charset="0"/>
                <a:cs typeface="Arial" charset="0"/>
              </a:defRPr>
            </a:lvl1pPr>
          </a:lstStyle>
          <a:p>
            <a:r>
              <a:rPr lang="nb-NO" dirty="0"/>
              <a:t>Klikk for å skrive tittel</a:t>
            </a:r>
          </a:p>
        </p:txBody>
      </p:sp>
      <p:pic>
        <p:nvPicPr>
          <p:cNvPr id="2" name="Picture 1"/>
          <p:cNvPicPr>
            <a:picLocks noChangeAspect="1"/>
          </p:cNvPicPr>
          <p:nvPr userDrawn="1"/>
        </p:nvPicPr>
        <p:blipFill>
          <a:blip r:embed="rId2"/>
          <a:stretch>
            <a:fillRect/>
          </a:stretch>
        </p:blipFill>
        <p:spPr>
          <a:xfrm>
            <a:off x="0" y="181535"/>
            <a:ext cx="9144000" cy="428625"/>
          </a:xfrm>
          <a:prstGeom prst="rect">
            <a:avLst/>
          </a:prstGeom>
        </p:spPr>
      </p:pic>
      <p:sp>
        <p:nvSpPr>
          <p:cNvPr id="9" name="Plassholder for innhold 2"/>
          <p:cNvSpPr>
            <a:spLocks noGrp="1"/>
          </p:cNvSpPr>
          <p:nvPr>
            <p:ph idx="1" hasCustomPrompt="1"/>
          </p:nvPr>
        </p:nvSpPr>
        <p:spPr>
          <a:xfrm>
            <a:off x="288471" y="1410707"/>
            <a:ext cx="8229600" cy="2569928"/>
          </a:xfrm>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luttside blå">
    <p:spTree>
      <p:nvGrpSpPr>
        <p:cNvPr id="1" name=""/>
        <p:cNvGrpSpPr/>
        <p:nvPr/>
      </p:nvGrpSpPr>
      <p:grpSpPr>
        <a:xfrm>
          <a:off x="0" y="0"/>
          <a:ext cx="0" cy="0"/>
          <a:chOff x="0" y="0"/>
          <a:chExt cx="0" cy="0"/>
        </a:xfrm>
      </p:grpSpPr>
      <p:sp>
        <p:nvSpPr>
          <p:cNvPr id="4" name="Rektangel 7"/>
          <p:cNvSpPr/>
          <p:nvPr userDrawn="1"/>
        </p:nvSpPr>
        <p:spPr>
          <a:xfrm>
            <a:off x="0" y="0"/>
            <a:ext cx="9144000" cy="5143500"/>
          </a:xfrm>
          <a:prstGeom prst="rect">
            <a:avLst/>
          </a:prstGeom>
          <a:solidFill>
            <a:srgbClr val="124E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9144000" cy="51435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a:xfrm>
            <a:off x="285749" y="1400400"/>
            <a:ext cx="8229600" cy="324930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981690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288471" y="1400400"/>
            <a:ext cx="4232729" cy="317564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730750" y="1400904"/>
            <a:ext cx="4038600" cy="318516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40537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2" y="373876"/>
            <a:ext cx="7772400" cy="785813"/>
          </a:xfrm>
        </p:spPr>
        <p:txBody>
          <a:bodyPr anchor="t" anchorCtr="0">
            <a:normAutofit/>
          </a:bodyPr>
          <a:lstStyle>
            <a:lvl1pPr>
              <a:defRPr sz="3200">
                <a:solidFill>
                  <a:schemeClr val="bg1"/>
                </a:solidFill>
              </a:defRPr>
            </a:lvl1pPr>
          </a:lstStyle>
          <a:p>
            <a:r>
              <a:rPr lang="nb-NO" dirty="0"/>
              <a:t>Klikk for å skrive tittel</a:t>
            </a:r>
          </a:p>
        </p:txBody>
      </p:sp>
      <p:sp>
        <p:nvSpPr>
          <p:cNvPr id="13" name="Undertittel 2"/>
          <p:cNvSpPr>
            <a:spLocks noGrp="1"/>
          </p:cNvSpPr>
          <p:nvPr>
            <p:ph type="subTitle" idx="1" hasCustomPrompt="1"/>
          </p:nvPr>
        </p:nvSpPr>
        <p:spPr>
          <a:xfrm>
            <a:off x="280929" y="1155207"/>
            <a:ext cx="6400800" cy="33099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skrive navn på foredragsholder</a:t>
            </a:r>
          </a:p>
        </p:txBody>
      </p:sp>
      <p:sp>
        <p:nvSpPr>
          <p:cNvPr id="14" name="Plassholder for dato 3"/>
          <p:cNvSpPr>
            <a:spLocks noGrp="1"/>
          </p:cNvSpPr>
          <p:nvPr>
            <p:ph type="dt" sz="half" idx="10"/>
          </p:nvPr>
        </p:nvSpPr>
        <p:spPr>
          <a:xfrm>
            <a:off x="6845300" y="1202892"/>
            <a:ext cx="2133600" cy="273844"/>
          </a:xfrm>
          <a:prstGeom prst="rect">
            <a:avLst/>
          </a:prstGeom>
        </p:spPr>
        <p:txBody>
          <a:bodyPr/>
          <a:lstStyle>
            <a:lvl1pPr algn="r">
              <a:defRPr sz="1400">
                <a:solidFill>
                  <a:schemeClr val="bg1"/>
                </a:solidFill>
              </a:defRPr>
            </a:lvl1pPr>
          </a:lstStyle>
          <a:p>
            <a:r>
              <a:rPr lang="nb-NO" dirty="0"/>
              <a:t>Klikk for å skrive dato</a:t>
            </a:r>
          </a:p>
        </p:txBody>
      </p:sp>
      <p:pic>
        <p:nvPicPr>
          <p:cNvPr id="3" name="Picture 2"/>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989883" y="1676862"/>
            <a:ext cx="5164235" cy="3170280"/>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Forside 5">
    <p:spTree>
      <p:nvGrpSpPr>
        <p:cNvPr id="1" name=""/>
        <p:cNvGrpSpPr/>
        <p:nvPr/>
      </p:nvGrpSpPr>
      <p:grpSpPr>
        <a:xfrm>
          <a:off x="0" y="0"/>
          <a:ext cx="0" cy="0"/>
          <a:chOff x="0" y="0"/>
          <a:chExt cx="0" cy="0"/>
        </a:xfrm>
      </p:grpSpPr>
      <p:sp>
        <p:nvSpPr>
          <p:cNvPr id="10" name="Rektangel 9"/>
          <p:cNvSpPr/>
          <p:nvPr userDrawn="1"/>
        </p:nvSpPr>
        <p:spPr>
          <a:xfrm>
            <a:off x="1"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userDrawn="1">
            <p:ph type="ctrTitle" hasCustomPrompt="1"/>
          </p:nvPr>
        </p:nvSpPr>
        <p:spPr>
          <a:xfrm>
            <a:off x="282892" y="373876"/>
            <a:ext cx="7772400" cy="785813"/>
          </a:xfrm>
        </p:spPr>
        <p:txBody>
          <a:bodyPr anchor="t" anchorCtr="0">
            <a:normAutofit/>
          </a:bodyPr>
          <a:lstStyle>
            <a:lvl1pPr>
              <a:defRPr sz="3200">
                <a:solidFill>
                  <a:schemeClr val="bg1"/>
                </a:solidFill>
              </a:defRPr>
            </a:lvl1pPr>
          </a:lstStyle>
          <a:p>
            <a:r>
              <a:rPr lang="nb-NO" dirty="0"/>
              <a:t>Klikk for å skrive tittel</a:t>
            </a:r>
          </a:p>
        </p:txBody>
      </p:sp>
      <p:sp>
        <p:nvSpPr>
          <p:cNvPr id="3" name="Undertittel 2"/>
          <p:cNvSpPr>
            <a:spLocks noGrp="1"/>
          </p:cNvSpPr>
          <p:nvPr userDrawn="1">
            <p:ph type="subTitle" idx="1" hasCustomPrompt="1"/>
          </p:nvPr>
        </p:nvSpPr>
        <p:spPr>
          <a:xfrm>
            <a:off x="280929" y="1155207"/>
            <a:ext cx="6400800" cy="33099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skrive navn på foredragsholder</a:t>
            </a:r>
          </a:p>
        </p:txBody>
      </p:sp>
      <p:sp>
        <p:nvSpPr>
          <p:cNvPr id="4" name="Plassholder for dato 3"/>
          <p:cNvSpPr>
            <a:spLocks noGrp="1"/>
          </p:cNvSpPr>
          <p:nvPr userDrawn="1">
            <p:ph type="dt" sz="half" idx="10"/>
          </p:nvPr>
        </p:nvSpPr>
        <p:spPr>
          <a:xfrm>
            <a:off x="6845300" y="1202892"/>
            <a:ext cx="2133600" cy="273844"/>
          </a:xfrm>
          <a:prstGeom prst="rect">
            <a:avLst/>
          </a:prstGeom>
        </p:spPr>
        <p:txBody>
          <a:bodyPr/>
          <a:lstStyle>
            <a:lvl1pPr algn="r">
              <a:defRPr sz="1400">
                <a:solidFill>
                  <a:schemeClr val="bg1"/>
                </a:solidFill>
              </a:defRPr>
            </a:lvl1pPr>
          </a:lstStyle>
          <a:p>
            <a:r>
              <a:rPr lang="nb-NO" dirty="0"/>
              <a:t>Klikk for å skrive dato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1050" y="1667397"/>
            <a:ext cx="5173069" cy="3162010"/>
          </a:xfrm>
          <a:prstGeom prst="rect">
            <a:avLst/>
          </a:prstGeom>
        </p:spPr>
      </p:pic>
    </p:spTree>
    <p:extLst>
      <p:ext uri="{BB962C8B-B14F-4D97-AF65-F5344CB8AC3E}">
        <p14:creationId xmlns:p14="http://schemas.microsoft.com/office/powerpoint/2010/main" val="133806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2" y="373876"/>
            <a:ext cx="7772400" cy="785813"/>
          </a:xfrm>
        </p:spPr>
        <p:txBody>
          <a:bodyPr anchor="t" anchorCtr="0">
            <a:normAutofit/>
          </a:bodyPr>
          <a:lstStyle>
            <a:lvl1pPr>
              <a:defRPr sz="3200">
                <a:solidFill>
                  <a:schemeClr val="bg1"/>
                </a:solidFill>
              </a:defRPr>
            </a:lvl1pPr>
          </a:lstStyle>
          <a:p>
            <a:r>
              <a:rPr lang="nb-NO" dirty="0"/>
              <a:t>Klikk for å skrive tittel</a:t>
            </a:r>
          </a:p>
        </p:txBody>
      </p:sp>
      <p:sp>
        <p:nvSpPr>
          <p:cNvPr id="13" name="Undertittel 2"/>
          <p:cNvSpPr>
            <a:spLocks noGrp="1"/>
          </p:cNvSpPr>
          <p:nvPr>
            <p:ph type="subTitle" idx="1" hasCustomPrompt="1"/>
          </p:nvPr>
        </p:nvSpPr>
        <p:spPr>
          <a:xfrm>
            <a:off x="280929" y="1155207"/>
            <a:ext cx="6400800" cy="33099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skrive navn på foredragsholder</a:t>
            </a:r>
          </a:p>
        </p:txBody>
      </p:sp>
      <p:sp>
        <p:nvSpPr>
          <p:cNvPr id="14" name="Plassholder for dato 3"/>
          <p:cNvSpPr>
            <a:spLocks noGrp="1"/>
          </p:cNvSpPr>
          <p:nvPr>
            <p:ph type="dt" sz="half" idx="10"/>
          </p:nvPr>
        </p:nvSpPr>
        <p:spPr>
          <a:xfrm>
            <a:off x="6845300" y="1202892"/>
            <a:ext cx="2133600" cy="273844"/>
          </a:xfrm>
          <a:prstGeom prst="rect">
            <a:avLst/>
          </a:prstGeom>
        </p:spPr>
        <p:txBody>
          <a:bodyPr/>
          <a:lstStyle>
            <a:lvl1pPr algn="r">
              <a:defRPr sz="1400">
                <a:solidFill>
                  <a:schemeClr val="bg1"/>
                </a:solidFill>
              </a:defRPr>
            </a:lvl1pPr>
          </a:lstStyle>
          <a:p>
            <a:r>
              <a:rPr lang="nb-NO" dirty="0"/>
              <a:t>Klikk for å skrive dato</a:t>
            </a:r>
          </a:p>
        </p:txBody>
      </p:sp>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989883" y="1667396"/>
            <a:ext cx="5164236" cy="3160527"/>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2" y="373876"/>
            <a:ext cx="7772400" cy="785813"/>
          </a:xfrm>
        </p:spPr>
        <p:txBody>
          <a:bodyPr anchor="t" anchorCtr="0">
            <a:normAutofit/>
          </a:bodyPr>
          <a:lstStyle>
            <a:lvl1pPr>
              <a:defRPr sz="3200">
                <a:solidFill>
                  <a:schemeClr val="bg1"/>
                </a:solidFill>
              </a:defRPr>
            </a:lvl1pPr>
          </a:lstStyle>
          <a:p>
            <a:r>
              <a:rPr lang="nb-NO" dirty="0"/>
              <a:t>Klikk for å skrive tittel</a:t>
            </a:r>
          </a:p>
        </p:txBody>
      </p:sp>
      <p:sp>
        <p:nvSpPr>
          <p:cNvPr id="13" name="Undertittel 2"/>
          <p:cNvSpPr>
            <a:spLocks noGrp="1"/>
          </p:cNvSpPr>
          <p:nvPr>
            <p:ph type="subTitle" idx="1" hasCustomPrompt="1"/>
          </p:nvPr>
        </p:nvSpPr>
        <p:spPr>
          <a:xfrm>
            <a:off x="280929" y="1155207"/>
            <a:ext cx="6400800" cy="330994"/>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skrive navn på foredragsholder</a:t>
            </a:r>
          </a:p>
        </p:txBody>
      </p:sp>
      <p:sp>
        <p:nvSpPr>
          <p:cNvPr id="14" name="Plassholder for dato 3"/>
          <p:cNvSpPr>
            <a:spLocks noGrp="1"/>
          </p:cNvSpPr>
          <p:nvPr>
            <p:ph type="dt" sz="half" idx="10"/>
          </p:nvPr>
        </p:nvSpPr>
        <p:spPr>
          <a:xfrm>
            <a:off x="6845300" y="1202892"/>
            <a:ext cx="2133600" cy="273844"/>
          </a:xfrm>
          <a:prstGeom prst="rect">
            <a:avLst/>
          </a:prstGeom>
        </p:spPr>
        <p:txBody>
          <a:bodyPr/>
          <a:lstStyle>
            <a:lvl1pPr algn="r">
              <a:defRPr sz="1400">
                <a:solidFill>
                  <a:schemeClr val="bg1"/>
                </a:solidFill>
              </a:defRPr>
            </a:lvl1pPr>
          </a:lstStyle>
          <a:p>
            <a:r>
              <a:rPr lang="nb-NO" dirty="0"/>
              <a:t>Klikk for å skrive dato</a:t>
            </a:r>
          </a:p>
        </p:txBody>
      </p:sp>
      <p:pic>
        <p:nvPicPr>
          <p:cNvPr id="3" name="Picture 2"/>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989883" y="1674122"/>
            <a:ext cx="5164236" cy="3167816"/>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022912" y="1973167"/>
            <a:ext cx="5098176" cy="2569928"/>
          </a:xfrm>
        </p:spPr>
        <p:txBody>
          <a:bodyPr>
            <a:normAutofit/>
          </a:bodyPr>
          <a:lstStyle>
            <a:lvl1pPr algn="l">
              <a:buClr>
                <a:srgbClr val="124E91"/>
              </a:buClr>
              <a:defRPr sz="2400">
                <a:solidFill>
                  <a:srgbClr val="124E91"/>
                </a:solidFill>
                <a:latin typeface="Arial" charset="0"/>
                <a:ea typeface="Arial" charset="0"/>
                <a:cs typeface="Arial" charset="0"/>
              </a:defRPr>
            </a:lvl1pPr>
            <a:lvl2pPr algn="l">
              <a:buClr>
                <a:srgbClr val="00B381"/>
              </a:buClr>
              <a:defRPr sz="1800">
                <a:latin typeface="Arial" charset="0"/>
                <a:ea typeface="Arial" charset="0"/>
                <a:cs typeface="Arial" charset="0"/>
              </a:defRPr>
            </a:lvl2pPr>
            <a:lvl3pPr algn="l">
              <a:buClr>
                <a:srgbClr val="00B381"/>
              </a:buClr>
              <a:defRPr sz="1800">
                <a:latin typeface="Arial" charset="0"/>
                <a:ea typeface="Arial" charset="0"/>
                <a:cs typeface="Arial" charset="0"/>
              </a:defRPr>
            </a:lvl3pPr>
            <a:lvl4pPr algn="l">
              <a:buClr>
                <a:srgbClr val="00B381"/>
              </a:buClr>
              <a:defRPr sz="1800">
                <a:latin typeface="Arial" charset="0"/>
                <a:ea typeface="Arial" charset="0"/>
                <a:cs typeface="Arial" charset="0"/>
              </a:defRPr>
            </a:lvl4pPr>
            <a:lvl5pPr algn="l">
              <a:buClr>
                <a:srgbClr val="00B381"/>
              </a:buClr>
              <a:defRPr sz="1800">
                <a:latin typeface="Arial" charset="0"/>
                <a:ea typeface="Arial" charset="0"/>
                <a:cs typeface="Arial" charset="0"/>
              </a:defRPr>
            </a:lvl5pPr>
          </a:lstStyle>
          <a:p>
            <a:pPr lvl="0"/>
            <a:r>
              <a:rPr lang="nb-NO" dirty="0"/>
              <a:t>Klikk for å skrive tekst</a:t>
            </a:r>
          </a:p>
        </p:txBody>
      </p:sp>
      <p:sp>
        <p:nvSpPr>
          <p:cNvPr id="10" name="Rektangel 9"/>
          <p:cNvSpPr/>
          <p:nvPr userDrawn="1"/>
        </p:nvSpPr>
        <p:spPr>
          <a:xfrm>
            <a:off x="0" y="1211"/>
            <a:ext cx="9144000" cy="140999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84217"/>
            <a:ext cx="8229600" cy="857250"/>
          </a:xfrm>
        </p:spPr>
        <p:txBody>
          <a:bodyPr/>
          <a:lstStyle>
            <a:lvl1pPr>
              <a:defRPr b="0">
                <a:solidFill>
                  <a:schemeClr val="bg1"/>
                </a:solidFill>
                <a:latin typeface="Arial" charset="0"/>
                <a:ea typeface="Arial" charset="0"/>
                <a:cs typeface="Arial" charset="0"/>
              </a:defRPr>
            </a:lvl1pPr>
          </a:lstStyle>
          <a:p>
            <a:r>
              <a:rPr lang="nb-NO" dirty="0"/>
              <a:t>Agenda</a:t>
            </a:r>
          </a:p>
        </p:txBody>
      </p:sp>
      <p:pic>
        <p:nvPicPr>
          <p:cNvPr id="2" name="Picture 1"/>
          <p:cNvPicPr>
            <a:picLocks noChangeAspect="1"/>
          </p:cNvPicPr>
          <p:nvPr userDrawn="1"/>
        </p:nvPicPr>
        <p:blipFill>
          <a:blip r:embed="rId2"/>
          <a:stretch>
            <a:fillRect/>
          </a:stretch>
        </p:blipFill>
        <p:spPr>
          <a:xfrm>
            <a:off x="0" y="1411202"/>
            <a:ext cx="9144000" cy="4286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Tittel 1"/>
          <p:cNvSpPr>
            <a:spLocks noGrp="1"/>
          </p:cNvSpPr>
          <p:nvPr>
            <p:ph type="title" hasCustomPrompt="1"/>
          </p:nvPr>
        </p:nvSpPr>
        <p:spPr>
          <a:xfrm>
            <a:off x="288472" y="324000"/>
            <a:ext cx="5206241" cy="857250"/>
          </a:xfrm>
        </p:spPr>
        <p:txBody>
          <a:bodyPr/>
          <a:lstStyle>
            <a:lvl1pPr>
              <a:defRPr b="0" baseline="0">
                <a:solidFill>
                  <a:srgbClr val="124E91"/>
                </a:solidFill>
                <a:latin typeface="Arial" charset="0"/>
                <a:ea typeface="Arial" charset="0"/>
                <a:cs typeface="Arial" charset="0"/>
              </a:defRPr>
            </a:lvl1pPr>
          </a:lstStyle>
          <a:p>
            <a:r>
              <a:rPr lang="nb-NO" dirty="0"/>
              <a:t>Klikk for å skrive tittel</a:t>
            </a:r>
          </a:p>
        </p:txBody>
      </p:sp>
      <p:sp>
        <p:nvSpPr>
          <p:cNvPr id="6" name="Plassholder for innhold 2"/>
          <p:cNvSpPr>
            <a:spLocks noGrp="1"/>
          </p:cNvSpPr>
          <p:nvPr>
            <p:ph idx="1" hasCustomPrompt="1"/>
          </p:nvPr>
        </p:nvSpPr>
        <p:spPr>
          <a:xfrm>
            <a:off x="288471" y="1332000"/>
            <a:ext cx="5206241" cy="2569928"/>
          </a:xfrm>
        </p:spPr>
        <p:txBody>
          <a:bodyPr>
            <a:normAutofit/>
          </a:bodyPr>
          <a:lstStyle>
            <a:lvl1pPr>
              <a:buClr>
                <a:srgbClr val="00B381"/>
              </a:buClr>
              <a:defRPr sz="1800">
                <a:latin typeface="Arial" charset="0"/>
                <a:ea typeface="Arial" charset="0"/>
                <a:cs typeface="Arial" charset="0"/>
              </a:defRPr>
            </a:lvl1pPr>
            <a:lvl2pPr marL="463550" indent="-285750">
              <a:buClr>
                <a:srgbClr val="124E91"/>
              </a:buClr>
              <a:buFont typeface=".AppleSystemUIFont" charset="-120"/>
              <a:buChar char="–"/>
              <a:defRPr sz="1600">
                <a:latin typeface="Arial" charset="0"/>
                <a:ea typeface="Arial" charset="0"/>
                <a:cs typeface="Arial" charset="0"/>
              </a:defRPr>
            </a:lvl2pPr>
            <a:lvl3pPr marL="646113" indent="-285750">
              <a:buClr>
                <a:srgbClr val="00B381"/>
              </a:buClr>
              <a:buFont typeface="Courier New" charset="0"/>
              <a:buChar char="o"/>
              <a:defRPr sz="1600">
                <a:latin typeface="Arial" charset="0"/>
                <a:ea typeface="Arial" charset="0"/>
                <a:cs typeface="Arial" charset="0"/>
              </a:defRPr>
            </a:lvl3pPr>
            <a:lvl4pPr marL="360363" indent="0">
              <a:buClr>
                <a:srgbClr val="00B381"/>
              </a:buClr>
              <a:buFontTx/>
              <a:buNone/>
              <a:defRPr sz="1800">
                <a:latin typeface="Arial" charset="0"/>
                <a:ea typeface="Arial" charset="0"/>
                <a:cs typeface="Arial" charset="0"/>
              </a:defRPr>
            </a:lvl4pPr>
            <a:lvl5pPr marL="360363" indent="0">
              <a:buClr>
                <a:srgbClr val="00B381"/>
              </a:buClr>
              <a:buFontTx/>
              <a:buNone/>
              <a:defRPr sz="1800">
                <a:latin typeface="Arial" charset="0"/>
                <a:ea typeface="Arial" charset="0"/>
                <a:cs typeface="Arial" charset="0"/>
              </a:defRPr>
            </a:lvl5pPr>
          </a:lstStyle>
          <a:p>
            <a:pPr lvl="0"/>
            <a:r>
              <a:rPr lang="nb-NO" dirty="0"/>
              <a:t>Klikk for å skrive inn tekst</a:t>
            </a:r>
          </a:p>
          <a:p>
            <a:pPr lvl="1"/>
            <a:r>
              <a:rPr lang="nb-NO" dirty="0"/>
              <a:t>Andre nivå</a:t>
            </a:r>
          </a:p>
        </p:txBody>
      </p:sp>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icture Placeholder 2"/>
          <p:cNvSpPr>
            <a:spLocks noGrp="1"/>
          </p:cNvSpPr>
          <p:nvPr>
            <p:ph type="pic" sz="quarter" idx="10"/>
          </p:nvPr>
        </p:nvSpPr>
        <p:spPr>
          <a:xfrm>
            <a:off x="5951913" y="182717"/>
            <a:ext cx="3192086" cy="4961965"/>
          </a:xfr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
            <a:ext cx="9144000" cy="5143499"/>
          </a:xfrm>
        </p:spPr>
        <p:txBody>
          <a:bodyPr/>
          <a:lstStyle/>
          <a:p>
            <a:endParaRPr lang="en-US" dirty="0"/>
          </a:p>
        </p:txBody>
      </p:sp>
      <p:sp>
        <p:nvSpPr>
          <p:cNvPr id="7" name="Tittel 1"/>
          <p:cNvSpPr>
            <a:spLocks noGrp="1"/>
          </p:cNvSpPr>
          <p:nvPr>
            <p:ph type="title" hasCustomPrompt="1"/>
          </p:nvPr>
        </p:nvSpPr>
        <p:spPr>
          <a:xfrm>
            <a:off x="288471" y="324000"/>
            <a:ext cx="8229600" cy="857250"/>
          </a:xfrm>
        </p:spPr>
        <p:txBody>
          <a:bodyPr/>
          <a:lstStyle>
            <a:lvl1pPr>
              <a:defRPr b="0" baseline="0">
                <a:solidFill>
                  <a:srgbClr val="124E91"/>
                </a:solidFill>
                <a:latin typeface="Arial" charset="0"/>
                <a:ea typeface="Arial" charset="0"/>
                <a:cs typeface="Arial" charset="0"/>
              </a:defRPr>
            </a:lvl1pPr>
          </a:lstStyle>
          <a:p>
            <a:r>
              <a:rPr lang="nb-NO" dirty="0"/>
              <a:t>Klikk for å skrive et stikkord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tel 1"/>
          <p:cNvSpPr>
            <a:spLocks noGrp="1"/>
          </p:cNvSpPr>
          <p:nvPr>
            <p:ph type="title" hasCustomPrompt="1"/>
          </p:nvPr>
        </p:nvSpPr>
        <p:spPr>
          <a:xfrm>
            <a:off x="288471" y="324000"/>
            <a:ext cx="8229600" cy="857250"/>
          </a:xfrm>
        </p:spPr>
        <p:txBody>
          <a:bodyPr/>
          <a:lstStyle>
            <a:lvl1pPr>
              <a:defRPr b="0" baseline="0">
                <a:solidFill>
                  <a:srgbClr val="124E91"/>
                </a:solidFill>
                <a:latin typeface="Arial" charset="0"/>
                <a:ea typeface="Arial" charset="0"/>
                <a:cs typeface="Arial" charset="0"/>
              </a:defRPr>
            </a:lvl1pPr>
          </a:lstStyle>
          <a:p>
            <a:r>
              <a:rPr lang="nb-NO" dirty="0"/>
              <a:t>Klikk for å skrive tittel</a:t>
            </a:r>
          </a:p>
        </p:txBody>
      </p:sp>
      <p:sp>
        <p:nvSpPr>
          <p:cNvPr id="6" name="Plassholder for innhold 2"/>
          <p:cNvSpPr>
            <a:spLocks noGrp="1"/>
          </p:cNvSpPr>
          <p:nvPr>
            <p:ph idx="1" hasCustomPrompt="1"/>
          </p:nvPr>
        </p:nvSpPr>
        <p:spPr>
          <a:xfrm>
            <a:off x="285749" y="1332000"/>
            <a:ext cx="8229600" cy="2569928"/>
          </a:xfrm>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a:t>Klikk for å skrive inn tekst</a:t>
            </a:r>
          </a:p>
          <a:p>
            <a:pPr lvl="1"/>
            <a:r>
              <a:rPr lang="nb-NO" dirty="0"/>
              <a:t>Andre nivå</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471" y="322856"/>
            <a:ext cx="8229600" cy="857250"/>
          </a:xfrm>
          <a:prstGeom prst="rect">
            <a:avLst/>
          </a:prstGeom>
        </p:spPr>
        <p:txBody>
          <a:bodyPr vert="horz" lIns="91440" tIns="45720" rIns="91440" bIns="45720" rtlCol="0" anchor="b" anchorCtr="0">
            <a:normAutofit/>
          </a:bodyPr>
          <a:lstStyle/>
          <a:p>
            <a:r>
              <a:rPr lang="nb-NO" dirty="0"/>
              <a:t>Klikk for å redigere tittelstil </a:t>
            </a:r>
          </a:p>
        </p:txBody>
      </p:sp>
      <p:sp>
        <p:nvSpPr>
          <p:cNvPr id="3" name="Plassholder for tekst 2"/>
          <p:cNvSpPr>
            <a:spLocks noGrp="1"/>
          </p:cNvSpPr>
          <p:nvPr>
            <p:ph type="body" idx="1"/>
          </p:nvPr>
        </p:nvSpPr>
        <p:spPr>
          <a:xfrm>
            <a:off x="285749" y="1332000"/>
            <a:ext cx="8229600" cy="3235394"/>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 id="2147483663" r:id="rId3"/>
    <p:sldLayoutId id="2147483676" r:id="rId4"/>
    <p:sldLayoutId id="2147483672" r:id="rId5"/>
    <p:sldLayoutId id="2147483683" r:id="rId6"/>
    <p:sldLayoutId id="2147483682" r:id="rId7"/>
    <p:sldLayoutId id="2147483680" r:id="rId8"/>
    <p:sldLayoutId id="2147483650" r:id="rId9"/>
    <p:sldLayoutId id="2147483652" r:id="rId10"/>
    <p:sldLayoutId id="2147483678" r:id="rId11"/>
    <p:sldLayoutId id="2147483669" r:id="rId12"/>
    <p:sldLayoutId id="2147483671" r:id="rId13"/>
    <p:sldLayoutId id="2147483684" r:id="rId14"/>
    <p:sldLayoutId id="2147483685" r:id="rId15"/>
  </p:sldLayoutIdLst>
  <p:hf sldNum="0" hdr="0" ftr="0"/>
  <p:txStyles>
    <p:titleStyle>
      <a:lvl1pPr algn="l" defTabSz="457200" rtl="0" eaLnBrk="1" latinLnBrk="0" hangingPunct="1">
        <a:spcBef>
          <a:spcPct val="0"/>
        </a:spcBef>
        <a:buNone/>
        <a:defRPr sz="3200" b="0" kern="1200">
          <a:solidFill>
            <a:srgbClr val="124E91"/>
          </a:solidFill>
          <a:latin typeface="Arial" charset="0"/>
          <a:ea typeface="Arial" charset="0"/>
          <a:cs typeface="Arial" charset="0"/>
        </a:defRPr>
      </a:lvl1pPr>
    </p:titleStyle>
    <p:body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nb-NO" dirty="0"/>
              <a:t>Arbeidstid </a:t>
            </a:r>
            <a:br>
              <a:rPr lang="nb-NO" dirty="0"/>
            </a:br>
            <a:r>
              <a:rPr lang="nb-NO" sz="1800" dirty="0"/>
              <a:t>Undervisningsmateriell for opplæringsansvarlige (Finans Norge-bedrifter) </a:t>
            </a:r>
            <a:endParaRPr lang="en-US" sz="1800" dirty="0"/>
          </a:p>
        </p:txBody>
      </p:sp>
      <p:sp>
        <p:nvSpPr>
          <p:cNvPr id="4" name="Date Placeholder 3"/>
          <p:cNvSpPr>
            <a:spLocks noGrp="1"/>
          </p:cNvSpPr>
          <p:nvPr>
            <p:ph type="dt" sz="half" idx="10"/>
          </p:nvPr>
        </p:nvSpPr>
        <p:spPr/>
        <p:txBody>
          <a:bodyPr/>
          <a:lstStyle/>
          <a:p>
            <a:r>
              <a:rPr lang="nb-NO"/>
              <a:t>Klikk for å skrive dato</a:t>
            </a:r>
            <a:endParaRPr lang="nb-NO" dirty="0"/>
          </a:p>
        </p:txBody>
      </p:sp>
    </p:spTree>
    <p:extLst>
      <p:ext uri="{BB962C8B-B14F-4D97-AF65-F5344CB8AC3E}">
        <p14:creationId xmlns:p14="http://schemas.microsoft.com/office/powerpoint/2010/main" val="91319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 normalarbeidsdagen ut?</a:t>
            </a:r>
          </a:p>
        </p:txBody>
      </p:sp>
      <p:sp>
        <p:nvSpPr>
          <p:cNvPr id="3" name="Plassholder for innhold 2"/>
          <p:cNvSpPr>
            <a:spLocks noGrp="1"/>
          </p:cNvSpPr>
          <p:nvPr>
            <p:ph idx="1"/>
          </p:nvPr>
        </p:nvSpPr>
        <p:spPr>
          <a:xfrm>
            <a:off x="285749" y="1331999"/>
            <a:ext cx="4765222" cy="3588343"/>
          </a:xfrm>
        </p:spPr>
        <p:txBody>
          <a:bodyPr>
            <a:normAutofit/>
          </a:bodyPr>
          <a:lstStyle/>
          <a:p>
            <a:r>
              <a:rPr lang="nb-NO" dirty="0"/>
              <a:t>Den ”sosiale praksis” i Norge; </a:t>
            </a:r>
            <a:br>
              <a:rPr lang="nb-NO" dirty="0"/>
            </a:br>
            <a:r>
              <a:rPr lang="nb-NO" dirty="0"/>
              <a:t>07-17</a:t>
            </a:r>
          </a:p>
          <a:p>
            <a:r>
              <a:rPr lang="nb-NO" dirty="0"/>
              <a:t>Vårt avtaleområde; 8-16, </a:t>
            </a:r>
            <a:br>
              <a:rPr lang="nb-NO" dirty="0"/>
            </a:br>
            <a:r>
              <a:rPr lang="nb-NO" dirty="0"/>
              <a:t>se SA §5</a:t>
            </a:r>
          </a:p>
          <a:p>
            <a:r>
              <a:rPr lang="nb-NO" dirty="0"/>
              <a:t>Arbeid til andre tider defineres som usosialt tidspunkt</a:t>
            </a:r>
          </a:p>
          <a:p>
            <a:r>
              <a:rPr lang="nb-NO" dirty="0"/>
              <a:t>To sett av virkemidler</a:t>
            </a:r>
          </a:p>
          <a:p>
            <a:pPr lvl="2">
              <a:lnSpc>
                <a:spcPts val="1200"/>
              </a:lnSpc>
            </a:pPr>
            <a:r>
              <a:rPr lang="nb-NO" sz="1500" dirty="0"/>
              <a:t>motivere med betaling/fritid</a:t>
            </a:r>
          </a:p>
          <a:p>
            <a:pPr lvl="2">
              <a:lnSpc>
                <a:spcPts val="1200"/>
              </a:lnSpc>
            </a:pPr>
            <a:r>
              <a:rPr lang="nb-NO" sz="1500" dirty="0"/>
              <a:t>redefinere det sosiale tidsrommet</a:t>
            </a:r>
          </a:p>
          <a:p>
            <a:endParaRPr lang="nb-NO" dirty="0"/>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l="35385" r="13759"/>
          <a:stretch/>
        </p:blipFill>
        <p:spPr>
          <a:xfrm>
            <a:off x="5359230" y="182880"/>
            <a:ext cx="3784769" cy="4960620"/>
          </a:xfrm>
          <a:prstGeom prst="rect">
            <a:avLst/>
          </a:prstGeom>
        </p:spPr>
      </p:pic>
    </p:spTree>
    <p:extLst>
      <p:ext uri="{BB962C8B-B14F-4D97-AF65-F5344CB8AC3E}">
        <p14:creationId xmlns:p14="http://schemas.microsoft.com/office/powerpoint/2010/main" val="337679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324000"/>
            <a:ext cx="9517380" cy="857250"/>
          </a:xfrm>
        </p:spPr>
        <p:txBody>
          <a:bodyPr>
            <a:normAutofit fontScale="90000"/>
          </a:bodyPr>
          <a:lstStyle/>
          <a:p>
            <a:r>
              <a:rPr lang="nb-NO" dirty="0"/>
              <a:t>Endringene i AML redefinerte det sosiale tidsrommet</a:t>
            </a:r>
          </a:p>
        </p:txBody>
      </p:sp>
      <p:sp>
        <p:nvSpPr>
          <p:cNvPr id="3" name="Plassholder for innhold 2"/>
          <p:cNvSpPr>
            <a:spLocks noGrp="1"/>
          </p:cNvSpPr>
          <p:nvPr>
            <p:ph idx="1"/>
          </p:nvPr>
        </p:nvSpPr>
        <p:spPr>
          <a:xfrm>
            <a:off x="285749" y="1331999"/>
            <a:ext cx="5688331" cy="3710263"/>
          </a:xfrm>
        </p:spPr>
        <p:txBody>
          <a:bodyPr>
            <a:normAutofit/>
          </a:bodyPr>
          <a:lstStyle/>
          <a:p>
            <a:pPr marL="0" indent="0">
              <a:buNone/>
            </a:pPr>
            <a:r>
              <a:rPr lang="nb-NO" dirty="0"/>
              <a:t>AML åpner nå for:</a:t>
            </a:r>
          </a:p>
          <a:p>
            <a:r>
              <a:rPr lang="nb-NO" dirty="0"/>
              <a:t>Gjennomsnittsberegning er et grunnleggende prinsipp</a:t>
            </a:r>
          </a:p>
          <a:p>
            <a:r>
              <a:rPr lang="nb-NO" dirty="0"/>
              <a:t>Dette erstatter prinsippet om en fast lengde på daglig arbeidstid</a:t>
            </a:r>
          </a:p>
          <a:p>
            <a:r>
              <a:rPr lang="nb-NO" dirty="0"/>
              <a:t>Hvis gjennomsnittsberegning blir hovedregel faller begrepet ”normalarbeidsdagen” bort</a:t>
            </a:r>
          </a:p>
          <a:p>
            <a:r>
              <a:rPr lang="nb-NO" dirty="0"/>
              <a:t>... og grunnlaget for å kreve kompensasjon blir litt </a:t>
            </a:r>
            <a:br>
              <a:rPr lang="nb-NO" dirty="0"/>
            </a:br>
            <a:r>
              <a:rPr lang="nb-NO" dirty="0"/>
              <a:t>vanskeligere å argumentere for</a:t>
            </a:r>
          </a:p>
          <a:p>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1349">
            <a:off x="6297592" y="1408677"/>
            <a:ext cx="2242471" cy="3280032"/>
          </a:xfrm>
          <a:prstGeom prst="rect">
            <a:avLst/>
          </a:prstGeom>
        </p:spPr>
      </p:pic>
    </p:spTree>
    <p:extLst>
      <p:ext uri="{BB962C8B-B14F-4D97-AF65-F5344CB8AC3E}">
        <p14:creationId xmlns:p14="http://schemas.microsoft.com/office/powerpoint/2010/main" val="292170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Arbeidstidens plassering</a:t>
            </a:r>
          </a:p>
        </p:txBody>
      </p:sp>
      <p:sp>
        <p:nvSpPr>
          <p:cNvPr id="3" name="Plassholder for innhold 2"/>
          <p:cNvSpPr>
            <a:spLocks noGrp="1"/>
          </p:cNvSpPr>
          <p:nvPr>
            <p:ph idx="1"/>
          </p:nvPr>
        </p:nvSpPr>
        <p:spPr>
          <a:xfrm>
            <a:off x="285749" y="1332000"/>
            <a:ext cx="4800057" cy="2569928"/>
          </a:xfrm>
        </p:spPr>
        <p:txBody>
          <a:bodyPr/>
          <a:lstStyle/>
          <a:p>
            <a:r>
              <a:rPr lang="nb-NO" dirty="0"/>
              <a:t>Bedriftens arbeidstidssystem skal være avtalt i BA-en</a:t>
            </a:r>
            <a:endParaRPr lang="nb-NO" sz="1200" dirty="0"/>
          </a:p>
          <a:p>
            <a:pPr lvl="2"/>
            <a:r>
              <a:rPr lang="nb-NO" sz="1350" dirty="0"/>
              <a:t>HA § 7 nr. 4, bokstav c)</a:t>
            </a:r>
            <a:br>
              <a:rPr lang="nb-NO" sz="1200" dirty="0"/>
            </a:br>
            <a:endParaRPr lang="nb-NO" sz="1200" dirty="0"/>
          </a:p>
          <a:p>
            <a:r>
              <a:rPr lang="nb-NO" dirty="0"/>
              <a:t>Individuell arbeidstid skal være avtalt i den enkeltes arbeidsavtale</a:t>
            </a:r>
          </a:p>
          <a:p>
            <a:pPr lvl="2"/>
            <a:r>
              <a:rPr lang="nb-NO" sz="1350" dirty="0" err="1"/>
              <a:t>Aml</a:t>
            </a:r>
            <a:r>
              <a:rPr lang="nb-NO" sz="1350" dirty="0"/>
              <a:t> § 14-6, første ledd, bokstav j) og l)</a:t>
            </a:r>
          </a:p>
          <a:p>
            <a:endParaRPr lang="nb-NO" dirty="0"/>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81706" y="1767840"/>
            <a:ext cx="2362293" cy="3389728"/>
          </a:xfrm>
          <a:prstGeom prst="rect">
            <a:avLst/>
          </a:prstGeom>
        </p:spPr>
      </p:pic>
    </p:spTree>
    <p:extLst>
      <p:ext uri="{BB962C8B-B14F-4D97-AF65-F5344CB8AC3E}">
        <p14:creationId xmlns:p14="http://schemas.microsoft.com/office/powerpoint/2010/main" val="18719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Normalarbeidstid og</a:t>
            </a:r>
            <a:br>
              <a:rPr lang="nb-NO" b="1" dirty="0"/>
            </a:br>
            <a:r>
              <a:rPr lang="nb-NO" dirty="0"/>
              <a:t>forskjøvet arbeidstid</a:t>
            </a:r>
          </a:p>
        </p:txBody>
      </p:sp>
      <p:sp>
        <p:nvSpPr>
          <p:cNvPr id="3" name="Plassholder for innhold 2"/>
          <p:cNvSpPr>
            <a:spLocks noGrp="1"/>
          </p:cNvSpPr>
          <p:nvPr>
            <p:ph idx="1"/>
          </p:nvPr>
        </p:nvSpPr>
        <p:spPr/>
        <p:txBody>
          <a:bodyPr>
            <a:normAutofit lnSpcReduction="10000"/>
          </a:bodyPr>
          <a:lstStyle/>
          <a:p>
            <a:r>
              <a:rPr lang="nb-NO" dirty="0"/>
              <a:t>Ukentlig arbeidstid skal ikke overstige 37 ½ time</a:t>
            </a:r>
          </a:p>
          <a:p>
            <a:pPr lvl="2"/>
            <a:r>
              <a:rPr lang="nb-NO" sz="1425" dirty="0"/>
              <a:t>SA § 3 nr. 1</a:t>
            </a:r>
          </a:p>
          <a:p>
            <a:pPr lvl="2"/>
            <a:r>
              <a:rPr lang="nb-NO" sz="1425" dirty="0"/>
              <a:t>Kan fravikes i BA-en</a:t>
            </a:r>
            <a:endParaRPr lang="nb-NO" sz="1200" dirty="0"/>
          </a:p>
          <a:p>
            <a:r>
              <a:rPr lang="nb-NO" dirty="0"/>
              <a:t>Normalarbeidsdag i vårt tariffområde: </a:t>
            </a:r>
            <a:r>
              <a:rPr lang="nb-NO" dirty="0" err="1"/>
              <a:t>Kl</a:t>
            </a:r>
            <a:r>
              <a:rPr lang="nb-NO" dirty="0"/>
              <a:t> 0800 – 1600</a:t>
            </a:r>
          </a:p>
          <a:p>
            <a:pPr lvl="2"/>
            <a:r>
              <a:rPr lang="nb-NO" sz="1425" dirty="0"/>
              <a:t>SA § 5 nr. 1</a:t>
            </a:r>
            <a:endParaRPr lang="nb-NO" dirty="0"/>
          </a:p>
          <a:p>
            <a:r>
              <a:rPr lang="nb-NO" dirty="0"/>
              <a:t>Arbeid utenfor denne tidsrammen vil være forskjøvet arbeidstid og utløse rett til kompensasjon</a:t>
            </a:r>
          </a:p>
          <a:p>
            <a:endParaRPr lang="nb-NO" dirty="0"/>
          </a:p>
        </p:txBody>
      </p:sp>
      <p:pic>
        <p:nvPicPr>
          <p:cNvPr id="4" name="Picture 4" descr="C:\Users\ffmoh\Pictures\2013-07-25\012.JPG"/>
          <p:cNvPicPr>
            <a:picLocks noChangeAspect="1" noChangeArrowheads="1"/>
          </p:cNvPicPr>
          <p:nvPr/>
        </p:nvPicPr>
        <p:blipFill>
          <a:blip r:embed="rId3" cstate="screen"/>
          <a:srcRect/>
          <a:stretch>
            <a:fillRect/>
          </a:stretch>
        </p:blipFill>
        <p:spPr bwMode="auto">
          <a:xfrm>
            <a:off x="6348548" y="2142118"/>
            <a:ext cx="2466975" cy="2548536"/>
          </a:xfrm>
          <a:prstGeom prst="rect">
            <a:avLst/>
          </a:prstGeom>
          <a:noFill/>
        </p:spPr>
      </p:pic>
    </p:spTree>
    <p:extLst>
      <p:ext uri="{BB962C8B-B14F-4D97-AF65-F5344CB8AC3E}">
        <p14:creationId xmlns:p14="http://schemas.microsoft.com/office/powerpoint/2010/main" val="348018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19200"/>
            <a:ext cx="7923712" cy="713880"/>
          </a:xfrm>
        </p:spPr>
        <p:txBody>
          <a:bodyPr>
            <a:normAutofit/>
          </a:bodyPr>
          <a:lstStyle/>
          <a:p>
            <a:r>
              <a:rPr lang="nb-NO" sz="2400" dirty="0"/>
              <a:t>Normalarbeidsdagens mange dimensjoner</a:t>
            </a:r>
          </a:p>
        </p:txBody>
      </p:sp>
      <p:sp>
        <p:nvSpPr>
          <p:cNvPr id="4" name="Plassholder for innhold 2"/>
          <p:cNvSpPr>
            <a:spLocks noGrp="1"/>
          </p:cNvSpPr>
          <p:nvPr>
            <p:ph sz="half" idx="1"/>
          </p:nvPr>
        </p:nvSpPr>
        <p:spPr>
          <a:xfrm>
            <a:off x="288471" y="1539744"/>
            <a:ext cx="4232729" cy="3175644"/>
          </a:xfrm>
        </p:spPr>
        <p:txBody>
          <a:bodyPr/>
          <a:lstStyle/>
          <a:p>
            <a:pPr>
              <a:buNone/>
            </a:pPr>
            <a:endParaRPr lang="nb-NO" dirty="0"/>
          </a:p>
          <a:p>
            <a:pPr>
              <a:buNone/>
            </a:pPr>
            <a:endParaRPr lang="nb-NO" dirty="0"/>
          </a:p>
          <a:p>
            <a:pPr>
              <a:buNone/>
            </a:pPr>
            <a:endParaRPr lang="nb-NO" dirty="0"/>
          </a:p>
          <a:p>
            <a:pPr>
              <a:buNone/>
            </a:pPr>
            <a:endParaRPr lang="nb-NO" dirty="0"/>
          </a:p>
          <a:p>
            <a:pPr>
              <a:buNone/>
            </a:pPr>
            <a:endParaRPr lang="nb-NO" dirty="0"/>
          </a:p>
          <a:p>
            <a:pPr>
              <a:buNone/>
            </a:pPr>
            <a:endParaRPr lang="nb-NO" dirty="0"/>
          </a:p>
        </p:txBody>
      </p:sp>
      <p:graphicFrame>
        <p:nvGraphicFramePr>
          <p:cNvPr id="5" name="Plassholder for innhold 14"/>
          <p:cNvGraphicFramePr>
            <a:graphicFrameLocks/>
          </p:cNvGraphicFramePr>
          <p:nvPr>
            <p:extLst>
              <p:ext uri="{D42A27DB-BD31-4B8C-83A1-F6EECF244321}">
                <p14:modId xmlns:p14="http://schemas.microsoft.com/office/powerpoint/2010/main" val="3802626251"/>
              </p:ext>
            </p:extLst>
          </p:nvPr>
        </p:nvGraphicFramePr>
        <p:xfrm>
          <a:off x="1381908" y="3044326"/>
          <a:ext cx="6443688" cy="282818"/>
        </p:xfrm>
        <a:graphic>
          <a:graphicData uri="http://schemas.openxmlformats.org/drawingml/2006/table">
            <a:tbl>
              <a:tblPr firstRow="1" bandRow="1">
                <a:tableStyleId>{5C22544A-7EE6-4342-B048-85BDC9FD1C3A}</a:tableStyleId>
              </a:tblPr>
              <a:tblGrid>
                <a:gridCol w="268487">
                  <a:extLst>
                    <a:ext uri="{9D8B030D-6E8A-4147-A177-3AD203B41FA5}">
                      <a16:colId xmlns:a16="http://schemas.microsoft.com/office/drawing/2014/main" val="20000"/>
                    </a:ext>
                  </a:extLst>
                </a:gridCol>
                <a:gridCol w="268487">
                  <a:extLst>
                    <a:ext uri="{9D8B030D-6E8A-4147-A177-3AD203B41FA5}">
                      <a16:colId xmlns:a16="http://schemas.microsoft.com/office/drawing/2014/main" val="20001"/>
                    </a:ext>
                  </a:extLst>
                </a:gridCol>
                <a:gridCol w="268487">
                  <a:extLst>
                    <a:ext uri="{9D8B030D-6E8A-4147-A177-3AD203B41FA5}">
                      <a16:colId xmlns:a16="http://schemas.microsoft.com/office/drawing/2014/main" val="20002"/>
                    </a:ext>
                  </a:extLst>
                </a:gridCol>
                <a:gridCol w="268487">
                  <a:extLst>
                    <a:ext uri="{9D8B030D-6E8A-4147-A177-3AD203B41FA5}">
                      <a16:colId xmlns:a16="http://schemas.microsoft.com/office/drawing/2014/main" val="20003"/>
                    </a:ext>
                  </a:extLst>
                </a:gridCol>
                <a:gridCol w="268487">
                  <a:extLst>
                    <a:ext uri="{9D8B030D-6E8A-4147-A177-3AD203B41FA5}">
                      <a16:colId xmlns:a16="http://schemas.microsoft.com/office/drawing/2014/main" val="20004"/>
                    </a:ext>
                  </a:extLst>
                </a:gridCol>
                <a:gridCol w="268487">
                  <a:extLst>
                    <a:ext uri="{9D8B030D-6E8A-4147-A177-3AD203B41FA5}">
                      <a16:colId xmlns:a16="http://schemas.microsoft.com/office/drawing/2014/main" val="20005"/>
                    </a:ext>
                  </a:extLst>
                </a:gridCol>
                <a:gridCol w="268487">
                  <a:extLst>
                    <a:ext uri="{9D8B030D-6E8A-4147-A177-3AD203B41FA5}">
                      <a16:colId xmlns:a16="http://schemas.microsoft.com/office/drawing/2014/main" val="20006"/>
                    </a:ext>
                  </a:extLst>
                </a:gridCol>
                <a:gridCol w="268487">
                  <a:extLst>
                    <a:ext uri="{9D8B030D-6E8A-4147-A177-3AD203B41FA5}">
                      <a16:colId xmlns:a16="http://schemas.microsoft.com/office/drawing/2014/main" val="20007"/>
                    </a:ext>
                  </a:extLst>
                </a:gridCol>
                <a:gridCol w="268487">
                  <a:extLst>
                    <a:ext uri="{9D8B030D-6E8A-4147-A177-3AD203B41FA5}">
                      <a16:colId xmlns:a16="http://schemas.microsoft.com/office/drawing/2014/main" val="20008"/>
                    </a:ext>
                  </a:extLst>
                </a:gridCol>
                <a:gridCol w="268487">
                  <a:extLst>
                    <a:ext uri="{9D8B030D-6E8A-4147-A177-3AD203B41FA5}">
                      <a16:colId xmlns:a16="http://schemas.microsoft.com/office/drawing/2014/main" val="20009"/>
                    </a:ext>
                  </a:extLst>
                </a:gridCol>
                <a:gridCol w="268487">
                  <a:extLst>
                    <a:ext uri="{9D8B030D-6E8A-4147-A177-3AD203B41FA5}">
                      <a16:colId xmlns:a16="http://schemas.microsoft.com/office/drawing/2014/main" val="20010"/>
                    </a:ext>
                  </a:extLst>
                </a:gridCol>
                <a:gridCol w="268487">
                  <a:extLst>
                    <a:ext uri="{9D8B030D-6E8A-4147-A177-3AD203B41FA5}">
                      <a16:colId xmlns:a16="http://schemas.microsoft.com/office/drawing/2014/main" val="20011"/>
                    </a:ext>
                  </a:extLst>
                </a:gridCol>
                <a:gridCol w="268487">
                  <a:extLst>
                    <a:ext uri="{9D8B030D-6E8A-4147-A177-3AD203B41FA5}">
                      <a16:colId xmlns:a16="http://schemas.microsoft.com/office/drawing/2014/main" val="20012"/>
                    </a:ext>
                  </a:extLst>
                </a:gridCol>
                <a:gridCol w="268487">
                  <a:extLst>
                    <a:ext uri="{9D8B030D-6E8A-4147-A177-3AD203B41FA5}">
                      <a16:colId xmlns:a16="http://schemas.microsoft.com/office/drawing/2014/main" val="20013"/>
                    </a:ext>
                  </a:extLst>
                </a:gridCol>
                <a:gridCol w="268487">
                  <a:extLst>
                    <a:ext uri="{9D8B030D-6E8A-4147-A177-3AD203B41FA5}">
                      <a16:colId xmlns:a16="http://schemas.microsoft.com/office/drawing/2014/main" val="20014"/>
                    </a:ext>
                  </a:extLst>
                </a:gridCol>
                <a:gridCol w="268487">
                  <a:extLst>
                    <a:ext uri="{9D8B030D-6E8A-4147-A177-3AD203B41FA5}">
                      <a16:colId xmlns:a16="http://schemas.microsoft.com/office/drawing/2014/main" val="20015"/>
                    </a:ext>
                  </a:extLst>
                </a:gridCol>
                <a:gridCol w="268487">
                  <a:extLst>
                    <a:ext uri="{9D8B030D-6E8A-4147-A177-3AD203B41FA5}">
                      <a16:colId xmlns:a16="http://schemas.microsoft.com/office/drawing/2014/main" val="20016"/>
                    </a:ext>
                  </a:extLst>
                </a:gridCol>
                <a:gridCol w="268487">
                  <a:extLst>
                    <a:ext uri="{9D8B030D-6E8A-4147-A177-3AD203B41FA5}">
                      <a16:colId xmlns:a16="http://schemas.microsoft.com/office/drawing/2014/main" val="20017"/>
                    </a:ext>
                  </a:extLst>
                </a:gridCol>
                <a:gridCol w="268487">
                  <a:extLst>
                    <a:ext uri="{9D8B030D-6E8A-4147-A177-3AD203B41FA5}">
                      <a16:colId xmlns:a16="http://schemas.microsoft.com/office/drawing/2014/main" val="20018"/>
                    </a:ext>
                  </a:extLst>
                </a:gridCol>
                <a:gridCol w="268487">
                  <a:extLst>
                    <a:ext uri="{9D8B030D-6E8A-4147-A177-3AD203B41FA5}">
                      <a16:colId xmlns:a16="http://schemas.microsoft.com/office/drawing/2014/main" val="20019"/>
                    </a:ext>
                  </a:extLst>
                </a:gridCol>
                <a:gridCol w="268487">
                  <a:extLst>
                    <a:ext uri="{9D8B030D-6E8A-4147-A177-3AD203B41FA5}">
                      <a16:colId xmlns:a16="http://schemas.microsoft.com/office/drawing/2014/main" val="20020"/>
                    </a:ext>
                  </a:extLst>
                </a:gridCol>
                <a:gridCol w="268487">
                  <a:extLst>
                    <a:ext uri="{9D8B030D-6E8A-4147-A177-3AD203B41FA5}">
                      <a16:colId xmlns:a16="http://schemas.microsoft.com/office/drawing/2014/main" val="20021"/>
                    </a:ext>
                  </a:extLst>
                </a:gridCol>
                <a:gridCol w="268487">
                  <a:extLst>
                    <a:ext uri="{9D8B030D-6E8A-4147-A177-3AD203B41FA5}">
                      <a16:colId xmlns:a16="http://schemas.microsoft.com/office/drawing/2014/main" val="20022"/>
                    </a:ext>
                  </a:extLst>
                </a:gridCol>
                <a:gridCol w="268487">
                  <a:extLst>
                    <a:ext uri="{9D8B030D-6E8A-4147-A177-3AD203B41FA5}">
                      <a16:colId xmlns:a16="http://schemas.microsoft.com/office/drawing/2014/main" val="20023"/>
                    </a:ext>
                  </a:extLst>
                </a:gridCol>
              </a:tblGrid>
              <a:tr h="282818">
                <a:tc>
                  <a:txBody>
                    <a:bodyPr/>
                    <a:lstStyle/>
                    <a:p>
                      <a:endParaRPr lang="nb-NO" sz="1400" dirty="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extLst>
                  <a:ext uri="{0D108BD9-81ED-4DB2-BD59-A6C34878D82A}">
                    <a16:rowId xmlns:a16="http://schemas.microsoft.com/office/drawing/2014/main" val="10000"/>
                  </a:ext>
                </a:extLst>
              </a:tr>
            </a:tbl>
          </a:graphicData>
        </a:graphic>
      </p:graphicFrame>
      <p:sp>
        <p:nvSpPr>
          <p:cNvPr id="6" name="TekstSylinder 5"/>
          <p:cNvSpPr txBox="1"/>
          <p:nvPr/>
        </p:nvSpPr>
        <p:spPr>
          <a:xfrm>
            <a:off x="1235869" y="3482618"/>
            <a:ext cx="6700838" cy="276999"/>
          </a:xfrm>
          <a:prstGeom prst="rect">
            <a:avLst/>
          </a:prstGeom>
          <a:noFill/>
        </p:spPr>
        <p:txBody>
          <a:bodyPr wrap="square" rtlCol="0">
            <a:spAutoFit/>
          </a:bodyPr>
          <a:lstStyle/>
          <a:p>
            <a:r>
              <a:rPr lang="nb-NO" sz="600" dirty="0"/>
              <a:t>0:00       1:00          2:00       3:00        4:00       5:00        6:00        7:00         8:00        9:00     10:00     11:00      12:00       13:00      14:00     15:00     16:00     17:00      18:00      19:00      20:00     21:00      22:00     23:00       24:00 </a:t>
            </a:r>
          </a:p>
        </p:txBody>
      </p:sp>
      <p:sp>
        <p:nvSpPr>
          <p:cNvPr id="7" name="Rektangel 6"/>
          <p:cNvSpPr/>
          <p:nvPr/>
        </p:nvSpPr>
        <p:spPr>
          <a:xfrm>
            <a:off x="1421217" y="1933854"/>
            <a:ext cx="2128838" cy="102727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8" name="Rektangel 7"/>
          <p:cNvSpPr/>
          <p:nvPr/>
        </p:nvSpPr>
        <p:spPr>
          <a:xfrm>
            <a:off x="3529013" y="1941835"/>
            <a:ext cx="2114550" cy="1021556"/>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9" name="Rektangel 8"/>
          <p:cNvSpPr/>
          <p:nvPr/>
        </p:nvSpPr>
        <p:spPr>
          <a:xfrm>
            <a:off x="5592762" y="1944899"/>
            <a:ext cx="2157413" cy="1021556"/>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10" name="TekstSylinder 9"/>
          <p:cNvSpPr txBox="1"/>
          <p:nvPr/>
        </p:nvSpPr>
        <p:spPr>
          <a:xfrm>
            <a:off x="3449637" y="1037880"/>
            <a:ext cx="2143125" cy="461665"/>
          </a:xfrm>
          <a:prstGeom prst="rect">
            <a:avLst/>
          </a:prstGeom>
          <a:solidFill>
            <a:schemeClr val="accent6">
              <a:lumMod val="75000"/>
            </a:schemeClr>
          </a:solidFill>
          <a:ln w="6350">
            <a:noFill/>
          </a:ln>
        </p:spPr>
        <p:txBody>
          <a:bodyPr wrap="square" rtlCol="0">
            <a:spAutoFit/>
          </a:bodyPr>
          <a:lstStyle/>
          <a:p>
            <a:pPr algn="ctr"/>
            <a:r>
              <a:rPr lang="nb-NO" sz="1200" dirty="0"/>
              <a:t>KOMPENSASJON FOR AVVIKENDE ARBEIDSTID</a:t>
            </a:r>
          </a:p>
        </p:txBody>
      </p:sp>
      <p:sp>
        <p:nvSpPr>
          <p:cNvPr id="11" name="Pil ned 10"/>
          <p:cNvSpPr/>
          <p:nvPr/>
        </p:nvSpPr>
        <p:spPr>
          <a:xfrm>
            <a:off x="4425158" y="1571787"/>
            <a:ext cx="178594" cy="264319"/>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dirty="0">
              <a:solidFill>
                <a:srgbClr val="C00000"/>
              </a:solidFill>
            </a:endParaRPr>
          </a:p>
        </p:txBody>
      </p:sp>
      <p:sp>
        <p:nvSpPr>
          <p:cNvPr id="12" name="TekstSylinder 11"/>
          <p:cNvSpPr txBox="1"/>
          <p:nvPr/>
        </p:nvSpPr>
        <p:spPr>
          <a:xfrm>
            <a:off x="3061205" y="4512248"/>
            <a:ext cx="3078956" cy="276999"/>
          </a:xfrm>
          <a:prstGeom prst="rect">
            <a:avLst/>
          </a:prstGeom>
          <a:solidFill>
            <a:schemeClr val="bg1">
              <a:lumMod val="75000"/>
            </a:schemeClr>
          </a:solidFill>
          <a:ln w="3175">
            <a:noFill/>
          </a:ln>
        </p:spPr>
        <p:txBody>
          <a:bodyPr wrap="square" rtlCol="0">
            <a:spAutoFit/>
          </a:bodyPr>
          <a:lstStyle/>
          <a:p>
            <a:pPr algn="ctr"/>
            <a:r>
              <a:rPr lang="nb-NO" sz="1200" dirty="0"/>
              <a:t>Prosedyre ved avvikende arbeidstid</a:t>
            </a:r>
          </a:p>
        </p:txBody>
      </p:sp>
      <p:sp>
        <p:nvSpPr>
          <p:cNvPr id="13" name="TekstSylinder 12"/>
          <p:cNvSpPr txBox="1"/>
          <p:nvPr/>
        </p:nvSpPr>
        <p:spPr>
          <a:xfrm>
            <a:off x="1613833" y="2468857"/>
            <a:ext cx="1843088" cy="461665"/>
          </a:xfrm>
          <a:prstGeom prst="rect">
            <a:avLst/>
          </a:prstGeom>
          <a:noFill/>
        </p:spPr>
        <p:txBody>
          <a:bodyPr wrap="square" rtlCol="0">
            <a:spAutoFit/>
          </a:bodyPr>
          <a:lstStyle/>
          <a:p>
            <a:r>
              <a:rPr lang="nb-NO" sz="1200" dirty="0"/>
              <a:t>Ubekvem arbeidstid</a:t>
            </a:r>
          </a:p>
          <a:p>
            <a:r>
              <a:rPr lang="nb-NO" sz="1200" dirty="0"/>
              <a:t>Usosialt tidspunkt</a:t>
            </a:r>
          </a:p>
        </p:txBody>
      </p:sp>
      <p:sp>
        <p:nvSpPr>
          <p:cNvPr id="14" name="TekstSylinder 13"/>
          <p:cNvSpPr txBox="1"/>
          <p:nvPr/>
        </p:nvSpPr>
        <p:spPr>
          <a:xfrm>
            <a:off x="3871258" y="2503926"/>
            <a:ext cx="1750219" cy="276999"/>
          </a:xfrm>
          <a:prstGeom prst="rect">
            <a:avLst/>
          </a:prstGeom>
          <a:noFill/>
        </p:spPr>
        <p:txBody>
          <a:bodyPr wrap="square" rtlCol="0">
            <a:spAutoFit/>
          </a:bodyPr>
          <a:lstStyle/>
          <a:p>
            <a:r>
              <a:rPr lang="nb-NO" sz="1200" dirty="0"/>
              <a:t>Normalarbeidsdagen</a:t>
            </a:r>
          </a:p>
        </p:txBody>
      </p:sp>
      <p:sp>
        <p:nvSpPr>
          <p:cNvPr id="15" name="TekstSylinder 14"/>
          <p:cNvSpPr txBox="1"/>
          <p:nvPr/>
        </p:nvSpPr>
        <p:spPr>
          <a:xfrm>
            <a:off x="5872158" y="2485093"/>
            <a:ext cx="1957388" cy="461665"/>
          </a:xfrm>
          <a:prstGeom prst="rect">
            <a:avLst/>
          </a:prstGeom>
          <a:noFill/>
        </p:spPr>
        <p:txBody>
          <a:bodyPr wrap="square" rtlCol="0">
            <a:spAutoFit/>
          </a:bodyPr>
          <a:lstStyle/>
          <a:p>
            <a:r>
              <a:rPr lang="nb-NO" sz="1200" dirty="0"/>
              <a:t>Ubekvem arbeidstid</a:t>
            </a:r>
          </a:p>
          <a:p>
            <a:r>
              <a:rPr lang="nb-NO" sz="1200" dirty="0"/>
              <a:t>Usosialt tidspunkt</a:t>
            </a:r>
          </a:p>
        </p:txBody>
      </p:sp>
      <p:sp>
        <p:nvSpPr>
          <p:cNvPr id="16" name="TekstSylinder 15"/>
          <p:cNvSpPr txBox="1"/>
          <p:nvPr/>
        </p:nvSpPr>
        <p:spPr>
          <a:xfrm>
            <a:off x="3187310" y="3641277"/>
            <a:ext cx="2986088" cy="276999"/>
          </a:xfrm>
          <a:prstGeom prst="rect">
            <a:avLst/>
          </a:prstGeom>
          <a:solidFill>
            <a:schemeClr val="accent5">
              <a:lumMod val="60000"/>
              <a:lumOff val="40000"/>
            </a:schemeClr>
          </a:solidFill>
          <a:ln>
            <a:noFill/>
          </a:ln>
        </p:spPr>
        <p:txBody>
          <a:bodyPr wrap="square" rtlCol="0">
            <a:spAutoFit/>
          </a:bodyPr>
          <a:lstStyle/>
          <a:p>
            <a:r>
              <a:rPr lang="nb-NO" sz="1200" dirty="0"/>
              <a:t>Fleksi-                                                          tid</a:t>
            </a:r>
          </a:p>
        </p:txBody>
      </p:sp>
      <p:sp>
        <p:nvSpPr>
          <p:cNvPr id="17" name="TekstSylinder 16"/>
          <p:cNvSpPr txBox="1"/>
          <p:nvPr/>
        </p:nvSpPr>
        <p:spPr>
          <a:xfrm flipH="1">
            <a:off x="3815834" y="3636010"/>
            <a:ext cx="1540908" cy="276999"/>
          </a:xfrm>
          <a:prstGeom prst="rect">
            <a:avLst/>
          </a:prstGeom>
          <a:solidFill>
            <a:schemeClr val="accent6">
              <a:lumMod val="75000"/>
            </a:schemeClr>
          </a:solidFill>
          <a:ln>
            <a:noFill/>
          </a:ln>
        </p:spPr>
        <p:txBody>
          <a:bodyPr wrap="square" rtlCol="0">
            <a:spAutoFit/>
          </a:bodyPr>
          <a:lstStyle/>
          <a:p>
            <a:pPr algn="ctr"/>
            <a:r>
              <a:rPr lang="nb-NO" sz="1200" dirty="0"/>
              <a:t>Kjernetid</a:t>
            </a:r>
          </a:p>
        </p:txBody>
      </p:sp>
      <p:sp>
        <p:nvSpPr>
          <p:cNvPr id="18" name="TekstSylinder 17"/>
          <p:cNvSpPr txBox="1"/>
          <p:nvPr/>
        </p:nvSpPr>
        <p:spPr>
          <a:xfrm>
            <a:off x="2628899" y="3969144"/>
            <a:ext cx="3871913" cy="300082"/>
          </a:xfrm>
          <a:prstGeom prst="rect">
            <a:avLst/>
          </a:prstGeom>
          <a:solidFill>
            <a:schemeClr val="accent5">
              <a:lumMod val="75000"/>
            </a:schemeClr>
          </a:solidFill>
          <a:ln>
            <a:noFill/>
          </a:ln>
        </p:spPr>
        <p:txBody>
          <a:bodyPr wrap="square" rtlCol="0">
            <a:spAutoFit/>
          </a:bodyPr>
          <a:lstStyle/>
          <a:p>
            <a:r>
              <a:rPr lang="nb-NO" sz="1350" dirty="0"/>
              <a:t>                              </a:t>
            </a:r>
            <a:r>
              <a:rPr lang="nb-NO" sz="1200" dirty="0"/>
              <a:t>Forskjøvet arbeidstid</a:t>
            </a:r>
          </a:p>
        </p:txBody>
      </p:sp>
      <p:sp>
        <p:nvSpPr>
          <p:cNvPr id="19" name="Pil ned 18"/>
          <p:cNvSpPr/>
          <p:nvPr/>
        </p:nvSpPr>
        <p:spPr>
          <a:xfrm rot="10800000">
            <a:off x="4450317" y="4289325"/>
            <a:ext cx="178594" cy="183995"/>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dirty="0">
              <a:solidFill>
                <a:srgbClr val="C00000"/>
              </a:solidFill>
            </a:endParaRPr>
          </a:p>
        </p:txBody>
      </p:sp>
    </p:spTree>
    <p:extLst>
      <p:ext uri="{BB962C8B-B14F-4D97-AF65-F5344CB8AC3E}">
        <p14:creationId xmlns:p14="http://schemas.microsoft.com/office/powerpoint/2010/main" val="20810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49" y="0"/>
            <a:ext cx="8229600" cy="857250"/>
          </a:xfrm>
        </p:spPr>
        <p:txBody>
          <a:bodyPr>
            <a:normAutofit/>
          </a:bodyPr>
          <a:lstStyle/>
          <a:p>
            <a:r>
              <a:rPr lang="nb-NO" sz="2400" dirty="0"/>
              <a:t>Normalarbeidsdagens rolle i den kollektive tidsrytmen</a:t>
            </a:r>
          </a:p>
        </p:txBody>
      </p:sp>
      <p:sp>
        <p:nvSpPr>
          <p:cNvPr id="4" name="Plassholder for innhold 2"/>
          <p:cNvSpPr>
            <a:spLocks noGrp="1"/>
          </p:cNvSpPr>
          <p:nvPr>
            <p:ph sz="half" idx="1"/>
          </p:nvPr>
        </p:nvSpPr>
        <p:spPr>
          <a:xfrm>
            <a:off x="288471" y="1496199"/>
            <a:ext cx="4232729" cy="3175644"/>
          </a:xfrm>
        </p:spPr>
        <p:txBody>
          <a:bodyPr/>
          <a:lstStyle/>
          <a:p>
            <a:pPr>
              <a:buNone/>
            </a:pPr>
            <a:endParaRPr lang="nb-NO" dirty="0"/>
          </a:p>
          <a:p>
            <a:pPr>
              <a:buNone/>
            </a:pPr>
            <a:endParaRPr lang="nb-NO" dirty="0"/>
          </a:p>
          <a:p>
            <a:pPr>
              <a:buNone/>
            </a:pPr>
            <a:endParaRPr lang="nb-NO" dirty="0"/>
          </a:p>
          <a:p>
            <a:pPr>
              <a:buNone/>
            </a:pPr>
            <a:endParaRPr lang="nb-NO" dirty="0"/>
          </a:p>
          <a:p>
            <a:pPr>
              <a:buNone/>
            </a:pPr>
            <a:endParaRPr lang="nb-NO" dirty="0"/>
          </a:p>
          <a:p>
            <a:pPr>
              <a:buNone/>
            </a:pPr>
            <a:endParaRPr lang="nb-NO" dirty="0"/>
          </a:p>
        </p:txBody>
      </p:sp>
      <p:sp>
        <p:nvSpPr>
          <p:cNvPr id="5" name="Rektangel 4"/>
          <p:cNvSpPr/>
          <p:nvPr/>
        </p:nvSpPr>
        <p:spPr>
          <a:xfrm>
            <a:off x="3446462" y="3745898"/>
            <a:ext cx="2200275" cy="47625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6" name="TekstSylinder 5"/>
          <p:cNvSpPr txBox="1"/>
          <p:nvPr/>
        </p:nvSpPr>
        <p:spPr>
          <a:xfrm>
            <a:off x="3736182" y="3872106"/>
            <a:ext cx="1750219" cy="276999"/>
          </a:xfrm>
          <a:prstGeom prst="rect">
            <a:avLst/>
          </a:prstGeom>
          <a:noFill/>
        </p:spPr>
        <p:txBody>
          <a:bodyPr wrap="square" rtlCol="0">
            <a:spAutoFit/>
          </a:bodyPr>
          <a:lstStyle/>
          <a:p>
            <a:r>
              <a:rPr lang="nb-NO" sz="1200" dirty="0"/>
              <a:t>NORMALARBEIDSDAGEN</a:t>
            </a:r>
          </a:p>
        </p:txBody>
      </p:sp>
      <p:cxnSp>
        <p:nvCxnSpPr>
          <p:cNvPr id="7" name="Rett linje 6"/>
          <p:cNvCxnSpPr/>
          <p:nvPr/>
        </p:nvCxnSpPr>
        <p:spPr>
          <a:xfrm>
            <a:off x="3705819" y="3403358"/>
            <a:ext cx="165616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Rett linje 7"/>
          <p:cNvCxnSpPr/>
          <p:nvPr/>
        </p:nvCxnSpPr>
        <p:spPr>
          <a:xfrm>
            <a:off x="3705819" y="3235480"/>
            <a:ext cx="0" cy="335756"/>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Rett linje 8"/>
          <p:cNvCxnSpPr/>
          <p:nvPr/>
        </p:nvCxnSpPr>
        <p:spPr>
          <a:xfrm>
            <a:off x="5361980" y="3235480"/>
            <a:ext cx="0" cy="335756"/>
          </a:xfrm>
          <a:prstGeom prst="line">
            <a:avLst/>
          </a:prstGeom>
        </p:spPr>
        <p:style>
          <a:lnRef idx="3">
            <a:schemeClr val="accent5"/>
          </a:lnRef>
          <a:fillRef idx="0">
            <a:schemeClr val="accent5"/>
          </a:fillRef>
          <a:effectRef idx="2">
            <a:schemeClr val="accent5"/>
          </a:effectRef>
          <a:fontRef idx="minor">
            <a:schemeClr val="tx1"/>
          </a:fontRef>
        </p:style>
      </p:cxnSp>
      <p:sp>
        <p:nvSpPr>
          <p:cNvPr id="10" name="TekstSylinder 9"/>
          <p:cNvSpPr txBox="1"/>
          <p:nvPr/>
        </p:nvSpPr>
        <p:spPr>
          <a:xfrm>
            <a:off x="3658789" y="3164461"/>
            <a:ext cx="1656161" cy="276999"/>
          </a:xfrm>
          <a:prstGeom prst="rect">
            <a:avLst/>
          </a:prstGeom>
          <a:noFill/>
        </p:spPr>
        <p:txBody>
          <a:bodyPr wrap="square" rtlCol="0">
            <a:spAutoFit/>
          </a:bodyPr>
          <a:lstStyle/>
          <a:p>
            <a:pPr algn="ctr"/>
            <a:r>
              <a:rPr lang="nb-NO" sz="1200" dirty="0"/>
              <a:t> Kjernetid</a:t>
            </a:r>
          </a:p>
        </p:txBody>
      </p:sp>
      <p:cxnSp>
        <p:nvCxnSpPr>
          <p:cNvPr id="11" name="Rett linje 10"/>
          <p:cNvCxnSpPr/>
          <p:nvPr/>
        </p:nvCxnSpPr>
        <p:spPr>
          <a:xfrm>
            <a:off x="2867026" y="2905262"/>
            <a:ext cx="3414713"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2" name="Rett linje 11"/>
          <p:cNvCxnSpPr/>
          <p:nvPr/>
        </p:nvCxnSpPr>
        <p:spPr>
          <a:xfrm>
            <a:off x="2867026" y="2737384"/>
            <a:ext cx="0" cy="335756"/>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3" name="Rett linje 12"/>
          <p:cNvCxnSpPr/>
          <p:nvPr/>
        </p:nvCxnSpPr>
        <p:spPr>
          <a:xfrm>
            <a:off x="6281738" y="2737384"/>
            <a:ext cx="0" cy="335756"/>
          </a:xfrm>
          <a:prstGeom prst="line">
            <a:avLst/>
          </a:prstGeom>
          <a:ln/>
        </p:spPr>
        <p:style>
          <a:lnRef idx="3">
            <a:schemeClr val="accent5"/>
          </a:lnRef>
          <a:fillRef idx="0">
            <a:schemeClr val="accent5"/>
          </a:fillRef>
          <a:effectRef idx="2">
            <a:schemeClr val="accent5"/>
          </a:effectRef>
          <a:fontRef idx="minor">
            <a:schemeClr val="tx1"/>
          </a:fontRef>
        </p:style>
      </p:cxnSp>
      <p:sp>
        <p:nvSpPr>
          <p:cNvPr id="14" name="TekstSylinder 13"/>
          <p:cNvSpPr txBox="1"/>
          <p:nvPr/>
        </p:nvSpPr>
        <p:spPr>
          <a:xfrm>
            <a:off x="3050381" y="2666365"/>
            <a:ext cx="3228975" cy="276999"/>
          </a:xfrm>
          <a:prstGeom prst="rect">
            <a:avLst/>
          </a:prstGeom>
          <a:noFill/>
        </p:spPr>
        <p:txBody>
          <a:bodyPr wrap="square" rtlCol="0">
            <a:spAutoFit/>
          </a:bodyPr>
          <a:lstStyle/>
          <a:p>
            <a:pPr algn="ctr"/>
            <a:r>
              <a:rPr lang="nb-NO" sz="1200" dirty="0"/>
              <a:t>Maksimal daglig arbeidstid  (13 timer)</a:t>
            </a:r>
          </a:p>
        </p:txBody>
      </p:sp>
      <p:cxnSp>
        <p:nvCxnSpPr>
          <p:cNvPr id="15" name="Rett linje 14"/>
          <p:cNvCxnSpPr/>
          <p:nvPr/>
        </p:nvCxnSpPr>
        <p:spPr>
          <a:xfrm>
            <a:off x="3213495" y="2347674"/>
            <a:ext cx="2708674"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Rett linje 15"/>
          <p:cNvCxnSpPr/>
          <p:nvPr/>
        </p:nvCxnSpPr>
        <p:spPr>
          <a:xfrm>
            <a:off x="3213495" y="2172653"/>
            <a:ext cx="0" cy="335756"/>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Rett linje 16"/>
          <p:cNvCxnSpPr/>
          <p:nvPr/>
        </p:nvCxnSpPr>
        <p:spPr>
          <a:xfrm>
            <a:off x="5922169" y="2179796"/>
            <a:ext cx="0" cy="335756"/>
          </a:xfrm>
          <a:prstGeom prst="line">
            <a:avLst/>
          </a:prstGeom>
        </p:spPr>
        <p:style>
          <a:lnRef idx="3">
            <a:schemeClr val="accent5"/>
          </a:lnRef>
          <a:fillRef idx="0">
            <a:schemeClr val="accent5"/>
          </a:fillRef>
          <a:effectRef idx="2">
            <a:schemeClr val="accent5"/>
          </a:effectRef>
          <a:fontRef idx="minor">
            <a:schemeClr val="tx1"/>
          </a:fontRef>
        </p:style>
      </p:cxnSp>
      <p:sp>
        <p:nvSpPr>
          <p:cNvPr id="18" name="TekstSylinder 17"/>
          <p:cNvSpPr txBox="1"/>
          <p:nvPr/>
        </p:nvSpPr>
        <p:spPr>
          <a:xfrm>
            <a:off x="3213495" y="2113908"/>
            <a:ext cx="2708674" cy="276999"/>
          </a:xfrm>
          <a:prstGeom prst="rect">
            <a:avLst/>
          </a:prstGeom>
          <a:noFill/>
        </p:spPr>
        <p:txBody>
          <a:bodyPr wrap="square" rtlCol="0">
            <a:spAutoFit/>
          </a:bodyPr>
          <a:lstStyle/>
          <a:p>
            <a:pPr algn="ctr"/>
            <a:r>
              <a:rPr lang="nb-NO" sz="1200" dirty="0"/>
              <a:t>Åpningstid skole/SFO/barnehage</a:t>
            </a:r>
          </a:p>
        </p:txBody>
      </p:sp>
      <p:cxnSp>
        <p:nvCxnSpPr>
          <p:cNvPr id="19" name="Rett pil 18"/>
          <p:cNvCxnSpPr/>
          <p:nvPr/>
        </p:nvCxnSpPr>
        <p:spPr>
          <a:xfrm flipH="1">
            <a:off x="1529861" y="2347674"/>
            <a:ext cx="167044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Rett pil 19"/>
          <p:cNvCxnSpPr/>
          <p:nvPr/>
        </p:nvCxnSpPr>
        <p:spPr>
          <a:xfrm>
            <a:off x="5935358" y="2347674"/>
            <a:ext cx="169783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Rett linje 20"/>
          <p:cNvCxnSpPr/>
          <p:nvPr/>
        </p:nvCxnSpPr>
        <p:spPr>
          <a:xfrm>
            <a:off x="5634037" y="1274891"/>
            <a:ext cx="1581275"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Rett linje 21"/>
          <p:cNvCxnSpPr/>
          <p:nvPr/>
        </p:nvCxnSpPr>
        <p:spPr>
          <a:xfrm>
            <a:off x="5634037" y="1104013"/>
            <a:ext cx="0" cy="335756"/>
          </a:xfrm>
          <a:prstGeom prst="line">
            <a:avLst/>
          </a:prstGeom>
        </p:spPr>
        <p:style>
          <a:lnRef idx="3">
            <a:schemeClr val="accent5"/>
          </a:lnRef>
          <a:fillRef idx="0">
            <a:schemeClr val="accent5"/>
          </a:fillRef>
          <a:effectRef idx="2">
            <a:schemeClr val="accent5"/>
          </a:effectRef>
          <a:fontRef idx="minor">
            <a:schemeClr val="tx1"/>
          </a:fontRef>
        </p:style>
      </p:cxnSp>
      <p:cxnSp>
        <p:nvCxnSpPr>
          <p:cNvPr id="23" name="Rett linje 22"/>
          <p:cNvCxnSpPr/>
          <p:nvPr/>
        </p:nvCxnSpPr>
        <p:spPr>
          <a:xfrm>
            <a:off x="7207449" y="1107013"/>
            <a:ext cx="0" cy="335756"/>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Rett linje 23"/>
          <p:cNvCxnSpPr/>
          <p:nvPr/>
        </p:nvCxnSpPr>
        <p:spPr>
          <a:xfrm>
            <a:off x="3433762" y="1629731"/>
            <a:ext cx="0" cy="335756"/>
          </a:xfrm>
          <a:prstGeom prst="line">
            <a:avLst/>
          </a:prstGeom>
        </p:spPr>
        <p:style>
          <a:lnRef idx="3">
            <a:schemeClr val="accent5"/>
          </a:lnRef>
          <a:fillRef idx="0">
            <a:schemeClr val="accent5"/>
          </a:fillRef>
          <a:effectRef idx="2">
            <a:schemeClr val="accent5"/>
          </a:effectRef>
          <a:fontRef idx="minor">
            <a:schemeClr val="tx1"/>
          </a:fontRef>
        </p:style>
      </p:cxnSp>
      <p:cxnSp>
        <p:nvCxnSpPr>
          <p:cNvPr id="25" name="Rett linje 24"/>
          <p:cNvCxnSpPr/>
          <p:nvPr/>
        </p:nvCxnSpPr>
        <p:spPr>
          <a:xfrm>
            <a:off x="6879431" y="1629731"/>
            <a:ext cx="0" cy="335756"/>
          </a:xfrm>
          <a:prstGeom prst="line">
            <a:avLst/>
          </a:prstGeom>
        </p:spPr>
        <p:style>
          <a:lnRef idx="3">
            <a:schemeClr val="accent5"/>
          </a:lnRef>
          <a:fillRef idx="0">
            <a:schemeClr val="accent5"/>
          </a:fillRef>
          <a:effectRef idx="2">
            <a:schemeClr val="accent5"/>
          </a:effectRef>
          <a:fontRef idx="minor">
            <a:schemeClr val="tx1"/>
          </a:fontRef>
        </p:style>
      </p:cxnSp>
      <p:sp>
        <p:nvSpPr>
          <p:cNvPr id="26" name="TekstSylinder 25"/>
          <p:cNvSpPr txBox="1"/>
          <p:nvPr/>
        </p:nvSpPr>
        <p:spPr>
          <a:xfrm>
            <a:off x="5844454" y="1042344"/>
            <a:ext cx="1210460" cy="276999"/>
          </a:xfrm>
          <a:prstGeom prst="rect">
            <a:avLst/>
          </a:prstGeom>
          <a:noFill/>
        </p:spPr>
        <p:txBody>
          <a:bodyPr wrap="none" rtlCol="0">
            <a:spAutoFit/>
          </a:bodyPr>
          <a:lstStyle/>
          <a:p>
            <a:r>
              <a:rPr lang="nb-NO" sz="1200" dirty="0"/>
              <a:t>Fritidsaktiviteter</a:t>
            </a:r>
          </a:p>
        </p:txBody>
      </p:sp>
      <p:cxnSp>
        <p:nvCxnSpPr>
          <p:cNvPr id="27" name="Rett pil 26"/>
          <p:cNvCxnSpPr/>
          <p:nvPr/>
        </p:nvCxnSpPr>
        <p:spPr>
          <a:xfrm flipH="1">
            <a:off x="1502477" y="1274891"/>
            <a:ext cx="411837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Rett pil 27"/>
          <p:cNvCxnSpPr/>
          <p:nvPr/>
        </p:nvCxnSpPr>
        <p:spPr>
          <a:xfrm>
            <a:off x="7224105" y="1274891"/>
            <a:ext cx="41255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Rett linje 28"/>
          <p:cNvCxnSpPr/>
          <p:nvPr/>
        </p:nvCxnSpPr>
        <p:spPr>
          <a:xfrm>
            <a:off x="3433762" y="1797609"/>
            <a:ext cx="344567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30" name="Rett pil 29"/>
          <p:cNvCxnSpPr/>
          <p:nvPr/>
        </p:nvCxnSpPr>
        <p:spPr>
          <a:xfrm flipH="1">
            <a:off x="1525466" y="1797609"/>
            <a:ext cx="189071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1" name="Rett pil 30"/>
          <p:cNvCxnSpPr/>
          <p:nvPr/>
        </p:nvCxnSpPr>
        <p:spPr>
          <a:xfrm>
            <a:off x="6892621" y="1797609"/>
            <a:ext cx="74056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2" name="TekstSylinder 31"/>
          <p:cNvSpPr txBox="1"/>
          <p:nvPr/>
        </p:nvSpPr>
        <p:spPr>
          <a:xfrm>
            <a:off x="3561160" y="1557907"/>
            <a:ext cx="3193256" cy="276999"/>
          </a:xfrm>
          <a:prstGeom prst="rect">
            <a:avLst/>
          </a:prstGeom>
          <a:noFill/>
        </p:spPr>
        <p:txBody>
          <a:bodyPr wrap="square" rtlCol="0">
            <a:spAutoFit/>
          </a:bodyPr>
          <a:lstStyle/>
          <a:p>
            <a:pPr algn="ctr"/>
            <a:r>
              <a:rPr lang="nb-NO" sz="1200" dirty="0"/>
              <a:t>Åpningstid varehandel</a:t>
            </a:r>
          </a:p>
        </p:txBody>
      </p:sp>
      <p:graphicFrame>
        <p:nvGraphicFramePr>
          <p:cNvPr id="33" name="Plassholder for innhold 14"/>
          <p:cNvGraphicFramePr>
            <a:graphicFrameLocks/>
          </p:cNvGraphicFramePr>
          <p:nvPr>
            <p:extLst>
              <p:ext uri="{D42A27DB-BD31-4B8C-83A1-F6EECF244321}">
                <p14:modId xmlns:p14="http://schemas.microsoft.com/office/powerpoint/2010/main" val="1475976276"/>
              </p:ext>
            </p:extLst>
          </p:nvPr>
        </p:nvGraphicFramePr>
        <p:xfrm>
          <a:off x="1264436" y="4331249"/>
          <a:ext cx="6443688" cy="282818"/>
        </p:xfrm>
        <a:graphic>
          <a:graphicData uri="http://schemas.openxmlformats.org/drawingml/2006/table">
            <a:tbl>
              <a:tblPr firstRow="1" bandRow="1">
                <a:tableStyleId>{5C22544A-7EE6-4342-B048-85BDC9FD1C3A}</a:tableStyleId>
              </a:tblPr>
              <a:tblGrid>
                <a:gridCol w="268487">
                  <a:extLst>
                    <a:ext uri="{9D8B030D-6E8A-4147-A177-3AD203B41FA5}">
                      <a16:colId xmlns:a16="http://schemas.microsoft.com/office/drawing/2014/main" val="20000"/>
                    </a:ext>
                  </a:extLst>
                </a:gridCol>
                <a:gridCol w="268487">
                  <a:extLst>
                    <a:ext uri="{9D8B030D-6E8A-4147-A177-3AD203B41FA5}">
                      <a16:colId xmlns:a16="http://schemas.microsoft.com/office/drawing/2014/main" val="20001"/>
                    </a:ext>
                  </a:extLst>
                </a:gridCol>
                <a:gridCol w="268487">
                  <a:extLst>
                    <a:ext uri="{9D8B030D-6E8A-4147-A177-3AD203B41FA5}">
                      <a16:colId xmlns:a16="http://schemas.microsoft.com/office/drawing/2014/main" val="20002"/>
                    </a:ext>
                  </a:extLst>
                </a:gridCol>
                <a:gridCol w="268487">
                  <a:extLst>
                    <a:ext uri="{9D8B030D-6E8A-4147-A177-3AD203B41FA5}">
                      <a16:colId xmlns:a16="http://schemas.microsoft.com/office/drawing/2014/main" val="20003"/>
                    </a:ext>
                  </a:extLst>
                </a:gridCol>
                <a:gridCol w="268487">
                  <a:extLst>
                    <a:ext uri="{9D8B030D-6E8A-4147-A177-3AD203B41FA5}">
                      <a16:colId xmlns:a16="http://schemas.microsoft.com/office/drawing/2014/main" val="20004"/>
                    </a:ext>
                  </a:extLst>
                </a:gridCol>
                <a:gridCol w="268487">
                  <a:extLst>
                    <a:ext uri="{9D8B030D-6E8A-4147-A177-3AD203B41FA5}">
                      <a16:colId xmlns:a16="http://schemas.microsoft.com/office/drawing/2014/main" val="20005"/>
                    </a:ext>
                  </a:extLst>
                </a:gridCol>
                <a:gridCol w="268487">
                  <a:extLst>
                    <a:ext uri="{9D8B030D-6E8A-4147-A177-3AD203B41FA5}">
                      <a16:colId xmlns:a16="http://schemas.microsoft.com/office/drawing/2014/main" val="20006"/>
                    </a:ext>
                  </a:extLst>
                </a:gridCol>
                <a:gridCol w="268487">
                  <a:extLst>
                    <a:ext uri="{9D8B030D-6E8A-4147-A177-3AD203B41FA5}">
                      <a16:colId xmlns:a16="http://schemas.microsoft.com/office/drawing/2014/main" val="20007"/>
                    </a:ext>
                  </a:extLst>
                </a:gridCol>
                <a:gridCol w="268487">
                  <a:extLst>
                    <a:ext uri="{9D8B030D-6E8A-4147-A177-3AD203B41FA5}">
                      <a16:colId xmlns:a16="http://schemas.microsoft.com/office/drawing/2014/main" val="20008"/>
                    </a:ext>
                  </a:extLst>
                </a:gridCol>
                <a:gridCol w="268487">
                  <a:extLst>
                    <a:ext uri="{9D8B030D-6E8A-4147-A177-3AD203B41FA5}">
                      <a16:colId xmlns:a16="http://schemas.microsoft.com/office/drawing/2014/main" val="20009"/>
                    </a:ext>
                  </a:extLst>
                </a:gridCol>
                <a:gridCol w="268487">
                  <a:extLst>
                    <a:ext uri="{9D8B030D-6E8A-4147-A177-3AD203B41FA5}">
                      <a16:colId xmlns:a16="http://schemas.microsoft.com/office/drawing/2014/main" val="20010"/>
                    </a:ext>
                  </a:extLst>
                </a:gridCol>
                <a:gridCol w="268487">
                  <a:extLst>
                    <a:ext uri="{9D8B030D-6E8A-4147-A177-3AD203B41FA5}">
                      <a16:colId xmlns:a16="http://schemas.microsoft.com/office/drawing/2014/main" val="20011"/>
                    </a:ext>
                  </a:extLst>
                </a:gridCol>
                <a:gridCol w="268487">
                  <a:extLst>
                    <a:ext uri="{9D8B030D-6E8A-4147-A177-3AD203B41FA5}">
                      <a16:colId xmlns:a16="http://schemas.microsoft.com/office/drawing/2014/main" val="20012"/>
                    </a:ext>
                  </a:extLst>
                </a:gridCol>
                <a:gridCol w="268487">
                  <a:extLst>
                    <a:ext uri="{9D8B030D-6E8A-4147-A177-3AD203B41FA5}">
                      <a16:colId xmlns:a16="http://schemas.microsoft.com/office/drawing/2014/main" val="20013"/>
                    </a:ext>
                  </a:extLst>
                </a:gridCol>
                <a:gridCol w="268487">
                  <a:extLst>
                    <a:ext uri="{9D8B030D-6E8A-4147-A177-3AD203B41FA5}">
                      <a16:colId xmlns:a16="http://schemas.microsoft.com/office/drawing/2014/main" val="20014"/>
                    </a:ext>
                  </a:extLst>
                </a:gridCol>
                <a:gridCol w="268487">
                  <a:extLst>
                    <a:ext uri="{9D8B030D-6E8A-4147-A177-3AD203B41FA5}">
                      <a16:colId xmlns:a16="http://schemas.microsoft.com/office/drawing/2014/main" val="20015"/>
                    </a:ext>
                  </a:extLst>
                </a:gridCol>
                <a:gridCol w="268487">
                  <a:extLst>
                    <a:ext uri="{9D8B030D-6E8A-4147-A177-3AD203B41FA5}">
                      <a16:colId xmlns:a16="http://schemas.microsoft.com/office/drawing/2014/main" val="20016"/>
                    </a:ext>
                  </a:extLst>
                </a:gridCol>
                <a:gridCol w="268487">
                  <a:extLst>
                    <a:ext uri="{9D8B030D-6E8A-4147-A177-3AD203B41FA5}">
                      <a16:colId xmlns:a16="http://schemas.microsoft.com/office/drawing/2014/main" val="20017"/>
                    </a:ext>
                  </a:extLst>
                </a:gridCol>
                <a:gridCol w="268487">
                  <a:extLst>
                    <a:ext uri="{9D8B030D-6E8A-4147-A177-3AD203B41FA5}">
                      <a16:colId xmlns:a16="http://schemas.microsoft.com/office/drawing/2014/main" val="20018"/>
                    </a:ext>
                  </a:extLst>
                </a:gridCol>
                <a:gridCol w="268487">
                  <a:extLst>
                    <a:ext uri="{9D8B030D-6E8A-4147-A177-3AD203B41FA5}">
                      <a16:colId xmlns:a16="http://schemas.microsoft.com/office/drawing/2014/main" val="20019"/>
                    </a:ext>
                  </a:extLst>
                </a:gridCol>
                <a:gridCol w="268487">
                  <a:extLst>
                    <a:ext uri="{9D8B030D-6E8A-4147-A177-3AD203B41FA5}">
                      <a16:colId xmlns:a16="http://schemas.microsoft.com/office/drawing/2014/main" val="20020"/>
                    </a:ext>
                  </a:extLst>
                </a:gridCol>
                <a:gridCol w="268487">
                  <a:extLst>
                    <a:ext uri="{9D8B030D-6E8A-4147-A177-3AD203B41FA5}">
                      <a16:colId xmlns:a16="http://schemas.microsoft.com/office/drawing/2014/main" val="20021"/>
                    </a:ext>
                  </a:extLst>
                </a:gridCol>
                <a:gridCol w="268487">
                  <a:extLst>
                    <a:ext uri="{9D8B030D-6E8A-4147-A177-3AD203B41FA5}">
                      <a16:colId xmlns:a16="http://schemas.microsoft.com/office/drawing/2014/main" val="20022"/>
                    </a:ext>
                  </a:extLst>
                </a:gridCol>
                <a:gridCol w="268487">
                  <a:extLst>
                    <a:ext uri="{9D8B030D-6E8A-4147-A177-3AD203B41FA5}">
                      <a16:colId xmlns:a16="http://schemas.microsoft.com/office/drawing/2014/main" val="20023"/>
                    </a:ext>
                  </a:extLst>
                </a:gridCol>
              </a:tblGrid>
              <a:tr h="282818">
                <a:tc>
                  <a:txBody>
                    <a:bodyPr/>
                    <a:lstStyle/>
                    <a:p>
                      <a:endParaRPr lang="nb-NO" sz="1400" dirty="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a:p>
                  </a:txBody>
                  <a:tcPr marL="68580" marR="68580" marT="34290" marB="34290">
                    <a:solidFill>
                      <a:schemeClr val="bg1">
                        <a:lumMod val="75000"/>
                      </a:schemeClr>
                    </a:solidFill>
                  </a:tcPr>
                </a:tc>
                <a:tc>
                  <a:txBody>
                    <a:bodyPr/>
                    <a:lstStyle/>
                    <a:p>
                      <a:endParaRPr lang="nb-NO" sz="1400" dirty="0"/>
                    </a:p>
                  </a:txBody>
                  <a:tcPr marL="68580" marR="68580" marT="34290" marB="34290">
                    <a:solidFill>
                      <a:schemeClr val="bg1">
                        <a:lumMod val="75000"/>
                      </a:schemeClr>
                    </a:solidFill>
                  </a:tcPr>
                </a:tc>
                <a:extLst>
                  <a:ext uri="{0D108BD9-81ED-4DB2-BD59-A6C34878D82A}">
                    <a16:rowId xmlns:a16="http://schemas.microsoft.com/office/drawing/2014/main" val="10000"/>
                  </a:ext>
                </a:extLst>
              </a:tr>
            </a:tbl>
          </a:graphicData>
        </a:graphic>
      </p:graphicFrame>
      <p:sp>
        <p:nvSpPr>
          <p:cNvPr id="34" name="TekstSylinder 33"/>
          <p:cNvSpPr txBox="1"/>
          <p:nvPr/>
        </p:nvSpPr>
        <p:spPr>
          <a:xfrm>
            <a:off x="1143000" y="4621761"/>
            <a:ext cx="6700838" cy="276999"/>
          </a:xfrm>
          <a:prstGeom prst="rect">
            <a:avLst/>
          </a:prstGeom>
          <a:noFill/>
        </p:spPr>
        <p:txBody>
          <a:bodyPr wrap="square" rtlCol="0">
            <a:spAutoFit/>
          </a:bodyPr>
          <a:lstStyle/>
          <a:p>
            <a:r>
              <a:rPr lang="nb-NO" sz="600" dirty="0"/>
              <a:t>0:00       1:00          2:00       3:00        4:00       5:00        6:00        7:00         8:00        9:00     10:00     11:00      12:00       13:00      14:00     15:00     16:00     17:00      18:00      19:00      20:00     21:00      22:00     23:00       24:00 </a:t>
            </a:r>
          </a:p>
        </p:txBody>
      </p:sp>
    </p:spTree>
    <p:extLst>
      <p:ext uri="{BB962C8B-B14F-4D97-AF65-F5344CB8AC3E}">
        <p14:creationId xmlns:p14="http://schemas.microsoft.com/office/powerpoint/2010/main" val="1098130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«Bring </a:t>
            </a:r>
            <a:r>
              <a:rPr lang="nb-NO" dirty="0" err="1"/>
              <a:t>your</a:t>
            </a:r>
            <a:r>
              <a:rPr lang="nb-NO" dirty="0"/>
              <a:t> </a:t>
            </a:r>
            <a:r>
              <a:rPr lang="nb-NO" dirty="0" err="1"/>
              <a:t>own</a:t>
            </a:r>
            <a:r>
              <a:rPr lang="nb-NO" dirty="0"/>
              <a:t> </a:t>
            </a:r>
            <a:r>
              <a:rPr lang="nb-NO" dirty="0" err="1"/>
              <a:t>device</a:t>
            </a:r>
            <a:r>
              <a:rPr lang="nb-NO" dirty="0"/>
              <a:t>»</a:t>
            </a:r>
          </a:p>
        </p:txBody>
      </p:sp>
      <p:sp>
        <p:nvSpPr>
          <p:cNvPr id="5" name="Plassholder for innhold 4"/>
          <p:cNvSpPr>
            <a:spLocks noGrp="1"/>
          </p:cNvSpPr>
          <p:nvPr>
            <p:ph idx="1"/>
          </p:nvPr>
        </p:nvSpPr>
        <p:spPr/>
        <p:txBody>
          <a:bodyPr/>
          <a:lstStyle/>
          <a:p>
            <a:r>
              <a:rPr lang="nb-NO" dirty="0"/>
              <a:t>Grensene mellom arbeid </a:t>
            </a:r>
            <a:br>
              <a:rPr lang="nb-NO" dirty="0"/>
            </a:br>
            <a:r>
              <a:rPr lang="nb-NO" dirty="0"/>
              <a:t>og fritid er i ferd med å viskes ut.</a:t>
            </a:r>
          </a:p>
          <a:p>
            <a:r>
              <a:rPr lang="nb-NO" dirty="0"/>
              <a:t>”Åtte-til fire samfunnet er borte for lengst. Folk jobber nå til alle døgnets tider”</a:t>
            </a:r>
          </a:p>
          <a:p>
            <a:endParaRPr lang="nb-NO" dirty="0"/>
          </a:p>
        </p:txBody>
      </p:sp>
    </p:spTree>
    <p:extLst>
      <p:ext uri="{BB962C8B-B14F-4D97-AF65-F5344CB8AC3E}">
        <p14:creationId xmlns:p14="http://schemas.microsoft.com/office/powerpoint/2010/main" val="96959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59353" y="540882"/>
            <a:ext cx="2691153" cy="857250"/>
          </a:xfrm>
        </p:spPr>
        <p:txBody>
          <a:bodyPr>
            <a:normAutofit fontScale="90000"/>
          </a:bodyPr>
          <a:lstStyle/>
          <a:p>
            <a:r>
              <a:rPr lang="nb-NO" dirty="0"/>
              <a:t>Bring </a:t>
            </a:r>
            <a:r>
              <a:rPr lang="nb-NO" dirty="0" err="1"/>
              <a:t>your</a:t>
            </a:r>
            <a:r>
              <a:rPr lang="nb-NO" dirty="0"/>
              <a:t> </a:t>
            </a:r>
            <a:r>
              <a:rPr lang="nb-NO" dirty="0" err="1"/>
              <a:t>own</a:t>
            </a:r>
            <a:r>
              <a:rPr lang="nb-NO" dirty="0"/>
              <a:t> </a:t>
            </a:r>
            <a:r>
              <a:rPr lang="nb-NO" dirty="0" err="1"/>
              <a:t>device</a:t>
            </a:r>
            <a:endParaRPr lang="nb-NO" dirty="0"/>
          </a:p>
        </p:txBody>
      </p:sp>
      <p:sp>
        <p:nvSpPr>
          <p:cNvPr id="4" name="Plassholder for innhold 3"/>
          <p:cNvSpPr>
            <a:spLocks noGrp="1"/>
          </p:cNvSpPr>
          <p:nvPr>
            <p:ph sz="half" idx="2"/>
          </p:nvPr>
        </p:nvSpPr>
        <p:spPr>
          <a:xfrm>
            <a:off x="1359353" y="1595438"/>
            <a:ext cx="3402218" cy="3394472"/>
          </a:xfrm>
        </p:spPr>
        <p:txBody>
          <a:bodyPr>
            <a:normAutofit/>
          </a:bodyPr>
          <a:lstStyle/>
          <a:p>
            <a:r>
              <a:rPr lang="nb-NO" dirty="0"/>
              <a:t>Grensene mellom arbeid </a:t>
            </a:r>
            <a:br>
              <a:rPr lang="nb-NO" dirty="0"/>
            </a:br>
            <a:r>
              <a:rPr lang="nb-NO" dirty="0"/>
              <a:t>og fritid er i ferd med å viskes ut.</a:t>
            </a:r>
          </a:p>
          <a:p>
            <a:r>
              <a:rPr lang="nb-NO" dirty="0"/>
              <a:t>”Åtte-til fire samfunnet er borte for lengst. Folk jobber nå til alle døgnets tider”</a:t>
            </a:r>
          </a:p>
          <a:p>
            <a:pPr lvl="5">
              <a:buNone/>
            </a:pPr>
            <a:r>
              <a:rPr lang="nb-NO" dirty="0"/>
              <a:t>	</a:t>
            </a:r>
            <a:r>
              <a:rPr lang="nb-NO" sz="1050" i="1" dirty="0"/>
              <a:t>Rune Bjerke </a:t>
            </a:r>
          </a:p>
        </p:txBody>
      </p:sp>
      <p:pic>
        <p:nvPicPr>
          <p:cNvPr id="1026" name="Picture 2" descr="G:\Forside.jpg"/>
          <p:cNvPicPr>
            <a:picLocks noChangeAspect="1" noChangeArrowheads="1"/>
          </p:cNvPicPr>
          <p:nvPr/>
        </p:nvPicPr>
        <p:blipFill>
          <a:blip r:embed="rId3" cstate="screen"/>
          <a:srcRect/>
          <a:stretch>
            <a:fillRect/>
          </a:stretch>
        </p:blipFill>
        <p:spPr bwMode="auto">
          <a:xfrm>
            <a:off x="5557837" y="0"/>
            <a:ext cx="3586163" cy="5143500"/>
          </a:xfrm>
          <a:prstGeom prst="rect">
            <a:avLst/>
          </a:prstGeom>
          <a:noFill/>
        </p:spPr>
      </p:pic>
    </p:spTree>
    <p:extLst>
      <p:ext uri="{BB962C8B-B14F-4D97-AF65-F5344CB8AC3E}">
        <p14:creationId xmlns:p14="http://schemas.microsoft.com/office/powerpoint/2010/main" val="863086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43084" y="420628"/>
            <a:ext cx="5252765" cy="857250"/>
          </a:xfrm>
        </p:spPr>
        <p:txBody>
          <a:bodyPr/>
          <a:lstStyle/>
          <a:p>
            <a:r>
              <a:rPr lang="nb-NO" dirty="0"/>
              <a:t>Arbeidstempo</a:t>
            </a:r>
          </a:p>
        </p:txBody>
      </p:sp>
      <p:sp>
        <p:nvSpPr>
          <p:cNvPr id="9" name="Plassholder for innhold 8"/>
          <p:cNvSpPr>
            <a:spLocks noGrp="1"/>
          </p:cNvSpPr>
          <p:nvPr>
            <p:ph sz="half" idx="2"/>
          </p:nvPr>
        </p:nvSpPr>
        <p:spPr>
          <a:xfrm>
            <a:off x="3963487" y="1384016"/>
            <a:ext cx="4428038" cy="3394472"/>
          </a:xfrm>
        </p:spPr>
        <p:txBody>
          <a:bodyPr>
            <a:normAutofit fontScale="92500"/>
          </a:bodyPr>
          <a:lstStyle/>
          <a:p>
            <a:r>
              <a:rPr lang="nb-NO" dirty="0"/>
              <a:t>Tid er lett å måle</a:t>
            </a:r>
          </a:p>
          <a:p>
            <a:r>
              <a:rPr lang="nb-NO" dirty="0"/>
              <a:t>Å fastsette verdien av arbeidsinnsats</a:t>
            </a:r>
          </a:p>
          <a:p>
            <a:pPr lvl="2"/>
            <a:r>
              <a:rPr lang="nb-NO" dirty="0"/>
              <a:t>gjøres ikke ved hjelp av </a:t>
            </a:r>
            <a:br>
              <a:rPr lang="nb-NO" dirty="0"/>
            </a:br>
            <a:r>
              <a:rPr lang="nb-NO" dirty="0"/>
              <a:t>måleinstrumenter alene...</a:t>
            </a:r>
          </a:p>
          <a:p>
            <a:pPr lvl="4"/>
            <a:r>
              <a:rPr lang="nb-NO" dirty="0"/>
              <a:t>ikke ved overvåking</a:t>
            </a:r>
          </a:p>
          <a:p>
            <a:r>
              <a:rPr lang="nb-NO" b="1" dirty="0"/>
              <a:t>Å fastsette verdien av arbeidsinnsats</a:t>
            </a:r>
            <a:br>
              <a:rPr lang="nb-NO" b="1" dirty="0"/>
            </a:br>
            <a:r>
              <a:rPr lang="nb-NO" b="1" dirty="0"/>
              <a:t>gjøres ved utøvelse av god ledelse</a:t>
            </a:r>
          </a:p>
          <a:p>
            <a:endParaRPr lang="nb-NO" dirty="0"/>
          </a:p>
          <a:p>
            <a:endParaRPr lang="nb-NO" dirty="0"/>
          </a:p>
          <a:p>
            <a:endParaRPr lang="nb-NO" dirty="0"/>
          </a:p>
        </p:txBody>
      </p:sp>
      <p:pic>
        <p:nvPicPr>
          <p:cNvPr id="23560" name="Picture 8" descr="F:\Kommunikasjon\Bilder\Bilder powerpoint_\Farget bakgrunn\ScanStockPhoto_image_1481581.jpg"/>
          <p:cNvPicPr>
            <a:picLocks noChangeAspect="1" noChangeArrowheads="1"/>
          </p:cNvPicPr>
          <p:nvPr/>
        </p:nvPicPr>
        <p:blipFill>
          <a:blip r:embed="rId3" cstate="screen"/>
          <a:srcRect/>
          <a:stretch>
            <a:fillRect/>
          </a:stretch>
        </p:blipFill>
        <p:spPr bwMode="auto">
          <a:xfrm>
            <a:off x="1876743" y="264497"/>
            <a:ext cx="1516201" cy="1508682"/>
          </a:xfrm>
          <a:prstGeom prst="rect">
            <a:avLst/>
          </a:prstGeom>
          <a:noFill/>
        </p:spPr>
      </p:pic>
      <p:pic>
        <p:nvPicPr>
          <p:cNvPr id="23561" name="Picture 9" descr="F:\Kommunikasjon\Bilder\Bilder powerpoint_\Farget bakgrunn\ScanStockPhoto_image_1481581.jpg"/>
          <p:cNvPicPr>
            <a:picLocks noChangeAspect="1" noChangeArrowheads="1"/>
          </p:cNvPicPr>
          <p:nvPr/>
        </p:nvPicPr>
        <p:blipFill>
          <a:blip r:embed="rId4" cstate="screen"/>
          <a:srcRect/>
          <a:stretch>
            <a:fillRect/>
          </a:stretch>
        </p:blipFill>
        <p:spPr bwMode="auto">
          <a:xfrm>
            <a:off x="1876742" y="1773178"/>
            <a:ext cx="1454638" cy="1563542"/>
          </a:xfrm>
          <a:prstGeom prst="rect">
            <a:avLst/>
          </a:prstGeom>
          <a:noFill/>
        </p:spPr>
      </p:pic>
      <p:pic>
        <p:nvPicPr>
          <p:cNvPr id="23562" name="Picture 10" descr="F:\Kommunikasjon\Bilder\Bilder powerpoint_\Farget bakgrunn\ScanStockPhoto_image_1481581.jpg"/>
          <p:cNvPicPr>
            <a:picLocks noChangeAspect="1" noChangeArrowheads="1"/>
          </p:cNvPicPr>
          <p:nvPr/>
        </p:nvPicPr>
        <p:blipFill>
          <a:blip r:embed="rId5" cstate="screen"/>
          <a:srcRect/>
          <a:stretch>
            <a:fillRect/>
          </a:stretch>
        </p:blipFill>
        <p:spPr bwMode="auto">
          <a:xfrm>
            <a:off x="1876742" y="3329133"/>
            <a:ext cx="1485584" cy="1469026"/>
          </a:xfrm>
          <a:prstGeom prst="rect">
            <a:avLst/>
          </a:prstGeom>
          <a:noFill/>
        </p:spPr>
      </p:pic>
    </p:spTree>
    <p:extLst>
      <p:ext uri="{BB962C8B-B14F-4D97-AF65-F5344CB8AC3E}">
        <p14:creationId xmlns:p14="http://schemas.microsoft.com/office/powerpoint/2010/main" val="3967881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F:\Kommunikasjon\Bilder\Bilder powerpoint_\Farget bakgrunn\ScanStockPhoto_image_327411.jpg"/>
          <p:cNvPicPr>
            <a:picLocks noChangeAspect="1" noChangeArrowheads="1"/>
          </p:cNvPicPr>
          <p:nvPr/>
        </p:nvPicPr>
        <p:blipFill>
          <a:blip r:embed="rId3" cstate="screen"/>
          <a:srcRect/>
          <a:stretch>
            <a:fillRect/>
          </a:stretch>
        </p:blipFill>
        <p:spPr bwMode="auto">
          <a:xfrm>
            <a:off x="1124758" y="0"/>
            <a:ext cx="6953962" cy="5143500"/>
          </a:xfrm>
          <a:prstGeom prst="rect">
            <a:avLst/>
          </a:prstGeom>
          <a:noFill/>
        </p:spPr>
      </p:pic>
      <p:sp>
        <p:nvSpPr>
          <p:cNvPr id="2" name="Tittel 1"/>
          <p:cNvSpPr>
            <a:spLocks noGrp="1"/>
          </p:cNvSpPr>
          <p:nvPr>
            <p:ph type="title"/>
          </p:nvPr>
        </p:nvSpPr>
        <p:spPr>
          <a:xfrm>
            <a:off x="1591068" y="142875"/>
            <a:ext cx="3114724" cy="857250"/>
          </a:xfrm>
        </p:spPr>
        <p:txBody>
          <a:bodyPr/>
          <a:lstStyle/>
          <a:p>
            <a:r>
              <a:rPr lang="nb-NO" dirty="0">
                <a:solidFill>
                  <a:schemeClr val="bg1"/>
                </a:solidFill>
              </a:rPr>
              <a:t>Kompensasjon</a:t>
            </a:r>
          </a:p>
        </p:txBody>
      </p:sp>
      <p:pic>
        <p:nvPicPr>
          <p:cNvPr id="1026" name="Picture 2" descr="C:\Users\ffkea\AppData\Local\Microsoft\Windows\Temporary Internet Files\Content.Outlook\5BFOLLF1\ScanStockPhoto_image_458254.png"/>
          <p:cNvPicPr>
            <a:picLocks noChangeAspect="1" noChangeArrowheads="1"/>
          </p:cNvPicPr>
          <p:nvPr/>
        </p:nvPicPr>
        <p:blipFill>
          <a:blip r:embed="rId4" cstate="screen"/>
          <a:srcRect/>
          <a:stretch>
            <a:fillRect/>
          </a:stretch>
        </p:blipFill>
        <p:spPr bwMode="auto">
          <a:xfrm>
            <a:off x="4914034" y="2114546"/>
            <a:ext cx="3164686" cy="3164686"/>
          </a:xfrm>
          <a:prstGeom prst="rect">
            <a:avLst/>
          </a:prstGeom>
          <a:noFill/>
        </p:spPr>
      </p:pic>
    </p:spTree>
    <p:extLst>
      <p:ext uri="{BB962C8B-B14F-4D97-AF65-F5344CB8AC3E}">
        <p14:creationId xmlns:p14="http://schemas.microsoft.com/office/powerpoint/2010/main" val="426307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30035" y="1973166"/>
            <a:ext cx="6537367" cy="3056033"/>
          </a:xfrm>
        </p:spPr>
        <p:txBody>
          <a:bodyPr>
            <a:normAutofit/>
          </a:bodyPr>
          <a:lstStyle/>
          <a:p>
            <a:r>
              <a:rPr lang="nb-NO" sz="2200" dirty="0"/>
              <a:t>MÅLET er at dere skal bli kjent med dilemmaer, utfordringer og det rettslige grunnlaget knyttet til tema arbeidstid</a:t>
            </a:r>
          </a:p>
          <a:p>
            <a:r>
              <a:rPr lang="nb-NO" sz="2200" dirty="0"/>
              <a:t>HENSIKTEN er å øke organisasjonens kunnskap om arbeidstidsproblematikken for å forstå de fagpolitiske valg vi som forbund må ta – både sentralt og ikke minst lokalt her i vår bedrift</a:t>
            </a:r>
          </a:p>
          <a:p>
            <a:pPr indent="0">
              <a:buNone/>
            </a:pPr>
            <a:r>
              <a:rPr lang="nb-NO" sz="1700" dirty="0"/>
              <a:t>Men først - arbeidstidsbestemmelsene i vår bedriftsavtale</a:t>
            </a:r>
          </a:p>
          <a:p>
            <a:endParaRPr lang="nb-NO" dirty="0"/>
          </a:p>
        </p:txBody>
      </p:sp>
      <p:sp>
        <p:nvSpPr>
          <p:cNvPr id="3" name="Tittel 2"/>
          <p:cNvSpPr>
            <a:spLocks noGrp="1"/>
          </p:cNvSpPr>
          <p:nvPr>
            <p:ph type="title"/>
          </p:nvPr>
        </p:nvSpPr>
        <p:spPr/>
        <p:txBody>
          <a:bodyPr/>
          <a:lstStyle/>
          <a:p>
            <a:endParaRPr lang="nb-NO"/>
          </a:p>
        </p:txBody>
      </p:sp>
    </p:spTree>
    <p:extLst>
      <p:ext uri="{BB962C8B-B14F-4D97-AF65-F5344CB8AC3E}">
        <p14:creationId xmlns:p14="http://schemas.microsoft.com/office/powerpoint/2010/main" val="3384526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Utvikling</a:t>
            </a:r>
          </a:p>
        </p:txBody>
      </p:sp>
      <p:sp>
        <p:nvSpPr>
          <p:cNvPr id="3" name="Plassholder for innhold 2"/>
          <p:cNvSpPr>
            <a:spLocks noGrp="1"/>
          </p:cNvSpPr>
          <p:nvPr>
            <p:ph sz="half" idx="1"/>
          </p:nvPr>
        </p:nvSpPr>
        <p:spPr/>
        <p:txBody>
          <a:bodyPr/>
          <a:lstStyle/>
          <a:p>
            <a:r>
              <a:rPr lang="nb-NO" dirty="0"/>
              <a:t>Mer usosialt arbeid</a:t>
            </a:r>
          </a:p>
          <a:p>
            <a:r>
              <a:rPr lang="nb-NO" dirty="0"/>
              <a:t>Mer bruk av kompensasjonsgodet ”avspasering”</a:t>
            </a:r>
          </a:p>
          <a:p>
            <a:r>
              <a:rPr lang="nb-NO" dirty="0"/>
              <a:t>Arbeidstiden blir i større grad styrt av måloppnåelse enn av normert antall timer pr. dag</a:t>
            </a:r>
          </a:p>
        </p:txBody>
      </p:sp>
      <p:pic>
        <p:nvPicPr>
          <p:cNvPr id="1026" name="Picture 2" descr="F:\Kommunikasjon\Bilder\Bilder powerpoint_\Farget bakgrunn\ScanStockPhoto_image_939963.jpg"/>
          <p:cNvPicPr>
            <a:picLocks noChangeAspect="1" noChangeArrowheads="1"/>
          </p:cNvPicPr>
          <p:nvPr/>
        </p:nvPicPr>
        <p:blipFill>
          <a:blip r:embed="rId3" cstate="screen"/>
          <a:srcRect/>
          <a:stretch>
            <a:fillRect/>
          </a:stretch>
        </p:blipFill>
        <p:spPr bwMode="auto">
          <a:xfrm>
            <a:off x="5931411" y="-338"/>
            <a:ext cx="3212589" cy="5143838"/>
          </a:xfrm>
          <a:prstGeom prst="rect">
            <a:avLst/>
          </a:prstGeom>
          <a:noFill/>
        </p:spPr>
      </p:pic>
    </p:spTree>
    <p:extLst>
      <p:ext uri="{BB962C8B-B14F-4D97-AF65-F5344CB8AC3E}">
        <p14:creationId xmlns:p14="http://schemas.microsoft.com/office/powerpoint/2010/main" val="185702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5257799" y="3406979"/>
            <a:ext cx="2743201" cy="174879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dirty="0">
              <a:noFill/>
            </a:endParaRPr>
          </a:p>
        </p:txBody>
      </p:sp>
      <p:pic>
        <p:nvPicPr>
          <p:cNvPr id="7172" name="Picture 4" descr="C:\Users\ffmoh\AppData\Local\Microsoft\Windows\Temporary Internet Files\Content.Outlook\TTSH9V39\dnb_logo.jpg"/>
          <p:cNvPicPr>
            <a:picLocks noChangeAspect="1" noChangeArrowheads="1"/>
          </p:cNvPicPr>
          <p:nvPr/>
        </p:nvPicPr>
        <p:blipFill>
          <a:blip r:embed="rId3" cstate="screen"/>
          <a:srcRect/>
          <a:stretch>
            <a:fillRect/>
          </a:stretch>
        </p:blipFill>
        <p:spPr bwMode="auto">
          <a:xfrm>
            <a:off x="5344692" y="4453363"/>
            <a:ext cx="724981" cy="362491"/>
          </a:xfrm>
          <a:prstGeom prst="rect">
            <a:avLst/>
          </a:prstGeom>
          <a:noFill/>
        </p:spPr>
      </p:pic>
      <p:pic>
        <p:nvPicPr>
          <p:cNvPr id="7174" name="Picture 6" descr="C:\Users\ffmoh\AppData\Local\Microsoft\Windows\Temporary Internet Files\Content.Outlook\TTSH9V39\CAPH4U28.jpg"/>
          <p:cNvPicPr>
            <a:picLocks noChangeAspect="1" noChangeArrowheads="1"/>
          </p:cNvPicPr>
          <p:nvPr/>
        </p:nvPicPr>
        <p:blipFill>
          <a:blip r:embed="rId4" cstate="screen"/>
          <a:srcRect/>
          <a:stretch>
            <a:fillRect/>
          </a:stretch>
        </p:blipFill>
        <p:spPr bwMode="auto">
          <a:xfrm>
            <a:off x="6153040" y="4892967"/>
            <a:ext cx="988631" cy="154226"/>
          </a:xfrm>
          <a:prstGeom prst="rect">
            <a:avLst/>
          </a:prstGeom>
          <a:noFill/>
        </p:spPr>
      </p:pic>
      <p:pic>
        <p:nvPicPr>
          <p:cNvPr id="7176" name="Picture 8" descr="C:\Users\ffmoh\AppData\Local\Microsoft\Windows\Temporary Internet Files\Content.Outlook\TTSH9V39\nordea-logo-print.jpg"/>
          <p:cNvPicPr>
            <a:picLocks noChangeAspect="1" noChangeArrowheads="1"/>
          </p:cNvPicPr>
          <p:nvPr/>
        </p:nvPicPr>
        <p:blipFill>
          <a:blip r:embed="rId5" cstate="screen"/>
          <a:srcRect/>
          <a:stretch>
            <a:fillRect/>
          </a:stretch>
        </p:blipFill>
        <p:spPr bwMode="auto">
          <a:xfrm>
            <a:off x="7058304" y="4453363"/>
            <a:ext cx="870244" cy="256200"/>
          </a:xfrm>
          <a:prstGeom prst="rect">
            <a:avLst/>
          </a:prstGeom>
          <a:noFill/>
        </p:spPr>
      </p:pic>
      <p:pic>
        <p:nvPicPr>
          <p:cNvPr id="7178" name="Picture 10" descr="C:\Users\ffmoh\AppData\Local\Microsoft\Windows\Temporary Internet Files\Content.Outlook\TTSH9V39\images.jpg"/>
          <p:cNvPicPr>
            <a:picLocks noChangeAspect="1" noChangeArrowheads="1"/>
          </p:cNvPicPr>
          <p:nvPr/>
        </p:nvPicPr>
        <p:blipFill>
          <a:blip r:embed="rId6" cstate="screen"/>
          <a:srcRect/>
          <a:stretch>
            <a:fillRect/>
          </a:stretch>
        </p:blipFill>
        <p:spPr bwMode="auto">
          <a:xfrm>
            <a:off x="6098248" y="4128816"/>
            <a:ext cx="413884" cy="355735"/>
          </a:xfrm>
          <a:prstGeom prst="rect">
            <a:avLst/>
          </a:prstGeom>
          <a:noFill/>
        </p:spPr>
      </p:pic>
      <p:pic>
        <p:nvPicPr>
          <p:cNvPr id="7179" name="Picture 11" descr="C:\Users\ffmoh\AppData\Local\Microsoft\Windows\Temporary Internet Files\Content.Outlook\TTSH9V39\handelsbanken.jpg"/>
          <p:cNvPicPr>
            <a:picLocks noChangeAspect="1" noChangeArrowheads="1"/>
          </p:cNvPicPr>
          <p:nvPr/>
        </p:nvPicPr>
        <p:blipFill>
          <a:blip r:embed="rId7" cstate="screen"/>
          <a:srcRect/>
          <a:stretch>
            <a:fillRect/>
          </a:stretch>
        </p:blipFill>
        <p:spPr bwMode="auto">
          <a:xfrm>
            <a:off x="6308191" y="3885809"/>
            <a:ext cx="1020208" cy="168606"/>
          </a:xfrm>
          <a:prstGeom prst="rect">
            <a:avLst/>
          </a:prstGeom>
          <a:noFill/>
        </p:spPr>
      </p:pic>
      <p:pic>
        <p:nvPicPr>
          <p:cNvPr id="7180" name="Picture 12" descr="C:\Users\ffmoh\AppData\Local\Microsoft\Windows\Temporary Internet Files\Content.Outlook\TTSH9V39\sparebank1_logo.jpg"/>
          <p:cNvPicPr>
            <a:picLocks noChangeAspect="1" noChangeArrowheads="1"/>
          </p:cNvPicPr>
          <p:nvPr/>
        </p:nvPicPr>
        <p:blipFill>
          <a:blip r:embed="rId8" cstate="screen"/>
          <a:srcRect/>
          <a:stretch>
            <a:fillRect/>
          </a:stretch>
        </p:blipFill>
        <p:spPr bwMode="auto">
          <a:xfrm>
            <a:off x="5422521" y="3590045"/>
            <a:ext cx="762620" cy="210833"/>
          </a:xfrm>
          <a:prstGeom prst="rect">
            <a:avLst/>
          </a:prstGeom>
          <a:noFill/>
        </p:spPr>
      </p:pic>
      <p:pic>
        <p:nvPicPr>
          <p:cNvPr id="7181" name="Picture 13" descr="C:\Users\ffmoh\AppData\Local\Microsoft\Windows\Temporary Internet Files\Content.Outlook\TTSH9V39\eika-logo-gronn.jpg"/>
          <p:cNvPicPr>
            <a:picLocks noChangeAspect="1" noChangeArrowheads="1"/>
          </p:cNvPicPr>
          <p:nvPr/>
        </p:nvPicPr>
        <p:blipFill>
          <a:blip r:embed="rId9" cstate="screen"/>
          <a:srcRect/>
          <a:stretch>
            <a:fillRect/>
          </a:stretch>
        </p:blipFill>
        <p:spPr bwMode="auto">
          <a:xfrm>
            <a:off x="6402261" y="4583886"/>
            <a:ext cx="466836" cy="231968"/>
          </a:xfrm>
          <a:prstGeom prst="rect">
            <a:avLst/>
          </a:prstGeom>
          <a:noFill/>
        </p:spPr>
      </p:pic>
      <p:pic>
        <p:nvPicPr>
          <p:cNvPr id="7182" name="Picture 14" descr="C:\Users\ffmoh\AppData\Local\Microsoft\Windows\Temporary Internet Files\Content.Outlook\TTSH9V39\Tryg_Logo.jpg"/>
          <p:cNvPicPr>
            <a:picLocks noChangeAspect="1" noChangeArrowheads="1"/>
          </p:cNvPicPr>
          <p:nvPr/>
        </p:nvPicPr>
        <p:blipFill>
          <a:blip r:embed="rId10" cstate="screen"/>
          <a:srcRect/>
          <a:stretch>
            <a:fillRect/>
          </a:stretch>
        </p:blipFill>
        <p:spPr bwMode="auto">
          <a:xfrm>
            <a:off x="7141671" y="4165060"/>
            <a:ext cx="546868" cy="229652"/>
          </a:xfrm>
          <a:prstGeom prst="rect">
            <a:avLst/>
          </a:prstGeom>
          <a:noFill/>
        </p:spPr>
      </p:pic>
      <p:pic>
        <p:nvPicPr>
          <p:cNvPr id="1026" name="Picture 2" descr="C:\Users\ffmoh\AppData\Local\Microsoft\Windows\Temporary Internet Files\Content.Outlook\TTSH9V39\DanskeBankLogo.jpg"/>
          <p:cNvPicPr>
            <a:picLocks noChangeAspect="1" noChangeArrowheads="1"/>
          </p:cNvPicPr>
          <p:nvPr/>
        </p:nvPicPr>
        <p:blipFill>
          <a:blip r:embed="rId11" cstate="screen"/>
          <a:srcRect/>
          <a:stretch>
            <a:fillRect/>
          </a:stretch>
        </p:blipFill>
        <p:spPr bwMode="auto">
          <a:xfrm>
            <a:off x="6709670" y="3494836"/>
            <a:ext cx="978869" cy="390974"/>
          </a:xfrm>
          <a:prstGeom prst="rect">
            <a:avLst/>
          </a:prstGeom>
          <a:noFill/>
        </p:spPr>
      </p:pic>
      <p:sp>
        <p:nvSpPr>
          <p:cNvPr id="2" name="Tittel 1"/>
          <p:cNvSpPr>
            <a:spLocks noGrp="1"/>
          </p:cNvSpPr>
          <p:nvPr>
            <p:ph type="title"/>
          </p:nvPr>
        </p:nvSpPr>
        <p:spPr/>
        <p:txBody>
          <a:bodyPr/>
          <a:lstStyle/>
          <a:p>
            <a:r>
              <a:rPr lang="nb-NO" dirty="0"/>
              <a:t>Turnus og skiftarbeid</a:t>
            </a:r>
          </a:p>
        </p:txBody>
      </p:sp>
      <p:sp>
        <p:nvSpPr>
          <p:cNvPr id="3" name="Plassholder for innhold 2"/>
          <p:cNvSpPr>
            <a:spLocks noGrp="1"/>
          </p:cNvSpPr>
          <p:nvPr>
            <p:ph idx="1"/>
          </p:nvPr>
        </p:nvSpPr>
        <p:spPr>
          <a:xfrm>
            <a:off x="1357312" y="1447801"/>
            <a:ext cx="3163509" cy="3282725"/>
          </a:xfrm>
        </p:spPr>
        <p:txBody>
          <a:bodyPr>
            <a:normAutofit/>
          </a:bodyPr>
          <a:lstStyle/>
          <a:p>
            <a:r>
              <a:rPr lang="nb-NO" dirty="0"/>
              <a:t>Greit når det er nødvendig på grunn av arbeidets art</a:t>
            </a:r>
          </a:p>
          <a:p>
            <a:r>
              <a:rPr lang="nb-NO" dirty="0"/>
              <a:t>Hva med den delen av arbeidslivet hvor arbeidets art ikke gjør dette nødvendig?</a:t>
            </a:r>
          </a:p>
        </p:txBody>
      </p:sp>
      <p:pic>
        <p:nvPicPr>
          <p:cNvPr id="7171" name="Picture 3" descr="C:\Users\ffmoh\AppData\Local\Microsoft\Windows\Temporary Internet Files\Content.Outlook\TTSH9V39\L04-21-Med-16-01.jpg"/>
          <p:cNvPicPr>
            <a:picLocks noChangeAspect="1" noChangeArrowheads="1"/>
          </p:cNvPicPr>
          <p:nvPr/>
        </p:nvPicPr>
        <p:blipFill>
          <a:blip r:embed="rId12" cstate="screen"/>
          <a:srcRect/>
          <a:stretch>
            <a:fillRect/>
          </a:stretch>
        </p:blipFill>
        <p:spPr bwMode="auto">
          <a:xfrm>
            <a:off x="5257799" y="1662904"/>
            <a:ext cx="2743201" cy="1744076"/>
          </a:xfrm>
          <a:prstGeom prst="rect">
            <a:avLst/>
          </a:prstGeom>
          <a:noFill/>
        </p:spPr>
      </p:pic>
      <p:pic>
        <p:nvPicPr>
          <p:cNvPr id="16385" name="Picture 1" descr="F:\Kommunikasjon\Bilder\Bilder powerpoint_\Farget bakgrunn\ScanStockPhoto_image_1206868.jpg"/>
          <p:cNvPicPr>
            <a:picLocks noChangeAspect="1" noChangeArrowheads="1"/>
          </p:cNvPicPr>
          <p:nvPr/>
        </p:nvPicPr>
        <p:blipFill>
          <a:blip r:embed="rId13" cstate="screen"/>
          <a:srcRect/>
          <a:stretch>
            <a:fillRect/>
          </a:stretch>
        </p:blipFill>
        <p:spPr bwMode="auto">
          <a:xfrm>
            <a:off x="5257798" y="0"/>
            <a:ext cx="2743202" cy="1700213"/>
          </a:xfrm>
          <a:prstGeom prst="rect">
            <a:avLst/>
          </a:prstGeom>
          <a:noFill/>
        </p:spPr>
      </p:pic>
    </p:spTree>
    <p:extLst>
      <p:ext uri="{BB962C8B-B14F-4D97-AF65-F5344CB8AC3E}">
        <p14:creationId xmlns:p14="http://schemas.microsoft.com/office/powerpoint/2010/main" val="243089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718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2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717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717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7182"/>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172"/>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718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7176"/>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Konsekvenser </a:t>
            </a:r>
            <a:br>
              <a:rPr lang="nb-NO" dirty="0"/>
            </a:br>
            <a:r>
              <a:rPr lang="nb-NO" dirty="0"/>
              <a:t>for ansatte</a:t>
            </a:r>
            <a:endParaRPr lang="nb-NO" b="1" dirty="0"/>
          </a:p>
        </p:txBody>
      </p:sp>
      <p:sp>
        <p:nvSpPr>
          <p:cNvPr id="3" name="Plassholder for innhold 2"/>
          <p:cNvSpPr>
            <a:spLocks noGrp="1"/>
          </p:cNvSpPr>
          <p:nvPr>
            <p:ph sz="half" idx="1"/>
          </p:nvPr>
        </p:nvSpPr>
        <p:spPr/>
        <p:txBody>
          <a:bodyPr>
            <a:normAutofit/>
          </a:bodyPr>
          <a:lstStyle/>
          <a:p>
            <a:r>
              <a:rPr lang="nb-NO" dirty="0"/>
              <a:t>Arbeidsmiljølovens formål:</a:t>
            </a:r>
          </a:p>
          <a:p>
            <a:pPr lvl="2"/>
            <a:r>
              <a:rPr lang="nb-NO" sz="1200" dirty="0"/>
              <a:t>Unngå arbeidstid som påfører arbeidstakeren eller nærmeste familie unødige og sosiale belastninger	</a:t>
            </a:r>
          </a:p>
          <a:p>
            <a:pPr lvl="2"/>
            <a:r>
              <a:rPr lang="nb-NO" sz="1200" dirty="0"/>
              <a:t>Derfor vern mot ubekvem arbeidstid</a:t>
            </a:r>
          </a:p>
          <a:p>
            <a:r>
              <a:rPr lang="nb-NO" dirty="0"/>
              <a:t>Forskningen:</a:t>
            </a:r>
          </a:p>
          <a:p>
            <a:pPr lvl="2"/>
            <a:r>
              <a:rPr lang="nb-NO" sz="1200" dirty="0"/>
              <a:t>Nattarbeid i seg selv kan utgjøre en helserisiko</a:t>
            </a:r>
          </a:p>
          <a:p>
            <a:pPr lvl="2"/>
            <a:r>
              <a:rPr lang="nb-NO" sz="1200" dirty="0"/>
              <a:t>Og hvor nattarbeid er omfattende, kan skift- og turnusarbeid være skadelig for helsen</a:t>
            </a:r>
          </a:p>
        </p:txBody>
      </p:sp>
      <p:pic>
        <p:nvPicPr>
          <p:cNvPr id="9218" name="Picture 2" descr="C:\Users\ffmoh\AppData\Local\Microsoft\Windows\Temporary Internet Files\Content.Outlook\TTSH9V39\fig200130129.jpg"/>
          <p:cNvPicPr>
            <a:picLocks noChangeAspect="1" noChangeArrowheads="1"/>
          </p:cNvPicPr>
          <p:nvPr/>
        </p:nvPicPr>
        <p:blipFill>
          <a:blip r:embed="rId3" cstate="screen"/>
          <a:srcRect/>
          <a:stretch>
            <a:fillRect/>
          </a:stretch>
        </p:blipFill>
        <p:spPr bwMode="auto">
          <a:xfrm>
            <a:off x="5014913" y="259085"/>
            <a:ext cx="2286000" cy="2148840"/>
          </a:xfrm>
          <a:prstGeom prst="rect">
            <a:avLst/>
          </a:prstGeom>
          <a:noFill/>
        </p:spPr>
      </p:pic>
      <p:pic>
        <p:nvPicPr>
          <p:cNvPr id="5" name="Picture 3" descr="C:\Users\ffmoh\AppData\Local\Microsoft\Windows\Temporary Internet Files\Content.Outlook\TTSH9V39\Familie2.jpg"/>
          <p:cNvPicPr>
            <a:picLocks noChangeAspect="1" noChangeArrowheads="1"/>
          </p:cNvPicPr>
          <p:nvPr/>
        </p:nvPicPr>
        <p:blipFill>
          <a:blip r:embed="rId4" cstate="screen"/>
          <a:srcRect/>
          <a:stretch>
            <a:fillRect/>
          </a:stretch>
        </p:blipFill>
        <p:spPr bwMode="auto">
          <a:xfrm>
            <a:off x="5024438" y="2441973"/>
            <a:ext cx="2400300" cy="2276741"/>
          </a:xfrm>
          <a:prstGeom prst="rect">
            <a:avLst/>
          </a:prstGeom>
          <a:noFill/>
        </p:spPr>
      </p:pic>
    </p:spTree>
    <p:extLst>
      <p:ext uri="{BB962C8B-B14F-4D97-AF65-F5344CB8AC3E}">
        <p14:creationId xmlns:p14="http://schemas.microsoft.com/office/powerpoint/2010/main" val="131757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1500" dirty="0"/>
              <a:t>KONKLUSJON</a:t>
            </a:r>
            <a:br>
              <a:rPr lang="nb-NO" dirty="0"/>
            </a:br>
            <a:r>
              <a:rPr lang="nb-NO" dirty="0"/>
              <a:t>Normalarbeidstiden er under press</a:t>
            </a:r>
          </a:p>
        </p:txBody>
      </p:sp>
      <p:sp>
        <p:nvSpPr>
          <p:cNvPr id="3" name="Plassholder for innhold 2"/>
          <p:cNvSpPr>
            <a:spLocks noGrp="1"/>
          </p:cNvSpPr>
          <p:nvPr>
            <p:ph sz="half" idx="1"/>
          </p:nvPr>
        </p:nvSpPr>
        <p:spPr/>
        <p:txBody>
          <a:bodyPr/>
          <a:lstStyle/>
          <a:p>
            <a:pPr lvl="0"/>
            <a:r>
              <a:rPr lang="nb-NO" dirty="0"/>
              <a:t>Det vil kunne få betydning for lønnskompensasjon for det arbeidet som utføres utenfor normalarbeidstidens plassering; 8-16</a:t>
            </a:r>
          </a:p>
          <a:p>
            <a:r>
              <a:rPr lang="nb-NO" dirty="0"/>
              <a:t>Det har betydning for den enkeltes oppleves av velferd og livskvalitet</a:t>
            </a:r>
          </a:p>
        </p:txBody>
      </p:sp>
      <p:sp>
        <p:nvSpPr>
          <p:cNvPr id="7" name="Plassholder for innhold 3"/>
          <p:cNvSpPr txBox="1">
            <a:spLocks/>
          </p:cNvSpPr>
          <p:nvPr/>
        </p:nvSpPr>
        <p:spPr>
          <a:xfrm>
            <a:off x="4602285" y="1438276"/>
            <a:ext cx="3151188" cy="3394472"/>
          </a:xfrm>
          <a:prstGeom prst="rect">
            <a:avLst/>
          </a:prstGeom>
        </p:spPr>
        <p:txBody>
          <a:bodyPr/>
          <a:lstStyle/>
          <a:p>
            <a:pPr marL="133350" indent="-133350" defTabSz="342900">
              <a:spcBef>
                <a:spcPts val="900"/>
              </a:spcBef>
              <a:buClr>
                <a:srgbClr val="8B1F1E"/>
              </a:buClr>
              <a:buFont typeface="Arial"/>
              <a:buChar char="•"/>
              <a:defRPr/>
            </a:pPr>
            <a:r>
              <a:rPr lang="nb-NO" dirty="0">
                <a:solidFill>
                  <a:srgbClr val="52565A"/>
                </a:solidFill>
              </a:rPr>
              <a:t>Det er en trend mot gjennomsnittsberegning </a:t>
            </a:r>
          </a:p>
          <a:p>
            <a:pPr marL="133350" indent="-133350" defTabSz="342900">
              <a:spcBef>
                <a:spcPts val="900"/>
              </a:spcBef>
              <a:buClr>
                <a:srgbClr val="8B1F1E"/>
              </a:buClr>
              <a:buFont typeface="Arial"/>
              <a:buChar char="•"/>
              <a:defRPr/>
            </a:pPr>
            <a:r>
              <a:rPr lang="nb-NO" dirty="0">
                <a:solidFill>
                  <a:srgbClr val="52565A"/>
                </a:solidFill>
              </a:rPr>
              <a:t>Det er viktig å få avklart hvor kompetansen (beslutningsmyndigheten) til å fastsette arbeidstidsordninger skal ligge</a:t>
            </a:r>
          </a:p>
        </p:txBody>
      </p:sp>
    </p:spTree>
    <p:extLst>
      <p:ext uri="{BB962C8B-B14F-4D97-AF65-F5344CB8AC3E}">
        <p14:creationId xmlns:p14="http://schemas.microsoft.com/office/powerpoint/2010/main" val="402555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F:\Kommunikasjon\Bilder\Bilder powerpoint_\Farget bakgrunn\ScanStockPhoto_image_581925.jpg"/>
          <p:cNvPicPr>
            <a:picLocks noChangeAspect="1" noChangeArrowheads="1"/>
          </p:cNvPicPr>
          <p:nvPr/>
        </p:nvPicPr>
        <p:blipFill>
          <a:blip r:embed="rId3" cstate="screen"/>
          <a:srcRect/>
          <a:stretch>
            <a:fillRect/>
          </a:stretch>
        </p:blipFill>
        <p:spPr bwMode="auto">
          <a:xfrm>
            <a:off x="5143253" y="2185988"/>
            <a:ext cx="4000747" cy="2543175"/>
          </a:xfrm>
          <a:prstGeom prst="rect">
            <a:avLst/>
          </a:prstGeom>
          <a:noFill/>
        </p:spPr>
      </p:pic>
      <p:sp>
        <p:nvSpPr>
          <p:cNvPr id="2" name="Tittel 1"/>
          <p:cNvSpPr>
            <a:spLocks noGrp="1"/>
          </p:cNvSpPr>
          <p:nvPr>
            <p:ph type="title"/>
          </p:nvPr>
        </p:nvSpPr>
        <p:spPr>
          <a:xfrm>
            <a:off x="1359353" y="383720"/>
            <a:ext cx="6172200" cy="857250"/>
          </a:xfrm>
        </p:spPr>
        <p:txBody>
          <a:bodyPr>
            <a:normAutofit fontScale="90000"/>
          </a:bodyPr>
          <a:lstStyle/>
          <a:p>
            <a:r>
              <a:rPr lang="nb-NO" dirty="0"/>
              <a:t>Travelhet, tidspress og arbeidstidens plassering</a:t>
            </a:r>
          </a:p>
        </p:txBody>
      </p:sp>
      <p:sp>
        <p:nvSpPr>
          <p:cNvPr id="3" name="Plassholder for innhold 2"/>
          <p:cNvSpPr>
            <a:spLocks noGrp="1"/>
          </p:cNvSpPr>
          <p:nvPr>
            <p:ph sz="half" idx="1"/>
          </p:nvPr>
        </p:nvSpPr>
        <p:spPr>
          <a:xfrm>
            <a:off x="1359353" y="1447801"/>
            <a:ext cx="5457826" cy="3394472"/>
          </a:xfrm>
        </p:spPr>
        <p:txBody>
          <a:bodyPr>
            <a:normAutofit lnSpcReduction="10000"/>
          </a:bodyPr>
          <a:lstStyle/>
          <a:p>
            <a:r>
              <a:rPr lang="nb-NO" dirty="0"/>
              <a:t>Hvem bestemmer hva som forventes av arbeidsinnsats, og hvordan bestemmes det?</a:t>
            </a:r>
          </a:p>
          <a:p>
            <a:r>
              <a:rPr lang="nb-NO" dirty="0"/>
              <a:t>Hvordan foregår kontroll av arbeidsmengde og kvalitet?</a:t>
            </a:r>
          </a:p>
          <a:p>
            <a:r>
              <a:rPr lang="nb-NO" dirty="0"/>
              <a:t>Hvordan håndteres tidspress?</a:t>
            </a:r>
          </a:p>
          <a:p>
            <a:r>
              <a:rPr lang="nb-NO" dirty="0"/>
              <a:t>Når på døgnet vil du helst </a:t>
            </a:r>
            <a:br>
              <a:rPr lang="nb-NO" dirty="0"/>
            </a:br>
            <a:r>
              <a:rPr lang="nb-NO" dirty="0"/>
              <a:t>jobbe?</a:t>
            </a:r>
          </a:p>
          <a:p>
            <a:r>
              <a:rPr lang="nb-NO" dirty="0"/>
              <a:t>Hva er tillitsvalgtes </a:t>
            </a:r>
            <a:br>
              <a:rPr lang="nb-NO" dirty="0"/>
            </a:br>
            <a:r>
              <a:rPr lang="nb-NO" dirty="0"/>
              <a:t>rolle?</a:t>
            </a:r>
          </a:p>
          <a:p>
            <a:pPr>
              <a:buNone/>
            </a:pPr>
            <a:endParaRPr lang="nb-NO" dirty="0"/>
          </a:p>
        </p:txBody>
      </p:sp>
    </p:spTree>
    <p:extLst>
      <p:ext uri="{BB962C8B-B14F-4D97-AF65-F5344CB8AC3E}">
        <p14:creationId xmlns:p14="http://schemas.microsoft.com/office/powerpoint/2010/main" val="1619980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197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031826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63842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
        <p:nvSpPr>
          <p:cNvPr id="3" name="Content Placeholder 2"/>
          <p:cNvSpPr>
            <a:spLocks noGrp="1"/>
          </p:cNvSpPr>
          <p:nvPr>
            <p:ph idx="1"/>
          </p:nvPr>
        </p:nvSpPr>
        <p:spPr/>
        <p:txBody>
          <a:bodyPr/>
          <a:lstStyle/>
          <a:p>
            <a:endParaRPr lang="en-US" dirty="0"/>
          </a:p>
        </p:txBody>
      </p:sp>
      <p:sp>
        <p:nvSpPr>
          <p:cNvPr id="4" name="Picture Placeholder 3"/>
          <p:cNvSpPr>
            <a:spLocks noGrp="1"/>
          </p:cNvSpPr>
          <p:nvPr>
            <p:ph type="pic" sz="quarter" idx="10"/>
          </p:nvPr>
        </p:nvSpPr>
        <p:spPr/>
      </p:sp>
    </p:spTree>
    <p:extLst>
      <p:ext uri="{BB962C8B-B14F-4D97-AF65-F5344CB8AC3E}">
        <p14:creationId xmlns:p14="http://schemas.microsoft.com/office/powerpoint/2010/main" val="432919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a:p>
        </p:txBody>
      </p:sp>
    </p:spTree>
    <p:extLst>
      <p:ext uri="{BB962C8B-B14F-4D97-AF65-F5344CB8AC3E}">
        <p14:creationId xmlns:p14="http://schemas.microsoft.com/office/powerpoint/2010/main" val="40041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Bedriftsavtalen</a:t>
            </a:r>
          </a:p>
        </p:txBody>
      </p:sp>
      <p:sp>
        <p:nvSpPr>
          <p:cNvPr id="3" name="Plassholder for innhold 2"/>
          <p:cNvSpPr>
            <a:spLocks noGrp="1"/>
          </p:cNvSpPr>
          <p:nvPr>
            <p:ph idx="1"/>
          </p:nvPr>
        </p:nvSpPr>
        <p:spPr/>
        <p:txBody>
          <a:bodyPr/>
          <a:lstStyle/>
          <a:p>
            <a:r>
              <a:rPr lang="nb-NO" dirty="0"/>
              <a:t>HA § 7 nr. 4 c) Bedriftens arbeidstidssystem skal fastsettes i lokal bedriftsavtale</a:t>
            </a:r>
          </a:p>
          <a:p>
            <a:endParaRPr lang="nb-NO" dirty="0"/>
          </a:p>
        </p:txBody>
      </p:sp>
      <p:pic>
        <p:nvPicPr>
          <p:cNvPr id="4" name="Plassholder for innhold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119733">
            <a:off x="3758540" y="1971150"/>
            <a:ext cx="2111333" cy="2911808"/>
          </a:xfrm>
          <a:prstGeom prst="rect">
            <a:avLst/>
          </a:prstGeom>
        </p:spPr>
      </p:pic>
      <p:pic>
        <p:nvPicPr>
          <p:cNvPr id="5" name="Plassholder for innhold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123545">
            <a:off x="6001432" y="1971150"/>
            <a:ext cx="2424111" cy="3044473"/>
          </a:xfrm>
          <a:prstGeom prst="rect">
            <a:avLst/>
          </a:prstGeom>
        </p:spPr>
      </p:pic>
    </p:spTree>
    <p:extLst>
      <p:ext uri="{BB962C8B-B14F-4D97-AF65-F5344CB8AC3E}">
        <p14:creationId xmlns:p14="http://schemas.microsoft.com/office/powerpoint/2010/main" val="253436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709769" y="2899626"/>
            <a:ext cx="3058912" cy="1329527"/>
          </a:xfrm>
          <a:prstGeom prst="rect">
            <a:avLst/>
          </a:prstGeom>
        </p:spPr>
      </p:pic>
      <p:pic>
        <p:nvPicPr>
          <p:cNvPr id="3" name="Picture 2"/>
          <p:cNvPicPr>
            <a:picLocks noChangeAspect="1"/>
          </p:cNvPicPr>
          <p:nvPr/>
        </p:nvPicPr>
        <p:blipFill>
          <a:blip r:embed="rId2"/>
          <a:stretch>
            <a:fillRect/>
          </a:stretch>
        </p:blipFill>
        <p:spPr>
          <a:xfrm>
            <a:off x="5709769" y="1191084"/>
            <a:ext cx="3058912" cy="1329527"/>
          </a:xfrm>
          <a:prstGeom prst="rect">
            <a:avLst/>
          </a:prstGeom>
        </p:spPr>
      </p:pic>
      <p:sp>
        <p:nvSpPr>
          <p:cNvPr id="2" name="Title 1"/>
          <p:cNvSpPr>
            <a:spLocks noGrp="1"/>
          </p:cNvSpPr>
          <p:nvPr>
            <p:ph type="title"/>
          </p:nvPr>
        </p:nvSpPr>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
        <p:nvSpPr>
          <p:cNvPr id="7" name="Content Placeholder 20"/>
          <p:cNvSpPr>
            <a:spLocks noGrp="1"/>
          </p:cNvSpPr>
          <p:nvPr>
            <p:ph sz="quarter" idx="4294967295" hasCustomPrompt="1"/>
          </p:nvPr>
        </p:nvSpPr>
        <p:spPr>
          <a:xfrm>
            <a:off x="6065152" y="3223901"/>
            <a:ext cx="2693987" cy="1117600"/>
          </a:xfrm>
          <a:prstGeom prst="rect">
            <a:avLst/>
          </a:prstGeom>
        </p:spPr>
        <p:txBody>
          <a:bodyPr/>
          <a:lstStyle>
            <a:lvl1pPr marL="0" indent="0">
              <a:buNone/>
              <a:defRPr>
                <a:solidFill>
                  <a:srgbClr val="124E91"/>
                </a:solidFill>
              </a:defRPr>
            </a:lvl1pPr>
          </a:lstStyle>
          <a:p>
            <a:pPr lvl="0"/>
            <a:r>
              <a:rPr lang="en-US" dirty="0" err="1"/>
              <a:t>Skriv</a:t>
            </a:r>
            <a:r>
              <a:rPr lang="en-US" dirty="0"/>
              <a:t> inn </a:t>
            </a:r>
            <a:r>
              <a:rPr lang="en-US" dirty="0" err="1"/>
              <a:t>tekst</a:t>
            </a:r>
            <a:endParaRPr lang="en-US" dirty="0"/>
          </a:p>
        </p:txBody>
      </p:sp>
      <p:sp>
        <p:nvSpPr>
          <p:cNvPr id="8" name="Content Placeholder 7"/>
          <p:cNvSpPr>
            <a:spLocks noGrp="1"/>
          </p:cNvSpPr>
          <p:nvPr>
            <p:ph idx="1"/>
          </p:nvPr>
        </p:nvSpPr>
        <p:spPr>
          <a:xfrm>
            <a:off x="435378" y="1198215"/>
            <a:ext cx="4942956" cy="3402822"/>
          </a:xfrm>
        </p:spPr>
        <p:txBody>
          <a:bodyPr/>
          <a:lstStyle/>
          <a:p>
            <a:endParaRPr lang="en-US" dirty="0"/>
          </a:p>
        </p:txBody>
      </p:sp>
      <p:sp>
        <p:nvSpPr>
          <p:cNvPr id="9" name="Content Placeholder 20"/>
          <p:cNvSpPr txBox="1">
            <a:spLocks/>
          </p:cNvSpPr>
          <p:nvPr/>
        </p:nvSpPr>
        <p:spPr>
          <a:xfrm>
            <a:off x="6065152" y="1403012"/>
            <a:ext cx="2693987" cy="1117600"/>
          </a:xfrm>
          <a:prstGeom prst="rect">
            <a:avLst/>
          </a:prstGeom>
        </p:spPr>
        <p:txBody>
          <a:bodyPr vert="horz" lIns="91440" tIns="45720" rIns="91440" bIns="45720" rtlCol="0">
            <a:normAutofit/>
          </a:bodyPr>
          <a:lstStyle>
            <a:lvl1pPr marL="0" indent="0" algn="l" defTabSz="457200" rtl="0" eaLnBrk="1" latinLnBrk="0" hangingPunct="1">
              <a:spcBef>
                <a:spcPts val="1200"/>
              </a:spcBef>
              <a:buClr>
                <a:srgbClr val="00B381"/>
              </a:buClr>
              <a:buFont typeface="Arial"/>
              <a:buNone/>
              <a:defRPr sz="1800" kern="1200">
                <a:solidFill>
                  <a:srgbClr val="124E91"/>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Skriv</a:t>
            </a:r>
            <a:r>
              <a:rPr lang="en-US" dirty="0"/>
              <a:t> inn </a:t>
            </a:r>
            <a:r>
              <a:rPr lang="en-US" dirty="0" err="1"/>
              <a:t>tekst</a:t>
            </a:r>
            <a:endParaRPr lang="en-US" dirty="0"/>
          </a:p>
        </p:txBody>
      </p:sp>
    </p:spTree>
    <p:extLst>
      <p:ext uri="{BB962C8B-B14F-4D97-AF65-F5344CB8AC3E}">
        <p14:creationId xmlns:p14="http://schemas.microsoft.com/office/powerpoint/2010/main" val="468487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Klikk</a:t>
            </a:r>
            <a:r>
              <a:rPr lang="en-US" dirty="0"/>
              <a:t> for </a:t>
            </a:r>
            <a:r>
              <a:rPr lang="en-US" dirty="0" err="1"/>
              <a:t>å</a:t>
            </a:r>
            <a:r>
              <a:rPr lang="en-US" dirty="0"/>
              <a:t> </a:t>
            </a:r>
            <a:r>
              <a:rPr lang="en-US" dirty="0" err="1"/>
              <a:t>skrive</a:t>
            </a:r>
            <a:r>
              <a:rPr lang="en-US" dirty="0"/>
              <a:t> </a:t>
            </a:r>
            <a:r>
              <a:rPr lang="en-US" dirty="0" err="1"/>
              <a:t>tittel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6380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7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324000"/>
            <a:ext cx="5589815" cy="857250"/>
          </a:xfrm>
        </p:spPr>
        <p:txBody>
          <a:bodyPr>
            <a:normAutofit fontScale="90000"/>
          </a:bodyPr>
          <a:lstStyle/>
          <a:p>
            <a:r>
              <a:rPr lang="nb-NO" b="1" dirty="0"/>
              <a:t>Arbeidstid </a:t>
            </a:r>
            <a:r>
              <a:rPr lang="nb-NO" dirty="0"/>
              <a:t>–</a:t>
            </a:r>
            <a:r>
              <a:rPr lang="nb-NO" b="1" dirty="0"/>
              <a:t> </a:t>
            </a:r>
            <a:r>
              <a:rPr lang="nb-NO" sz="2900" dirty="0"/>
              <a:t>rettslig utgangspunkt</a:t>
            </a:r>
          </a:p>
        </p:txBody>
      </p:sp>
      <p:sp>
        <p:nvSpPr>
          <p:cNvPr id="3" name="Plassholder for innhold 2"/>
          <p:cNvSpPr>
            <a:spLocks noGrp="1"/>
          </p:cNvSpPr>
          <p:nvPr>
            <p:ph idx="1"/>
          </p:nvPr>
        </p:nvSpPr>
        <p:spPr>
          <a:xfrm>
            <a:off x="285749" y="1332000"/>
            <a:ext cx="5331280" cy="2569928"/>
          </a:xfrm>
        </p:spPr>
        <p:txBody>
          <a:bodyPr>
            <a:normAutofit lnSpcReduction="10000"/>
          </a:bodyPr>
          <a:lstStyle/>
          <a:p>
            <a:r>
              <a:rPr lang="nb-NO" dirty="0"/>
              <a:t>ARBEIDSTID</a:t>
            </a:r>
            <a:br>
              <a:rPr lang="nb-NO" dirty="0"/>
            </a:br>
            <a:r>
              <a:rPr lang="nb-NO" dirty="0"/>
              <a:t>Den tiden arbeidstaker </a:t>
            </a:r>
            <a:r>
              <a:rPr lang="nb-NO" i="1" dirty="0"/>
              <a:t>står til disposisjon</a:t>
            </a:r>
            <a:r>
              <a:rPr lang="nb-NO" dirty="0"/>
              <a:t> for arbeidsgiver</a:t>
            </a:r>
          </a:p>
          <a:p>
            <a:pPr lvl="2"/>
            <a:r>
              <a:rPr lang="nb-NO" sz="1500" dirty="0" err="1"/>
              <a:t>Aml</a:t>
            </a:r>
            <a:r>
              <a:rPr lang="nb-NO" sz="1500" dirty="0"/>
              <a:t> § 10-1 første ledd</a:t>
            </a:r>
          </a:p>
          <a:p>
            <a:pPr lvl="2">
              <a:buNone/>
            </a:pPr>
            <a:endParaRPr lang="nb-NO" sz="1200" dirty="0"/>
          </a:p>
          <a:p>
            <a:r>
              <a:rPr lang="nb-NO" dirty="0"/>
              <a:t>ARBEIDSFRI</a:t>
            </a:r>
            <a:br>
              <a:rPr lang="nb-NO" dirty="0"/>
            </a:br>
            <a:r>
              <a:rPr lang="nb-NO" dirty="0"/>
              <a:t>Den tiden arbeidstaker </a:t>
            </a:r>
            <a:r>
              <a:rPr lang="nb-NO" b="1" dirty="0"/>
              <a:t>ikke</a:t>
            </a:r>
            <a:r>
              <a:rPr lang="nb-NO" dirty="0"/>
              <a:t> står til disposisjon for arbeidsgiver</a:t>
            </a:r>
          </a:p>
          <a:p>
            <a:pPr marL="0" indent="0">
              <a:buNone/>
            </a:pPr>
            <a:endParaRPr lang="nb-NO" dirty="0"/>
          </a:p>
        </p:txBody>
      </p:sp>
      <p:pic>
        <p:nvPicPr>
          <p:cNvPr id="4" name="Picture 2" descr="C:\Users\ffmoh\AppData\Local\Microsoft\Windows\Temporary Internet Files\Content.Outlook\TTSH9V39\parameter.jpg"/>
          <p:cNvPicPr>
            <a:picLocks noChangeAspect="1" noChangeArrowheads="1"/>
          </p:cNvPicPr>
          <p:nvPr/>
        </p:nvPicPr>
        <p:blipFill>
          <a:blip r:embed="rId3" cstate="screen"/>
          <a:srcRect/>
          <a:stretch>
            <a:fillRect/>
          </a:stretch>
        </p:blipFill>
        <p:spPr bwMode="auto">
          <a:xfrm>
            <a:off x="5997038" y="183219"/>
            <a:ext cx="3146961" cy="2397722"/>
          </a:xfrm>
          <a:prstGeom prst="rect">
            <a:avLst/>
          </a:prstGeom>
          <a:noFill/>
        </p:spPr>
      </p:pic>
      <p:pic>
        <p:nvPicPr>
          <p:cNvPr id="5" name="Picture 2" descr="F:\Kommunikasjon\Bilder\Bilder powerpoint_\Farget bakgrunn\Hengekøye.jpg"/>
          <p:cNvPicPr>
            <a:picLocks noChangeAspect="1" noChangeArrowheads="1"/>
          </p:cNvPicPr>
          <p:nvPr/>
        </p:nvPicPr>
        <p:blipFill>
          <a:blip r:embed="rId4" cstate="screen"/>
          <a:srcRect/>
          <a:stretch>
            <a:fillRect/>
          </a:stretch>
        </p:blipFill>
        <p:spPr bwMode="auto">
          <a:xfrm>
            <a:off x="5997038" y="2766803"/>
            <a:ext cx="3146961" cy="2372043"/>
          </a:xfrm>
          <a:prstGeom prst="rect">
            <a:avLst/>
          </a:prstGeom>
          <a:noFill/>
        </p:spPr>
      </p:pic>
    </p:spTree>
    <p:extLst>
      <p:ext uri="{BB962C8B-B14F-4D97-AF65-F5344CB8AC3E}">
        <p14:creationId xmlns:p14="http://schemas.microsoft.com/office/powerpoint/2010/main" val="357910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fmoh\AppData\Local\Microsoft\Windows\Temporary Internet Files\Content.Outlook\TTSH9V39\5940188-pix-ur.jpg"/>
          <p:cNvPicPr>
            <a:picLocks noChangeAspect="1" noChangeArrowheads="1"/>
          </p:cNvPicPr>
          <p:nvPr/>
        </p:nvPicPr>
        <p:blipFill rotWithShape="1">
          <a:blip r:embed="rId3" cstate="screen"/>
          <a:srcRect b="15067"/>
          <a:stretch/>
        </p:blipFill>
        <p:spPr bwMode="auto">
          <a:xfrm>
            <a:off x="3532910" y="2104557"/>
            <a:ext cx="5759532" cy="3053138"/>
          </a:xfrm>
          <a:prstGeom prst="rect">
            <a:avLst/>
          </a:prstGeom>
          <a:noFill/>
        </p:spPr>
      </p:pic>
      <p:sp>
        <p:nvSpPr>
          <p:cNvPr id="2" name="Tittel 1"/>
          <p:cNvSpPr>
            <a:spLocks noGrp="1"/>
          </p:cNvSpPr>
          <p:nvPr>
            <p:ph type="title"/>
          </p:nvPr>
        </p:nvSpPr>
        <p:spPr/>
        <p:txBody>
          <a:bodyPr/>
          <a:lstStyle/>
          <a:p>
            <a:r>
              <a:rPr lang="nb-NO" dirty="0"/>
              <a:t>Det nye sosiale problemet</a:t>
            </a:r>
          </a:p>
        </p:txBody>
      </p:sp>
      <p:sp>
        <p:nvSpPr>
          <p:cNvPr id="3" name="Plassholder for innhold 2"/>
          <p:cNvSpPr>
            <a:spLocks noGrp="1"/>
          </p:cNvSpPr>
          <p:nvPr>
            <p:ph idx="1"/>
          </p:nvPr>
        </p:nvSpPr>
        <p:spPr/>
        <p:txBody>
          <a:bodyPr/>
          <a:lstStyle/>
          <a:p>
            <a:pPr marL="0" indent="0">
              <a:buNone/>
            </a:pPr>
            <a:r>
              <a:rPr lang="nb-NO" b="1" dirty="0">
                <a:solidFill>
                  <a:srgbClr val="00B050"/>
                </a:solidFill>
              </a:rPr>
              <a:t>TID</a:t>
            </a:r>
            <a:r>
              <a:rPr lang="nb-NO" dirty="0"/>
              <a:t> vurderes som velstand og inngår som en stadig viktigere del av den totale trivsel. </a:t>
            </a:r>
          </a:p>
          <a:p>
            <a:pPr marL="0" indent="0">
              <a:buNone/>
            </a:pPr>
            <a:r>
              <a:rPr lang="nb-NO" b="1" dirty="0">
                <a:solidFill>
                  <a:srgbClr val="00B050"/>
                </a:solidFill>
              </a:rPr>
              <a:t>TID</a:t>
            </a:r>
            <a:r>
              <a:rPr lang="nb-NO" dirty="0"/>
              <a:t> er et gode utover forbruk av rikdom.</a:t>
            </a:r>
          </a:p>
          <a:p>
            <a:pPr marL="0" indent="0">
              <a:buNone/>
            </a:pPr>
            <a:r>
              <a:rPr lang="nb-NO" b="1" dirty="0">
                <a:solidFill>
                  <a:srgbClr val="00B050"/>
                </a:solidFill>
              </a:rPr>
              <a:t>Mangel på tid representerer det nye, sosiale problemet.</a:t>
            </a:r>
          </a:p>
          <a:p>
            <a:endParaRPr lang="nb-NO" dirty="0"/>
          </a:p>
        </p:txBody>
      </p:sp>
    </p:spTree>
    <p:extLst>
      <p:ext uri="{BB962C8B-B14F-4D97-AF65-F5344CB8AC3E}">
        <p14:creationId xmlns:p14="http://schemas.microsoft.com/office/powerpoint/2010/main" val="49426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11445" y="324000"/>
            <a:ext cx="5147284" cy="857250"/>
          </a:xfrm>
        </p:spPr>
        <p:txBody>
          <a:bodyPr/>
          <a:lstStyle/>
          <a:p>
            <a:r>
              <a:rPr lang="nb-NO" dirty="0"/>
              <a:t>Tre hovedproblemstillinger</a:t>
            </a:r>
          </a:p>
        </p:txBody>
      </p:sp>
      <p:sp>
        <p:nvSpPr>
          <p:cNvPr id="3" name="Plassholder for innhold 2"/>
          <p:cNvSpPr>
            <a:spLocks noGrp="1"/>
          </p:cNvSpPr>
          <p:nvPr>
            <p:ph idx="1"/>
          </p:nvPr>
        </p:nvSpPr>
        <p:spPr>
          <a:xfrm>
            <a:off x="3896659" y="1331999"/>
            <a:ext cx="4618690" cy="3602197"/>
          </a:xfrm>
        </p:spPr>
        <p:txBody>
          <a:bodyPr>
            <a:normAutofit/>
          </a:bodyPr>
          <a:lstStyle/>
          <a:p>
            <a:r>
              <a:rPr lang="nb-NO" dirty="0"/>
              <a:t>Hvordan skiller nye arbeidstids-</a:t>
            </a:r>
            <a:br>
              <a:rPr lang="nb-NO" dirty="0"/>
            </a:br>
            <a:r>
              <a:rPr lang="nb-NO" dirty="0"/>
              <a:t>utfordringer seg fra gamle?</a:t>
            </a:r>
          </a:p>
          <a:p>
            <a:r>
              <a:rPr lang="nb-NO" dirty="0"/>
              <a:t>Hvordan skal vi forstå de krefter som driver endringene frem?</a:t>
            </a:r>
          </a:p>
          <a:p>
            <a:r>
              <a:rPr lang="nb-NO" dirty="0"/>
              <a:t>Hvilke dilemmaer oppstår når de som skal regulere arbeidstiden forsøker å </a:t>
            </a:r>
            <a:br>
              <a:rPr lang="nb-NO" dirty="0"/>
            </a:br>
            <a:r>
              <a:rPr lang="nb-NO" dirty="0"/>
              <a:t>ivareta ulike hensyn?</a:t>
            </a:r>
          </a:p>
          <a:p>
            <a:endParaRPr lang="nb-NO" dirty="0"/>
          </a:p>
        </p:txBody>
      </p:sp>
      <p:pic>
        <p:nvPicPr>
          <p:cNvPr id="6" name="Picture 1" descr="F:\Kommunikasjon\Bilder\Bilder powerpoint_\Farget bakgrunn\ScanStockPhoto_image_367776.jpg"/>
          <p:cNvPicPr>
            <a:picLocks noChangeAspect="1" noChangeArrowheads="1"/>
          </p:cNvPicPr>
          <p:nvPr/>
        </p:nvPicPr>
        <p:blipFill rotWithShape="1">
          <a:blip r:embed="rId3" cstate="screen"/>
          <a:srcRect l="6939"/>
          <a:stretch/>
        </p:blipFill>
        <p:spPr bwMode="auto">
          <a:xfrm>
            <a:off x="-5977" y="187777"/>
            <a:ext cx="3817421" cy="4955723"/>
          </a:xfrm>
          <a:prstGeom prst="rect">
            <a:avLst/>
          </a:prstGeom>
          <a:noFill/>
        </p:spPr>
      </p:pic>
    </p:spTree>
    <p:extLst>
      <p:ext uri="{BB962C8B-B14F-4D97-AF65-F5344CB8AC3E}">
        <p14:creationId xmlns:p14="http://schemas.microsoft.com/office/powerpoint/2010/main" val="209730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473768" y="256322"/>
            <a:ext cx="3527233" cy="857250"/>
          </a:xfrm>
        </p:spPr>
        <p:txBody>
          <a:bodyPr>
            <a:normAutofit fontScale="90000"/>
          </a:bodyPr>
          <a:lstStyle/>
          <a:p>
            <a:r>
              <a:rPr lang="nb-NO" b="1" dirty="0"/>
              <a:t>Sekretariatets erfaringer</a:t>
            </a:r>
          </a:p>
        </p:txBody>
      </p:sp>
      <p:sp>
        <p:nvSpPr>
          <p:cNvPr id="3" name="Plassholder for innhold 2"/>
          <p:cNvSpPr>
            <a:spLocks noGrp="1"/>
          </p:cNvSpPr>
          <p:nvPr>
            <p:ph sz="half" idx="1"/>
          </p:nvPr>
        </p:nvSpPr>
        <p:spPr>
          <a:xfrm>
            <a:off x="4473767" y="1320403"/>
            <a:ext cx="3174547" cy="3394472"/>
          </a:xfrm>
        </p:spPr>
        <p:txBody>
          <a:bodyPr>
            <a:normAutofit lnSpcReduction="10000"/>
          </a:bodyPr>
          <a:lstStyle/>
          <a:p>
            <a:r>
              <a:rPr lang="nb-NO" dirty="0"/>
              <a:t>Økende grad av henvendelser</a:t>
            </a:r>
          </a:p>
          <a:p>
            <a:pPr lvl="2"/>
            <a:r>
              <a:rPr lang="nb-NO" sz="1500" dirty="0"/>
              <a:t>Press på arbeidstidsordningene</a:t>
            </a:r>
          </a:p>
          <a:p>
            <a:r>
              <a:rPr lang="nb-NO" dirty="0"/>
              <a:t>Gjelder særlig rådgivningstjenester og kundeservice</a:t>
            </a:r>
            <a:endParaRPr lang="nb-NO" i="1" dirty="0"/>
          </a:p>
          <a:p>
            <a:r>
              <a:rPr lang="nb-NO" dirty="0"/>
              <a:t>Argumenter for markeds- og konkurransehensyn</a:t>
            </a:r>
          </a:p>
        </p:txBody>
      </p:sp>
      <p:pic>
        <p:nvPicPr>
          <p:cNvPr id="7" name="Picture 3" descr="C:\Users\ffmoh\AppData\Local\Microsoft\Windows\Temporary Internet Files\Content.Outlook\TTSH9V39\img.jpg"/>
          <p:cNvPicPr>
            <a:picLocks noChangeAspect="1" noChangeArrowheads="1"/>
          </p:cNvPicPr>
          <p:nvPr/>
        </p:nvPicPr>
        <p:blipFill>
          <a:blip r:embed="rId3" cstate="screen"/>
          <a:srcRect/>
          <a:stretch>
            <a:fillRect/>
          </a:stretch>
        </p:blipFill>
        <p:spPr bwMode="auto">
          <a:xfrm>
            <a:off x="0" y="2603351"/>
            <a:ext cx="4257414" cy="2540149"/>
          </a:xfrm>
          <a:prstGeom prst="rect">
            <a:avLst/>
          </a:prstGeom>
          <a:noFill/>
        </p:spPr>
      </p:pic>
      <p:pic>
        <p:nvPicPr>
          <p:cNvPr id="1028" name="Picture 4" descr="C:\Users\ffmoh\AppData\Local\Microsoft\Windows\Temporary Internet Files\Content.Outlook\TTSH9V39\fidusprisen-skandiabanken+vant+sikkerhetspris (2).jpg"/>
          <p:cNvPicPr>
            <a:picLocks noChangeAspect="1" noChangeArrowheads="1"/>
          </p:cNvPicPr>
          <p:nvPr/>
        </p:nvPicPr>
        <p:blipFill>
          <a:blip r:embed="rId4" cstate="screen"/>
          <a:srcRect/>
          <a:stretch>
            <a:fillRect/>
          </a:stretch>
        </p:blipFill>
        <p:spPr bwMode="auto">
          <a:xfrm>
            <a:off x="0" y="0"/>
            <a:ext cx="4257414" cy="2603351"/>
          </a:xfrm>
          <a:prstGeom prst="rect">
            <a:avLst/>
          </a:prstGeom>
          <a:noFill/>
        </p:spPr>
      </p:pic>
    </p:spTree>
    <p:extLst>
      <p:ext uri="{BB962C8B-B14F-4D97-AF65-F5344CB8AC3E}">
        <p14:creationId xmlns:p14="http://schemas.microsoft.com/office/powerpoint/2010/main" val="96561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Kommunikasjon\Bilder\Bilder powerpoint_\Farget bakgrunn\spørsmål.jpg"/>
          <p:cNvPicPr>
            <a:picLocks noChangeAspect="1" noChangeArrowheads="1"/>
          </p:cNvPicPr>
          <p:nvPr/>
        </p:nvPicPr>
        <p:blipFill rotWithShape="1">
          <a:blip r:embed="rId3" cstate="screen"/>
          <a:srcRect r="586"/>
          <a:stretch/>
        </p:blipFill>
        <p:spPr bwMode="auto">
          <a:xfrm>
            <a:off x="5273040" y="185377"/>
            <a:ext cx="3878580" cy="4969939"/>
          </a:xfrm>
          <a:prstGeom prst="rect">
            <a:avLst/>
          </a:prstGeom>
          <a:noFill/>
        </p:spPr>
      </p:pic>
      <p:sp>
        <p:nvSpPr>
          <p:cNvPr id="2" name="Tittel 1"/>
          <p:cNvSpPr>
            <a:spLocks noGrp="1"/>
          </p:cNvSpPr>
          <p:nvPr>
            <p:ph type="title"/>
          </p:nvPr>
        </p:nvSpPr>
        <p:spPr/>
        <p:txBody>
          <a:bodyPr/>
          <a:lstStyle/>
          <a:p>
            <a:r>
              <a:rPr lang="nb-NO" dirty="0"/>
              <a:t>De nye arbeidsutfordringene</a:t>
            </a:r>
          </a:p>
        </p:txBody>
      </p:sp>
      <p:sp>
        <p:nvSpPr>
          <p:cNvPr id="3" name="Plassholder for innhold 2"/>
          <p:cNvSpPr>
            <a:spLocks noGrp="1"/>
          </p:cNvSpPr>
          <p:nvPr>
            <p:ph idx="1"/>
          </p:nvPr>
        </p:nvSpPr>
        <p:spPr/>
        <p:txBody>
          <a:bodyPr/>
          <a:lstStyle/>
          <a:p>
            <a:r>
              <a:rPr lang="nb-NO" dirty="0"/>
              <a:t>Lengde</a:t>
            </a:r>
          </a:p>
          <a:p>
            <a:r>
              <a:rPr lang="nb-NO" dirty="0"/>
              <a:t>Plassering</a:t>
            </a:r>
          </a:p>
          <a:p>
            <a:r>
              <a:rPr lang="nb-NO" dirty="0"/>
              <a:t>Tempo</a:t>
            </a:r>
          </a:p>
          <a:p>
            <a:r>
              <a:rPr lang="nb-NO" dirty="0"/>
              <a:t>Kompensasjon for fravik</a:t>
            </a:r>
          </a:p>
          <a:p>
            <a:r>
              <a:rPr lang="nb-NO" dirty="0"/>
              <a:t>Prosedyre for fravik</a:t>
            </a:r>
          </a:p>
          <a:p>
            <a:endParaRPr lang="nb-NO" dirty="0"/>
          </a:p>
        </p:txBody>
      </p:sp>
    </p:spTree>
    <p:extLst>
      <p:ext uri="{BB962C8B-B14F-4D97-AF65-F5344CB8AC3E}">
        <p14:creationId xmlns:p14="http://schemas.microsoft.com/office/powerpoint/2010/main" val="156077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8471" y="590700"/>
            <a:ext cx="4352109" cy="857250"/>
          </a:xfrm>
        </p:spPr>
        <p:txBody>
          <a:bodyPr/>
          <a:lstStyle/>
          <a:p>
            <a:r>
              <a:rPr lang="nb-NO" dirty="0"/>
              <a:t>Arbeidsdagens lengde </a:t>
            </a:r>
            <a:br>
              <a:rPr lang="nb-NO" dirty="0"/>
            </a:br>
            <a:r>
              <a:rPr lang="nb-NO" sz="1500" dirty="0"/>
              <a:t>litt historikk</a:t>
            </a:r>
            <a:endParaRPr lang="nb-NO" dirty="0"/>
          </a:p>
        </p:txBody>
      </p:sp>
      <p:sp>
        <p:nvSpPr>
          <p:cNvPr id="3" name="Plassholder for innhold 2"/>
          <p:cNvSpPr>
            <a:spLocks noGrp="1"/>
          </p:cNvSpPr>
          <p:nvPr>
            <p:ph idx="1"/>
          </p:nvPr>
        </p:nvSpPr>
        <p:spPr>
          <a:xfrm>
            <a:off x="285749" y="1598700"/>
            <a:ext cx="4354831" cy="2569928"/>
          </a:xfrm>
        </p:spPr>
        <p:txBody>
          <a:bodyPr/>
          <a:lstStyle/>
          <a:p>
            <a:pPr marL="0" indent="0">
              <a:buNone/>
            </a:pPr>
            <a:r>
              <a:rPr lang="nb-NO" dirty="0"/>
              <a:t>Kampen for kortere arbeidstid var et </a:t>
            </a:r>
            <a:br>
              <a:rPr lang="nb-NO" dirty="0"/>
            </a:br>
            <a:r>
              <a:rPr lang="nb-NO" dirty="0"/>
              <a:t>frihetsprosjekt som omfattet:</a:t>
            </a:r>
          </a:p>
          <a:p>
            <a:r>
              <a:rPr lang="nb-NO" dirty="0"/>
              <a:t>Kollektiv innflytelse på arbeidstiden</a:t>
            </a:r>
          </a:p>
          <a:p>
            <a:r>
              <a:rPr lang="nb-NO" dirty="0"/>
              <a:t>Kollektiv innflytelse på sosial tid utenfor arbeid </a:t>
            </a:r>
          </a:p>
          <a:p>
            <a:pPr lvl="2"/>
            <a:r>
              <a:rPr lang="nb-NO" dirty="0"/>
              <a:t>Felles fritid; to-dagers helg og fellesferie</a:t>
            </a:r>
          </a:p>
          <a:p>
            <a:endParaRPr lang="nb-NO" dirty="0"/>
          </a:p>
        </p:txBody>
      </p:sp>
      <p:pic>
        <p:nvPicPr>
          <p:cNvPr id="5" name="Picture 2" descr="C:\Users\ffmoh\AppData\Local\Microsoft\Windows\Temporary Internet Files\Content.Outlook\TTSH9V39\8-timersdagen_3568316a.jpg"/>
          <p:cNvPicPr>
            <a:picLocks noChangeAspect="1" noChangeArrowheads="1"/>
          </p:cNvPicPr>
          <p:nvPr/>
        </p:nvPicPr>
        <p:blipFill rotWithShape="1">
          <a:blip r:embed="rId3" cstate="screen"/>
          <a:srcRect l="15241" r="24306"/>
          <a:stretch/>
        </p:blipFill>
        <p:spPr bwMode="auto">
          <a:xfrm>
            <a:off x="4640580" y="180554"/>
            <a:ext cx="4503420" cy="5016286"/>
          </a:xfrm>
          <a:prstGeom prst="rect">
            <a:avLst/>
          </a:prstGeom>
          <a:noFill/>
        </p:spPr>
      </p:pic>
    </p:spTree>
    <p:extLst>
      <p:ext uri="{BB962C8B-B14F-4D97-AF65-F5344CB8AC3E}">
        <p14:creationId xmlns:p14="http://schemas.microsoft.com/office/powerpoint/2010/main" val="2713960048"/>
      </p:ext>
    </p:extLst>
  </p:cSld>
  <p:clrMapOvr>
    <a:masterClrMapping/>
  </p:clrMapOvr>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BA834CC468B4F13A5F18A23810C503A000E5FBBA1CEB91F49AC750E67D4FB35AF" ma:contentTypeVersion="0" ma:contentTypeDescription="" ma:contentTypeScope="" ma:versionID="34fa67529724ffabe09529902bb079eb">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Kompetanse</AGSCategory>
    <AGSDescription xmlns="http://schemas.microsoft.com/sharepoint/v3" xsi:nil="true"/>
    <AGSUnderCategory xmlns="http://schemas.microsoft.com/sharepoint/v3">Digital opplæring</AGSUnderCategory>
  </documentManagement>
</p:properties>
</file>

<file path=customXml/itemProps1.xml><?xml version="1.0" encoding="utf-8"?>
<ds:datastoreItem xmlns:ds="http://schemas.openxmlformats.org/officeDocument/2006/customXml" ds:itemID="{DB47E71A-32F8-4958-9BE4-3C3BBDE64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918FDA-32CE-44D3-80E7-16FD60C91E1E}">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Powerpointmal</Template>
  <TotalTime>3675</TotalTime>
  <Words>4052</Words>
  <Application>Microsoft Macintosh PowerPoint</Application>
  <PresentationFormat>Skjermfremvisning (16:9)</PresentationFormat>
  <Paragraphs>320</Paragraphs>
  <Slides>32</Slides>
  <Notes>24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32</vt:i4>
      </vt:variant>
    </vt:vector>
  </HeadingPairs>
  <TitlesOfParts>
    <vt:vector size="38" baseType="lpstr">
      <vt:lpstr>.AppleSystemUIFont</vt:lpstr>
      <vt:lpstr>Arial</vt:lpstr>
      <vt:lpstr>Calibri</vt:lpstr>
      <vt:lpstr>Courier New</vt:lpstr>
      <vt:lpstr>Lucida Grande</vt:lpstr>
      <vt:lpstr>finansforbundet_mal</vt:lpstr>
      <vt:lpstr>Arbeidstid  Undervisningsmateriell for opplæringsansvarlige (Finans Norge-bedrifter) </vt:lpstr>
      <vt:lpstr>PowerPoint-presentasjon</vt:lpstr>
      <vt:lpstr>Bedriftsavtalen</vt:lpstr>
      <vt:lpstr>Arbeidstid – rettslig utgangspunkt</vt:lpstr>
      <vt:lpstr>Det nye sosiale problemet</vt:lpstr>
      <vt:lpstr>Tre hovedproblemstillinger</vt:lpstr>
      <vt:lpstr>Sekretariatets erfaringer</vt:lpstr>
      <vt:lpstr>De nye arbeidsutfordringene</vt:lpstr>
      <vt:lpstr>Arbeidsdagens lengde  litt historikk</vt:lpstr>
      <vt:lpstr>Er normalarbeidsdagen ut?</vt:lpstr>
      <vt:lpstr>Endringene i AML redefinerte det sosiale tidsrommet</vt:lpstr>
      <vt:lpstr>Arbeidstidens plassering</vt:lpstr>
      <vt:lpstr>Normalarbeidstid og forskjøvet arbeidstid</vt:lpstr>
      <vt:lpstr>Normalarbeidsdagens mange dimensjoner</vt:lpstr>
      <vt:lpstr>Normalarbeidsdagens rolle i den kollektive tidsrytmen</vt:lpstr>
      <vt:lpstr>«Bring your own device»</vt:lpstr>
      <vt:lpstr>Bring your own device</vt:lpstr>
      <vt:lpstr>Arbeidstempo</vt:lpstr>
      <vt:lpstr>Kompensasjon</vt:lpstr>
      <vt:lpstr>Utvikling</vt:lpstr>
      <vt:lpstr>Turnus og skiftarbeid</vt:lpstr>
      <vt:lpstr>Konsekvenser  for ansatte</vt:lpstr>
      <vt:lpstr>KONKLUSJON Normalarbeidstiden er under press</vt:lpstr>
      <vt:lpstr>Travelhet, tidspress og arbeidstidens plassering</vt:lpstr>
      <vt:lpstr>PowerPoint-presentasjon</vt:lpstr>
      <vt:lpstr>Agenda</vt:lpstr>
      <vt:lpstr>Klikk for å skrive tittel</vt:lpstr>
      <vt:lpstr>Klikk for å skrive tittel</vt:lpstr>
      <vt:lpstr>Klikk for å skrive tittel</vt:lpstr>
      <vt:lpstr>Klikk for å skrive tittel</vt:lpstr>
      <vt:lpstr>Klikk for å skrive tittel</vt:lpstr>
      <vt:lpstr>PowerPoint-presentasjon</vt:lpstr>
    </vt:vector>
  </TitlesOfParts>
  <Manager/>
  <Company>Finansforbundet</Company>
  <LinksUpToDate>false</LinksUpToDate>
  <SharedDoc>false</SharedDoc>
  <HyperlinkBase/>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Kjersti E. Aronsen</dc:creator>
  <cp:keywords/>
  <dc:description/>
  <cp:lastModifiedBy>Samuel Robert Haugum</cp:lastModifiedBy>
  <cp:revision>111</cp:revision>
  <dcterms:created xsi:type="dcterms:W3CDTF">2015-08-25T13:23:36Z</dcterms:created>
  <dcterms:modified xsi:type="dcterms:W3CDTF">2018-02-20T12:59:23Z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0x0101000BA834CC468B4F13A5F18A23810C503A000E5FBBA1CEB91F49AC750E67D4FB35AF</vt:lpwstr>
  </property>
</Properties>
</file>