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52"/>
  </p:notesMasterIdLst>
  <p:handoutMasterIdLst>
    <p:handoutMasterId r:id="rId153"/>
  </p:handoutMasterIdLst>
  <p:sldIdLst>
    <p:sldId id="1288" r:id="rId4"/>
    <p:sldId id="1289" r:id="rId5"/>
    <p:sldId id="1155" r:id="rId6"/>
    <p:sldId id="1036" r:id="rId7"/>
    <p:sldId id="1068" r:id="rId8"/>
    <p:sldId id="1182" r:id="rId9"/>
    <p:sldId id="1184" r:id="rId10"/>
    <p:sldId id="1186" r:id="rId11"/>
    <p:sldId id="1188" r:id="rId12"/>
    <p:sldId id="1290" r:id="rId13"/>
    <p:sldId id="1190" r:id="rId14"/>
    <p:sldId id="1291" r:id="rId15"/>
    <p:sldId id="1048" r:id="rId16"/>
    <p:sldId id="1193" r:id="rId17"/>
    <p:sldId id="1195" r:id="rId18"/>
    <p:sldId id="1197" r:id="rId19"/>
    <p:sldId id="1058" r:id="rId20"/>
    <p:sldId id="1198" r:id="rId21"/>
    <p:sldId id="1144" r:id="rId22"/>
    <p:sldId id="1199" r:id="rId23"/>
    <p:sldId id="1200" r:id="rId24"/>
    <p:sldId id="1201" r:id="rId25"/>
    <p:sldId id="1202" r:id="rId26"/>
    <p:sldId id="1203" r:id="rId27"/>
    <p:sldId id="1204" r:id="rId28"/>
    <p:sldId id="1205" r:id="rId29"/>
    <p:sldId id="1206" r:id="rId30"/>
    <p:sldId id="1207" r:id="rId31"/>
    <p:sldId id="1208" r:id="rId32"/>
    <p:sldId id="1209" r:id="rId33"/>
    <p:sldId id="1210" r:id="rId34"/>
    <p:sldId id="1211" r:id="rId35"/>
    <p:sldId id="1212" r:id="rId36"/>
    <p:sldId id="1213" r:id="rId37"/>
    <p:sldId id="1214" r:id="rId38"/>
    <p:sldId id="1215" r:id="rId39"/>
    <p:sldId id="1216" r:id="rId40"/>
    <p:sldId id="1217" r:id="rId41"/>
    <p:sldId id="1218" r:id="rId42"/>
    <p:sldId id="1219" r:id="rId43"/>
    <p:sldId id="1220" r:id="rId44"/>
    <p:sldId id="1221" r:id="rId45"/>
    <p:sldId id="1222" r:id="rId46"/>
    <p:sldId id="1223" r:id="rId47"/>
    <p:sldId id="1224" r:id="rId48"/>
    <p:sldId id="1225" r:id="rId49"/>
    <p:sldId id="1226" r:id="rId50"/>
    <p:sldId id="1227" r:id="rId51"/>
    <p:sldId id="1005" r:id="rId52"/>
    <p:sldId id="600" r:id="rId53"/>
    <p:sldId id="620" r:id="rId54"/>
    <p:sldId id="611" r:id="rId55"/>
    <p:sldId id="906" r:id="rId56"/>
    <p:sldId id="882" r:id="rId57"/>
    <p:sldId id="897" r:id="rId58"/>
    <p:sldId id="901" r:id="rId59"/>
    <p:sldId id="623" r:id="rId60"/>
    <p:sldId id="894" r:id="rId61"/>
    <p:sldId id="893" r:id="rId62"/>
    <p:sldId id="904" r:id="rId63"/>
    <p:sldId id="1232" r:id="rId64"/>
    <p:sldId id="1229" r:id="rId65"/>
    <p:sldId id="1292" r:id="rId66"/>
    <p:sldId id="1293" r:id="rId67"/>
    <p:sldId id="1294" r:id="rId68"/>
    <p:sldId id="1295" r:id="rId69"/>
    <p:sldId id="1296" r:id="rId70"/>
    <p:sldId id="1297" r:id="rId71"/>
    <p:sldId id="1298" r:id="rId72"/>
    <p:sldId id="1299" r:id="rId73"/>
    <p:sldId id="1300" r:id="rId74"/>
    <p:sldId id="1301" r:id="rId75"/>
    <p:sldId id="1302" r:id="rId76"/>
    <p:sldId id="1303" r:id="rId77"/>
    <p:sldId id="1233" r:id="rId78"/>
    <p:sldId id="1074" r:id="rId79"/>
    <p:sldId id="1075" r:id="rId80"/>
    <p:sldId id="1076" r:id="rId81"/>
    <p:sldId id="1077" r:id="rId82"/>
    <p:sldId id="1083" r:id="rId83"/>
    <p:sldId id="1081" r:id="rId84"/>
    <p:sldId id="1082" r:id="rId85"/>
    <p:sldId id="1084" r:id="rId86"/>
    <p:sldId id="1085" r:id="rId87"/>
    <p:sldId id="1086" r:id="rId88"/>
    <p:sldId id="1087" r:id="rId89"/>
    <p:sldId id="1088" r:id="rId90"/>
    <p:sldId id="1078" r:id="rId91"/>
    <p:sldId id="1079" r:id="rId92"/>
    <p:sldId id="1080" r:id="rId93"/>
    <p:sldId id="1090" r:id="rId94"/>
    <p:sldId id="1235" r:id="rId95"/>
    <p:sldId id="1094" r:id="rId96"/>
    <p:sldId id="1236" r:id="rId97"/>
    <p:sldId id="1237" r:id="rId98"/>
    <p:sldId id="1238" r:id="rId99"/>
    <p:sldId id="1239" r:id="rId100"/>
    <p:sldId id="1240" r:id="rId101"/>
    <p:sldId id="1136" r:id="rId102"/>
    <p:sldId id="1137" r:id="rId103"/>
    <p:sldId id="1138" r:id="rId104"/>
    <p:sldId id="1139" r:id="rId105"/>
    <p:sldId id="1107" r:id="rId106"/>
    <p:sldId id="1108" r:id="rId107"/>
    <p:sldId id="1111" r:id="rId108"/>
    <p:sldId id="830" r:id="rId109"/>
    <p:sldId id="831" r:id="rId110"/>
    <p:sldId id="1014" r:id="rId111"/>
    <p:sldId id="1251" r:id="rId112"/>
    <p:sldId id="1174" r:id="rId113"/>
    <p:sldId id="1175" r:id="rId114"/>
    <p:sldId id="1176" r:id="rId115"/>
    <p:sldId id="1242" r:id="rId116"/>
    <p:sldId id="1243" r:id="rId117"/>
    <p:sldId id="1252" r:id="rId118"/>
    <p:sldId id="1245" r:id="rId119"/>
    <p:sldId id="1246" r:id="rId120"/>
    <p:sldId id="1253" r:id="rId121"/>
    <p:sldId id="1247" r:id="rId122"/>
    <p:sldId id="1248" r:id="rId123"/>
    <p:sldId id="1254" r:id="rId124"/>
    <p:sldId id="1250" r:id="rId125"/>
    <p:sldId id="1256" r:id="rId126"/>
    <p:sldId id="1257" r:id="rId127"/>
    <p:sldId id="919" r:id="rId128"/>
    <p:sldId id="929" r:id="rId129"/>
    <p:sldId id="1147" r:id="rId130"/>
    <p:sldId id="836" r:id="rId131"/>
    <p:sldId id="927" r:id="rId132"/>
    <p:sldId id="926" r:id="rId133"/>
    <p:sldId id="1149" r:id="rId134"/>
    <p:sldId id="1148" r:id="rId135"/>
    <p:sldId id="842" r:id="rId136"/>
    <p:sldId id="1150" r:id="rId137"/>
    <p:sldId id="1151" r:id="rId138"/>
    <p:sldId id="1152" r:id="rId139"/>
    <p:sldId id="1153" r:id="rId140"/>
    <p:sldId id="783" r:id="rId141"/>
    <p:sldId id="1171" r:id="rId142"/>
    <p:sldId id="1172" r:id="rId143"/>
    <p:sldId id="785" r:id="rId144"/>
    <p:sldId id="1157" r:id="rId145"/>
    <p:sldId id="1158" r:id="rId146"/>
    <p:sldId id="1159" r:id="rId147"/>
    <p:sldId id="1160" r:id="rId148"/>
    <p:sldId id="1161" r:id="rId149"/>
    <p:sldId id="1162" r:id="rId150"/>
    <p:sldId id="1163" r:id="rId151"/>
  </p:sldIdLst>
  <p:sldSz cx="9144000" cy="6858000" type="screen4x3"/>
  <p:notesSz cx="6805613" cy="99441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FE5"/>
    <a:srgbClr val="FA5A2E"/>
    <a:srgbClr val="BDDDE5"/>
    <a:srgbClr val="C1DFE1"/>
    <a:srgbClr val="BADADC"/>
    <a:srgbClr val="C3DFDF"/>
    <a:srgbClr val="C4D8DE"/>
    <a:srgbClr val="C7DADF"/>
    <a:srgbClr val="BED4D9"/>
    <a:srgbClr val="C0D5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0" autoAdjust="0"/>
    <p:restoredTop sz="51609" autoAdjust="0"/>
  </p:normalViewPr>
  <p:slideViewPr>
    <p:cSldViewPr>
      <p:cViewPr varScale="1">
        <p:scale>
          <a:sx n="58" d="100"/>
          <a:sy n="58" d="100"/>
        </p:scale>
        <p:origin x="2568" y="54"/>
      </p:cViewPr>
      <p:guideLst>
        <p:guide orient="horz" pos="2160"/>
        <p:guide pos="2880"/>
      </p:guideLst>
    </p:cSldViewPr>
  </p:slideViewPr>
  <p:notesTextViewPr>
    <p:cViewPr>
      <p:scale>
        <a:sx n="121" d="100"/>
        <a:sy n="121" d="100"/>
      </p:scale>
      <p:origin x="0" y="0"/>
    </p:cViewPr>
  </p:notesTextViewPr>
  <p:sorterViewPr>
    <p:cViewPr>
      <p:scale>
        <a:sx n="100" d="100"/>
        <a:sy n="100" d="100"/>
      </p:scale>
      <p:origin x="0" y="51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DA7DA-99A1-4C57-8C2E-939374132E8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nb-NO"/>
        </a:p>
      </dgm:t>
    </dgm:pt>
    <dgm:pt modelId="{323D9C6E-3705-4E85-80CB-9E1509AB1C09}">
      <dgm:prSet phldrT="[Tekst]" custT="1"/>
      <dgm:spPr>
        <a:solidFill>
          <a:srgbClr val="7030A0"/>
        </a:solidFill>
      </dgm:spPr>
      <dgm:t>
        <a:bodyPr/>
        <a:lstStyle/>
        <a:p>
          <a:r>
            <a:rPr lang="nb-NO" sz="1100" b="1" dirty="0"/>
            <a:t>Trinn 1 </a:t>
          </a:r>
          <a:endParaRPr lang="nb-NO" sz="1100" b="1" dirty="0" smtClean="0"/>
        </a:p>
        <a:p>
          <a:r>
            <a:rPr lang="nb-NO" sz="1100" dirty="0" smtClean="0"/>
            <a:t>Kartlegg </a:t>
          </a:r>
          <a:r>
            <a:rPr lang="nb-NO" sz="1100" dirty="0"/>
            <a:t>og </a:t>
          </a:r>
          <a:r>
            <a:rPr lang="nb-NO" sz="1100" dirty="0" smtClean="0"/>
            <a:t>analyser</a:t>
          </a:r>
          <a:endParaRPr lang="nb-NO" sz="1100" dirty="0"/>
        </a:p>
      </dgm:t>
    </dgm:pt>
    <dgm:pt modelId="{7ADB2FBB-5194-4AFA-88FE-79B78A7AAB74}" type="parTrans" cxnId="{016CA6A9-E81E-489B-BA4C-A1314C8940C0}">
      <dgm:prSet/>
      <dgm:spPr/>
      <dgm:t>
        <a:bodyPr/>
        <a:lstStyle/>
        <a:p>
          <a:endParaRPr lang="nb-NO"/>
        </a:p>
      </dgm:t>
    </dgm:pt>
    <dgm:pt modelId="{AAB87147-E564-4CB8-AD73-D49346EAAC20}" type="sibTrans" cxnId="{016CA6A9-E81E-489B-BA4C-A1314C8940C0}">
      <dgm:prSet/>
      <dgm:spPr>
        <a:solidFill>
          <a:schemeClr val="accent6">
            <a:lumMod val="60000"/>
            <a:lumOff val="40000"/>
          </a:schemeClr>
        </a:solidFill>
      </dgm:spPr>
      <dgm:t>
        <a:bodyPr/>
        <a:lstStyle/>
        <a:p>
          <a:endParaRPr lang="nb-NO"/>
        </a:p>
      </dgm:t>
    </dgm:pt>
    <dgm:pt modelId="{0A4F2602-645C-4EC1-9AD3-8A9E79072D33}">
      <dgm:prSet phldrT="[Tekst]" custT="1"/>
      <dgm:spPr>
        <a:solidFill>
          <a:srgbClr val="7030A0"/>
        </a:solidFill>
      </dgm:spPr>
      <dgm:t>
        <a:bodyPr/>
        <a:lstStyle/>
        <a:p>
          <a:r>
            <a:rPr lang="nb-NO" sz="1100" b="1" dirty="0"/>
            <a:t>Trinn 2</a:t>
          </a:r>
        </a:p>
        <a:p>
          <a:r>
            <a:rPr lang="nb-NO" sz="1100" dirty="0"/>
            <a:t>Sett </a:t>
          </a:r>
          <a:r>
            <a:rPr lang="nb-NO" sz="1100" dirty="0" smtClean="0"/>
            <a:t>mål</a:t>
          </a:r>
          <a:endParaRPr lang="nb-NO" sz="1100" dirty="0"/>
        </a:p>
      </dgm:t>
    </dgm:pt>
    <dgm:pt modelId="{D4F75E6A-06A4-412E-A9D7-39DDAE2AE01B}" type="parTrans" cxnId="{BD1AA9F9-3DFC-4E7E-A8BB-B2312089CEBF}">
      <dgm:prSet/>
      <dgm:spPr/>
      <dgm:t>
        <a:bodyPr/>
        <a:lstStyle/>
        <a:p>
          <a:endParaRPr lang="nb-NO"/>
        </a:p>
      </dgm:t>
    </dgm:pt>
    <dgm:pt modelId="{C870A3BE-FE97-42D2-BC71-0198088DF3DB}" type="sibTrans" cxnId="{BD1AA9F9-3DFC-4E7E-A8BB-B2312089CEBF}">
      <dgm:prSet/>
      <dgm:spPr>
        <a:solidFill>
          <a:schemeClr val="accent6">
            <a:lumMod val="60000"/>
            <a:lumOff val="40000"/>
          </a:schemeClr>
        </a:solidFill>
      </dgm:spPr>
      <dgm:t>
        <a:bodyPr/>
        <a:lstStyle/>
        <a:p>
          <a:endParaRPr lang="nb-NO"/>
        </a:p>
      </dgm:t>
    </dgm:pt>
    <dgm:pt modelId="{427304C0-7CCA-4DA9-963C-AAE44E0FD137}">
      <dgm:prSet phldrT="[Tekst]" custT="1"/>
      <dgm:spPr>
        <a:solidFill>
          <a:srgbClr val="7030A0"/>
        </a:solidFill>
      </dgm:spPr>
      <dgm:t>
        <a:bodyPr/>
        <a:lstStyle/>
        <a:p>
          <a:r>
            <a:rPr lang="nb-NO" sz="1100" b="1" dirty="0">
              <a:solidFill>
                <a:schemeClr val="bg1"/>
              </a:solidFill>
            </a:rPr>
            <a:t>Trinn 3</a:t>
          </a:r>
        </a:p>
        <a:p>
          <a:r>
            <a:rPr lang="nb-NO" sz="1100" dirty="0">
              <a:solidFill>
                <a:schemeClr val="bg1"/>
              </a:solidFill>
            </a:rPr>
            <a:t>Lag en plan og gi noen ansvar</a:t>
          </a:r>
        </a:p>
      </dgm:t>
    </dgm:pt>
    <dgm:pt modelId="{22346D4D-ECE7-45DC-995C-64BC9D29C80C}" type="parTrans" cxnId="{12E48219-45A4-44C3-B7EF-2D97776C2780}">
      <dgm:prSet/>
      <dgm:spPr/>
      <dgm:t>
        <a:bodyPr/>
        <a:lstStyle/>
        <a:p>
          <a:endParaRPr lang="nb-NO"/>
        </a:p>
      </dgm:t>
    </dgm:pt>
    <dgm:pt modelId="{20811906-3888-4B91-AEFB-1B1C36C920E4}" type="sibTrans" cxnId="{12E48219-45A4-44C3-B7EF-2D97776C2780}">
      <dgm:prSet/>
      <dgm:spPr>
        <a:solidFill>
          <a:schemeClr val="accent6">
            <a:lumMod val="60000"/>
            <a:lumOff val="40000"/>
          </a:schemeClr>
        </a:solidFill>
      </dgm:spPr>
      <dgm:t>
        <a:bodyPr/>
        <a:lstStyle/>
        <a:p>
          <a:endParaRPr lang="nb-NO"/>
        </a:p>
      </dgm:t>
    </dgm:pt>
    <dgm:pt modelId="{3BE1597D-A140-4924-964F-AC27DEB6D7A1}">
      <dgm:prSet phldrT="[Tekst]" custT="1"/>
      <dgm:spPr>
        <a:solidFill>
          <a:srgbClr val="7030A0"/>
        </a:solidFill>
      </dgm:spPr>
      <dgm:t>
        <a:bodyPr/>
        <a:lstStyle/>
        <a:p>
          <a:r>
            <a:rPr lang="nb-NO" sz="1100" b="1" dirty="0"/>
            <a:t>Trinn 4</a:t>
          </a:r>
        </a:p>
        <a:p>
          <a:r>
            <a:rPr lang="nb-NO" sz="1100" dirty="0"/>
            <a:t>Iverksett tiltak</a:t>
          </a:r>
        </a:p>
      </dgm:t>
    </dgm:pt>
    <dgm:pt modelId="{0A6BF018-E62B-4BBB-BE31-8FBCA7FC1B23}" type="parTrans" cxnId="{0442F45E-0515-4EA8-9A53-7AE28D7305BB}">
      <dgm:prSet/>
      <dgm:spPr/>
      <dgm:t>
        <a:bodyPr/>
        <a:lstStyle/>
        <a:p>
          <a:endParaRPr lang="nb-NO"/>
        </a:p>
      </dgm:t>
    </dgm:pt>
    <dgm:pt modelId="{21F66CC1-B650-4958-8489-760861E2BBDB}" type="sibTrans" cxnId="{0442F45E-0515-4EA8-9A53-7AE28D7305BB}">
      <dgm:prSet/>
      <dgm:spPr>
        <a:solidFill>
          <a:schemeClr val="accent6">
            <a:lumMod val="60000"/>
            <a:lumOff val="40000"/>
          </a:schemeClr>
        </a:solidFill>
      </dgm:spPr>
      <dgm:t>
        <a:bodyPr/>
        <a:lstStyle/>
        <a:p>
          <a:endParaRPr lang="nb-NO"/>
        </a:p>
      </dgm:t>
    </dgm:pt>
    <dgm:pt modelId="{68708FE1-F58D-484F-A9A6-51A0085CC8E3}">
      <dgm:prSet phldrT="[Tekst]" custT="1"/>
      <dgm:spPr>
        <a:solidFill>
          <a:srgbClr val="7030A0"/>
        </a:solidFill>
      </dgm:spPr>
      <dgm:t>
        <a:bodyPr/>
        <a:lstStyle/>
        <a:p>
          <a:r>
            <a:rPr lang="nb-NO" sz="1100" b="1" dirty="0"/>
            <a:t>Trinn 5</a:t>
          </a:r>
          <a:r>
            <a:rPr lang="nb-NO" sz="1100" dirty="0"/>
            <a:t> </a:t>
          </a:r>
        </a:p>
        <a:p>
          <a:r>
            <a:rPr lang="nb-NO" sz="1100" dirty="0"/>
            <a:t>Mål resultater og evaluer</a:t>
          </a:r>
        </a:p>
      </dgm:t>
    </dgm:pt>
    <dgm:pt modelId="{C32E8407-5ACE-4204-AAAE-3EBC8F0E8284}" type="parTrans" cxnId="{E9D9567E-5A77-4DF0-B4AA-69D276CD6685}">
      <dgm:prSet/>
      <dgm:spPr/>
      <dgm:t>
        <a:bodyPr/>
        <a:lstStyle/>
        <a:p>
          <a:endParaRPr lang="nb-NO"/>
        </a:p>
      </dgm:t>
    </dgm:pt>
    <dgm:pt modelId="{C76FDE1F-2B97-45A2-ACA5-F349A9EA567E}" type="sibTrans" cxnId="{E9D9567E-5A77-4DF0-B4AA-69D276CD6685}">
      <dgm:prSet/>
      <dgm:spPr>
        <a:solidFill>
          <a:schemeClr val="accent6">
            <a:lumMod val="60000"/>
            <a:lumOff val="40000"/>
          </a:schemeClr>
        </a:solidFill>
      </dgm:spPr>
      <dgm:t>
        <a:bodyPr/>
        <a:lstStyle/>
        <a:p>
          <a:endParaRPr lang="nb-NO"/>
        </a:p>
      </dgm:t>
    </dgm:pt>
    <dgm:pt modelId="{7A4385D0-CC86-4EDC-95EB-36E16BECABB2}" type="pres">
      <dgm:prSet presAssocID="{53FDA7DA-99A1-4C57-8C2E-939374132E80}" presName="cycle" presStyleCnt="0">
        <dgm:presLayoutVars>
          <dgm:dir/>
          <dgm:resizeHandles val="exact"/>
        </dgm:presLayoutVars>
      </dgm:prSet>
      <dgm:spPr/>
      <dgm:t>
        <a:bodyPr/>
        <a:lstStyle/>
        <a:p>
          <a:endParaRPr lang="nb-NO"/>
        </a:p>
      </dgm:t>
    </dgm:pt>
    <dgm:pt modelId="{44FA8520-56EF-4C72-B797-9C189EAA08CB}" type="pres">
      <dgm:prSet presAssocID="{323D9C6E-3705-4E85-80CB-9E1509AB1C09}" presName="node" presStyleLbl="node1" presStyleIdx="0" presStyleCnt="5">
        <dgm:presLayoutVars>
          <dgm:bulletEnabled val="1"/>
        </dgm:presLayoutVars>
      </dgm:prSet>
      <dgm:spPr/>
      <dgm:t>
        <a:bodyPr/>
        <a:lstStyle/>
        <a:p>
          <a:endParaRPr lang="nb-NO"/>
        </a:p>
      </dgm:t>
    </dgm:pt>
    <dgm:pt modelId="{743EBD25-B2E6-4DF5-9E91-007CA5CD12A4}" type="pres">
      <dgm:prSet presAssocID="{AAB87147-E564-4CB8-AD73-D49346EAAC20}" presName="sibTrans" presStyleLbl="sibTrans2D1" presStyleIdx="0" presStyleCnt="5"/>
      <dgm:spPr/>
      <dgm:t>
        <a:bodyPr/>
        <a:lstStyle/>
        <a:p>
          <a:endParaRPr lang="nb-NO"/>
        </a:p>
      </dgm:t>
    </dgm:pt>
    <dgm:pt modelId="{4A7FBA5A-CCA5-4839-8445-4CB2CC55444B}" type="pres">
      <dgm:prSet presAssocID="{AAB87147-E564-4CB8-AD73-D49346EAAC20}" presName="connectorText" presStyleLbl="sibTrans2D1" presStyleIdx="0" presStyleCnt="5"/>
      <dgm:spPr/>
      <dgm:t>
        <a:bodyPr/>
        <a:lstStyle/>
        <a:p>
          <a:endParaRPr lang="nb-NO"/>
        </a:p>
      </dgm:t>
    </dgm:pt>
    <dgm:pt modelId="{5FE0EFEA-CBA0-4BAA-B68E-C9295B42DB45}" type="pres">
      <dgm:prSet presAssocID="{0A4F2602-645C-4EC1-9AD3-8A9E79072D33}" presName="node" presStyleLbl="node1" presStyleIdx="1" presStyleCnt="5" custRadScaleRad="101753" custRadScaleInc="-1618">
        <dgm:presLayoutVars>
          <dgm:bulletEnabled val="1"/>
        </dgm:presLayoutVars>
      </dgm:prSet>
      <dgm:spPr/>
      <dgm:t>
        <a:bodyPr/>
        <a:lstStyle/>
        <a:p>
          <a:endParaRPr lang="nb-NO"/>
        </a:p>
      </dgm:t>
    </dgm:pt>
    <dgm:pt modelId="{1B278308-2D25-4880-8AEE-2D64DC086BC2}" type="pres">
      <dgm:prSet presAssocID="{C870A3BE-FE97-42D2-BC71-0198088DF3DB}" presName="sibTrans" presStyleLbl="sibTrans2D1" presStyleIdx="1" presStyleCnt="5"/>
      <dgm:spPr/>
      <dgm:t>
        <a:bodyPr/>
        <a:lstStyle/>
        <a:p>
          <a:endParaRPr lang="nb-NO"/>
        </a:p>
      </dgm:t>
    </dgm:pt>
    <dgm:pt modelId="{69CA583B-5075-45BA-8D42-1F37EF11FA31}" type="pres">
      <dgm:prSet presAssocID="{C870A3BE-FE97-42D2-BC71-0198088DF3DB}" presName="connectorText" presStyleLbl="sibTrans2D1" presStyleIdx="1" presStyleCnt="5"/>
      <dgm:spPr/>
      <dgm:t>
        <a:bodyPr/>
        <a:lstStyle/>
        <a:p>
          <a:endParaRPr lang="nb-NO"/>
        </a:p>
      </dgm:t>
    </dgm:pt>
    <dgm:pt modelId="{2F1492E4-11CF-4C31-B548-82FFB512C025}" type="pres">
      <dgm:prSet presAssocID="{427304C0-7CCA-4DA9-963C-AAE44E0FD137}" presName="node" presStyleLbl="node1" presStyleIdx="2" presStyleCnt="5" custRadScaleRad="99550" custRadScaleInc="-732">
        <dgm:presLayoutVars>
          <dgm:bulletEnabled val="1"/>
        </dgm:presLayoutVars>
      </dgm:prSet>
      <dgm:spPr/>
      <dgm:t>
        <a:bodyPr/>
        <a:lstStyle/>
        <a:p>
          <a:endParaRPr lang="nb-NO"/>
        </a:p>
      </dgm:t>
    </dgm:pt>
    <dgm:pt modelId="{4776BF46-DC8B-4EF6-AC11-A89402234B19}" type="pres">
      <dgm:prSet presAssocID="{20811906-3888-4B91-AEFB-1B1C36C920E4}" presName="sibTrans" presStyleLbl="sibTrans2D1" presStyleIdx="2" presStyleCnt="5"/>
      <dgm:spPr/>
      <dgm:t>
        <a:bodyPr/>
        <a:lstStyle/>
        <a:p>
          <a:endParaRPr lang="nb-NO"/>
        </a:p>
      </dgm:t>
    </dgm:pt>
    <dgm:pt modelId="{8F49EF69-612E-4EF6-859F-BFE8FEB36147}" type="pres">
      <dgm:prSet presAssocID="{20811906-3888-4B91-AEFB-1B1C36C920E4}" presName="connectorText" presStyleLbl="sibTrans2D1" presStyleIdx="2" presStyleCnt="5"/>
      <dgm:spPr/>
      <dgm:t>
        <a:bodyPr/>
        <a:lstStyle/>
        <a:p>
          <a:endParaRPr lang="nb-NO"/>
        </a:p>
      </dgm:t>
    </dgm:pt>
    <dgm:pt modelId="{E3311E93-C267-46A6-AEE4-766B843BEBDB}" type="pres">
      <dgm:prSet presAssocID="{3BE1597D-A140-4924-964F-AC27DEB6D7A1}" presName="node" presStyleLbl="node1" presStyleIdx="3" presStyleCnt="5">
        <dgm:presLayoutVars>
          <dgm:bulletEnabled val="1"/>
        </dgm:presLayoutVars>
      </dgm:prSet>
      <dgm:spPr/>
      <dgm:t>
        <a:bodyPr/>
        <a:lstStyle/>
        <a:p>
          <a:endParaRPr lang="nb-NO"/>
        </a:p>
      </dgm:t>
    </dgm:pt>
    <dgm:pt modelId="{E8CC99DA-415D-47B9-A874-14777624DE97}" type="pres">
      <dgm:prSet presAssocID="{21F66CC1-B650-4958-8489-760861E2BBDB}" presName="sibTrans" presStyleLbl="sibTrans2D1" presStyleIdx="3" presStyleCnt="5"/>
      <dgm:spPr/>
      <dgm:t>
        <a:bodyPr/>
        <a:lstStyle/>
        <a:p>
          <a:endParaRPr lang="nb-NO"/>
        </a:p>
      </dgm:t>
    </dgm:pt>
    <dgm:pt modelId="{B0AD5511-75A7-4527-BE75-DAF07F142335}" type="pres">
      <dgm:prSet presAssocID="{21F66CC1-B650-4958-8489-760861E2BBDB}" presName="connectorText" presStyleLbl="sibTrans2D1" presStyleIdx="3" presStyleCnt="5"/>
      <dgm:spPr/>
      <dgm:t>
        <a:bodyPr/>
        <a:lstStyle/>
        <a:p>
          <a:endParaRPr lang="nb-NO"/>
        </a:p>
      </dgm:t>
    </dgm:pt>
    <dgm:pt modelId="{1A19E2ED-DD8F-4A7F-831E-8F56DB207E4E}" type="pres">
      <dgm:prSet presAssocID="{68708FE1-F58D-484F-A9A6-51A0085CC8E3}" presName="node" presStyleLbl="node1" presStyleIdx="4" presStyleCnt="5">
        <dgm:presLayoutVars>
          <dgm:bulletEnabled val="1"/>
        </dgm:presLayoutVars>
      </dgm:prSet>
      <dgm:spPr/>
      <dgm:t>
        <a:bodyPr/>
        <a:lstStyle/>
        <a:p>
          <a:endParaRPr lang="nb-NO"/>
        </a:p>
      </dgm:t>
    </dgm:pt>
    <dgm:pt modelId="{659C09D6-C478-43FF-A34D-38A16D84D12E}" type="pres">
      <dgm:prSet presAssocID="{C76FDE1F-2B97-45A2-ACA5-F349A9EA567E}" presName="sibTrans" presStyleLbl="sibTrans2D1" presStyleIdx="4" presStyleCnt="5"/>
      <dgm:spPr/>
      <dgm:t>
        <a:bodyPr/>
        <a:lstStyle/>
        <a:p>
          <a:endParaRPr lang="nb-NO"/>
        </a:p>
      </dgm:t>
    </dgm:pt>
    <dgm:pt modelId="{F653EC2B-5841-4EA3-81F7-7EB1C118FF9D}" type="pres">
      <dgm:prSet presAssocID="{C76FDE1F-2B97-45A2-ACA5-F349A9EA567E}" presName="connectorText" presStyleLbl="sibTrans2D1" presStyleIdx="4" presStyleCnt="5"/>
      <dgm:spPr/>
      <dgm:t>
        <a:bodyPr/>
        <a:lstStyle/>
        <a:p>
          <a:endParaRPr lang="nb-NO"/>
        </a:p>
      </dgm:t>
    </dgm:pt>
  </dgm:ptLst>
  <dgm:cxnLst>
    <dgm:cxn modelId="{AB708FAE-6DA0-454A-9788-D7BC9E6C108C}" type="presOf" srcId="{AAB87147-E564-4CB8-AD73-D49346EAAC20}" destId="{743EBD25-B2E6-4DF5-9E91-007CA5CD12A4}" srcOrd="0" destOrd="0" presId="urn:microsoft.com/office/officeart/2005/8/layout/cycle2"/>
    <dgm:cxn modelId="{30C25DE1-428D-48D5-B1EC-48F5669C43FE}" type="presOf" srcId="{C870A3BE-FE97-42D2-BC71-0198088DF3DB}" destId="{69CA583B-5075-45BA-8D42-1F37EF11FA31}" srcOrd="1" destOrd="0" presId="urn:microsoft.com/office/officeart/2005/8/layout/cycle2"/>
    <dgm:cxn modelId="{C8B7397C-0B14-4943-B9DC-BE7DCA6F2DB1}" type="presOf" srcId="{323D9C6E-3705-4E85-80CB-9E1509AB1C09}" destId="{44FA8520-56EF-4C72-B797-9C189EAA08CB}" srcOrd="0" destOrd="0" presId="urn:microsoft.com/office/officeart/2005/8/layout/cycle2"/>
    <dgm:cxn modelId="{50C5FAE1-DE87-4523-B12B-67DEF123C849}" type="presOf" srcId="{0A4F2602-645C-4EC1-9AD3-8A9E79072D33}" destId="{5FE0EFEA-CBA0-4BAA-B68E-C9295B42DB45}" srcOrd="0" destOrd="0" presId="urn:microsoft.com/office/officeart/2005/8/layout/cycle2"/>
    <dgm:cxn modelId="{016CA6A9-E81E-489B-BA4C-A1314C8940C0}" srcId="{53FDA7DA-99A1-4C57-8C2E-939374132E80}" destId="{323D9C6E-3705-4E85-80CB-9E1509AB1C09}" srcOrd="0" destOrd="0" parTransId="{7ADB2FBB-5194-4AFA-88FE-79B78A7AAB74}" sibTransId="{AAB87147-E564-4CB8-AD73-D49346EAAC20}"/>
    <dgm:cxn modelId="{E8E425A1-5FB7-4861-82D1-A03D752461A5}" type="presOf" srcId="{C76FDE1F-2B97-45A2-ACA5-F349A9EA567E}" destId="{F653EC2B-5841-4EA3-81F7-7EB1C118FF9D}" srcOrd="1" destOrd="0" presId="urn:microsoft.com/office/officeart/2005/8/layout/cycle2"/>
    <dgm:cxn modelId="{C061279C-024E-4F55-ADB8-7AA7FE8EAF0A}" type="presOf" srcId="{20811906-3888-4B91-AEFB-1B1C36C920E4}" destId="{8F49EF69-612E-4EF6-859F-BFE8FEB36147}" srcOrd="1" destOrd="0" presId="urn:microsoft.com/office/officeart/2005/8/layout/cycle2"/>
    <dgm:cxn modelId="{BD1AA9F9-3DFC-4E7E-A8BB-B2312089CEBF}" srcId="{53FDA7DA-99A1-4C57-8C2E-939374132E80}" destId="{0A4F2602-645C-4EC1-9AD3-8A9E79072D33}" srcOrd="1" destOrd="0" parTransId="{D4F75E6A-06A4-412E-A9D7-39DDAE2AE01B}" sibTransId="{C870A3BE-FE97-42D2-BC71-0198088DF3DB}"/>
    <dgm:cxn modelId="{0442F45E-0515-4EA8-9A53-7AE28D7305BB}" srcId="{53FDA7DA-99A1-4C57-8C2E-939374132E80}" destId="{3BE1597D-A140-4924-964F-AC27DEB6D7A1}" srcOrd="3" destOrd="0" parTransId="{0A6BF018-E62B-4BBB-BE31-8FBCA7FC1B23}" sibTransId="{21F66CC1-B650-4958-8489-760861E2BBDB}"/>
    <dgm:cxn modelId="{36B09F66-75B4-441C-AA0A-3F9A982CE349}" type="presOf" srcId="{21F66CC1-B650-4958-8489-760861E2BBDB}" destId="{E8CC99DA-415D-47B9-A874-14777624DE97}" srcOrd="0" destOrd="0" presId="urn:microsoft.com/office/officeart/2005/8/layout/cycle2"/>
    <dgm:cxn modelId="{604B2905-77DD-46AB-B86A-93E5CDEE46C7}" type="presOf" srcId="{C76FDE1F-2B97-45A2-ACA5-F349A9EA567E}" destId="{659C09D6-C478-43FF-A34D-38A16D84D12E}" srcOrd="0" destOrd="0" presId="urn:microsoft.com/office/officeart/2005/8/layout/cycle2"/>
    <dgm:cxn modelId="{12E48219-45A4-44C3-B7EF-2D97776C2780}" srcId="{53FDA7DA-99A1-4C57-8C2E-939374132E80}" destId="{427304C0-7CCA-4DA9-963C-AAE44E0FD137}" srcOrd="2" destOrd="0" parTransId="{22346D4D-ECE7-45DC-995C-64BC9D29C80C}" sibTransId="{20811906-3888-4B91-AEFB-1B1C36C920E4}"/>
    <dgm:cxn modelId="{5A8439C3-190E-416E-916E-760B5E8CE712}" type="presOf" srcId="{427304C0-7CCA-4DA9-963C-AAE44E0FD137}" destId="{2F1492E4-11CF-4C31-B548-82FFB512C025}" srcOrd="0" destOrd="0" presId="urn:microsoft.com/office/officeart/2005/8/layout/cycle2"/>
    <dgm:cxn modelId="{3A4F4939-4CB9-4311-80AC-07D55033C0D0}" type="presOf" srcId="{53FDA7DA-99A1-4C57-8C2E-939374132E80}" destId="{7A4385D0-CC86-4EDC-95EB-36E16BECABB2}" srcOrd="0" destOrd="0" presId="urn:microsoft.com/office/officeart/2005/8/layout/cycle2"/>
    <dgm:cxn modelId="{590BD685-CB88-4E2D-AAFE-1C53D9819C7D}" type="presOf" srcId="{AAB87147-E564-4CB8-AD73-D49346EAAC20}" destId="{4A7FBA5A-CCA5-4839-8445-4CB2CC55444B}" srcOrd="1" destOrd="0" presId="urn:microsoft.com/office/officeart/2005/8/layout/cycle2"/>
    <dgm:cxn modelId="{3021C217-60AC-4852-A6B2-FD63D1717DFF}" type="presOf" srcId="{3BE1597D-A140-4924-964F-AC27DEB6D7A1}" destId="{E3311E93-C267-46A6-AEE4-766B843BEBDB}" srcOrd="0" destOrd="0" presId="urn:microsoft.com/office/officeart/2005/8/layout/cycle2"/>
    <dgm:cxn modelId="{E9D9567E-5A77-4DF0-B4AA-69D276CD6685}" srcId="{53FDA7DA-99A1-4C57-8C2E-939374132E80}" destId="{68708FE1-F58D-484F-A9A6-51A0085CC8E3}" srcOrd="4" destOrd="0" parTransId="{C32E8407-5ACE-4204-AAAE-3EBC8F0E8284}" sibTransId="{C76FDE1F-2B97-45A2-ACA5-F349A9EA567E}"/>
    <dgm:cxn modelId="{514BC2A7-7A70-410A-9C70-C3EBC59CE76B}" type="presOf" srcId="{68708FE1-F58D-484F-A9A6-51A0085CC8E3}" destId="{1A19E2ED-DD8F-4A7F-831E-8F56DB207E4E}" srcOrd="0" destOrd="0" presId="urn:microsoft.com/office/officeart/2005/8/layout/cycle2"/>
    <dgm:cxn modelId="{83CC04BC-9631-4DB2-ADED-8D87BB096007}" type="presOf" srcId="{21F66CC1-B650-4958-8489-760861E2BBDB}" destId="{B0AD5511-75A7-4527-BE75-DAF07F142335}" srcOrd="1" destOrd="0" presId="urn:microsoft.com/office/officeart/2005/8/layout/cycle2"/>
    <dgm:cxn modelId="{645FECF0-1B2F-4966-93A9-D2C1397D30B1}" type="presOf" srcId="{C870A3BE-FE97-42D2-BC71-0198088DF3DB}" destId="{1B278308-2D25-4880-8AEE-2D64DC086BC2}" srcOrd="0" destOrd="0" presId="urn:microsoft.com/office/officeart/2005/8/layout/cycle2"/>
    <dgm:cxn modelId="{1429EBFA-EC52-4329-BCC0-F52340F7EE45}" type="presOf" srcId="{20811906-3888-4B91-AEFB-1B1C36C920E4}" destId="{4776BF46-DC8B-4EF6-AC11-A89402234B19}" srcOrd="0" destOrd="0" presId="urn:microsoft.com/office/officeart/2005/8/layout/cycle2"/>
    <dgm:cxn modelId="{5834C399-E727-4E62-8E18-58AF9C4BD2F8}" type="presParOf" srcId="{7A4385D0-CC86-4EDC-95EB-36E16BECABB2}" destId="{44FA8520-56EF-4C72-B797-9C189EAA08CB}" srcOrd="0" destOrd="0" presId="urn:microsoft.com/office/officeart/2005/8/layout/cycle2"/>
    <dgm:cxn modelId="{B0A71322-170A-4FCA-9301-3623F37FF64B}" type="presParOf" srcId="{7A4385D0-CC86-4EDC-95EB-36E16BECABB2}" destId="{743EBD25-B2E6-4DF5-9E91-007CA5CD12A4}" srcOrd="1" destOrd="0" presId="urn:microsoft.com/office/officeart/2005/8/layout/cycle2"/>
    <dgm:cxn modelId="{FFCCBACF-C304-4335-9834-FC5676E2A648}" type="presParOf" srcId="{743EBD25-B2E6-4DF5-9E91-007CA5CD12A4}" destId="{4A7FBA5A-CCA5-4839-8445-4CB2CC55444B}" srcOrd="0" destOrd="0" presId="urn:microsoft.com/office/officeart/2005/8/layout/cycle2"/>
    <dgm:cxn modelId="{D64874FA-19AD-4F11-AD60-EBAE69600945}" type="presParOf" srcId="{7A4385D0-CC86-4EDC-95EB-36E16BECABB2}" destId="{5FE0EFEA-CBA0-4BAA-B68E-C9295B42DB45}" srcOrd="2" destOrd="0" presId="urn:microsoft.com/office/officeart/2005/8/layout/cycle2"/>
    <dgm:cxn modelId="{A0E80D05-F252-4733-BD47-E0B190993DCC}" type="presParOf" srcId="{7A4385D0-CC86-4EDC-95EB-36E16BECABB2}" destId="{1B278308-2D25-4880-8AEE-2D64DC086BC2}" srcOrd="3" destOrd="0" presId="urn:microsoft.com/office/officeart/2005/8/layout/cycle2"/>
    <dgm:cxn modelId="{A887C6DB-BB76-4D8E-971F-8E333378A401}" type="presParOf" srcId="{1B278308-2D25-4880-8AEE-2D64DC086BC2}" destId="{69CA583B-5075-45BA-8D42-1F37EF11FA31}" srcOrd="0" destOrd="0" presId="urn:microsoft.com/office/officeart/2005/8/layout/cycle2"/>
    <dgm:cxn modelId="{7F20EB90-56E4-43D1-8326-98F7966BBC30}" type="presParOf" srcId="{7A4385D0-CC86-4EDC-95EB-36E16BECABB2}" destId="{2F1492E4-11CF-4C31-B548-82FFB512C025}" srcOrd="4" destOrd="0" presId="urn:microsoft.com/office/officeart/2005/8/layout/cycle2"/>
    <dgm:cxn modelId="{04A85B7F-64FA-44B3-8A1E-3A716B4B15C3}" type="presParOf" srcId="{7A4385D0-CC86-4EDC-95EB-36E16BECABB2}" destId="{4776BF46-DC8B-4EF6-AC11-A89402234B19}" srcOrd="5" destOrd="0" presId="urn:microsoft.com/office/officeart/2005/8/layout/cycle2"/>
    <dgm:cxn modelId="{F2C5D2CF-893F-41FE-A9EE-4B49AEE2BD2B}" type="presParOf" srcId="{4776BF46-DC8B-4EF6-AC11-A89402234B19}" destId="{8F49EF69-612E-4EF6-859F-BFE8FEB36147}" srcOrd="0" destOrd="0" presId="urn:microsoft.com/office/officeart/2005/8/layout/cycle2"/>
    <dgm:cxn modelId="{B3A5B3D4-29B4-4EE5-8462-92A269899801}" type="presParOf" srcId="{7A4385D0-CC86-4EDC-95EB-36E16BECABB2}" destId="{E3311E93-C267-46A6-AEE4-766B843BEBDB}" srcOrd="6" destOrd="0" presId="urn:microsoft.com/office/officeart/2005/8/layout/cycle2"/>
    <dgm:cxn modelId="{0F4E4857-43B7-4D18-8CFB-50490645C501}" type="presParOf" srcId="{7A4385D0-CC86-4EDC-95EB-36E16BECABB2}" destId="{E8CC99DA-415D-47B9-A874-14777624DE97}" srcOrd="7" destOrd="0" presId="urn:microsoft.com/office/officeart/2005/8/layout/cycle2"/>
    <dgm:cxn modelId="{BB2E9187-0E5B-41BB-A03B-6F3E7266C661}" type="presParOf" srcId="{E8CC99DA-415D-47B9-A874-14777624DE97}" destId="{B0AD5511-75A7-4527-BE75-DAF07F142335}" srcOrd="0" destOrd="0" presId="urn:microsoft.com/office/officeart/2005/8/layout/cycle2"/>
    <dgm:cxn modelId="{4B1C75E3-4352-4E21-B8B2-1C727D3E9CF4}" type="presParOf" srcId="{7A4385D0-CC86-4EDC-95EB-36E16BECABB2}" destId="{1A19E2ED-DD8F-4A7F-831E-8F56DB207E4E}" srcOrd="8" destOrd="0" presId="urn:microsoft.com/office/officeart/2005/8/layout/cycle2"/>
    <dgm:cxn modelId="{0F98DB55-1CFF-4356-8227-58865891ACD0}" type="presParOf" srcId="{7A4385D0-CC86-4EDC-95EB-36E16BECABB2}" destId="{659C09D6-C478-43FF-A34D-38A16D84D12E}" srcOrd="9" destOrd="0" presId="urn:microsoft.com/office/officeart/2005/8/layout/cycle2"/>
    <dgm:cxn modelId="{745FFA86-0D36-40B2-A45C-D0B50ED1316A}" type="presParOf" srcId="{659C09D6-C478-43FF-A34D-38A16D84D12E}" destId="{F653EC2B-5841-4EA3-81F7-7EB1C118FF9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49575"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4451" y="0"/>
            <a:ext cx="2949575" cy="496888"/>
          </a:xfrm>
          <a:prstGeom prst="rect">
            <a:avLst/>
          </a:prstGeom>
        </p:spPr>
        <p:txBody>
          <a:bodyPr vert="horz" lIns="91440" tIns="45720" rIns="91440" bIns="45720" rtlCol="0"/>
          <a:lstStyle>
            <a:lvl1pPr algn="r">
              <a:defRPr sz="1200"/>
            </a:lvl1pPr>
          </a:lstStyle>
          <a:p>
            <a:fld id="{29E801D3-DB77-4D51-B6A1-A1FFC59CF55E}" type="datetimeFigureOut">
              <a:rPr lang="nb-NO" smtClean="0"/>
              <a:t>18.05.2017</a:t>
            </a:fld>
            <a:endParaRPr lang="nb-NO"/>
          </a:p>
        </p:txBody>
      </p:sp>
      <p:sp>
        <p:nvSpPr>
          <p:cNvPr id="4" name="Plassholder for bunntekst 3"/>
          <p:cNvSpPr>
            <a:spLocks noGrp="1"/>
          </p:cNvSpPr>
          <p:nvPr>
            <p:ph type="ftr" sz="quarter" idx="2"/>
          </p:nvPr>
        </p:nvSpPr>
        <p:spPr>
          <a:xfrm>
            <a:off x="1" y="9445625"/>
            <a:ext cx="2949575" cy="49688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4451" y="9445625"/>
            <a:ext cx="2949575" cy="496888"/>
          </a:xfrm>
          <a:prstGeom prst="rect">
            <a:avLst/>
          </a:prstGeom>
        </p:spPr>
        <p:txBody>
          <a:bodyPr vert="horz" lIns="91440" tIns="45720" rIns="91440" bIns="45720" rtlCol="0" anchor="b"/>
          <a:lstStyle>
            <a:lvl1pPr algn="r">
              <a:defRPr sz="1200"/>
            </a:lvl1pPr>
          </a:lstStyle>
          <a:p>
            <a:fld id="{9D86EEDC-F224-4785-BE8E-107730214D76}" type="slidenum">
              <a:rPr lang="nb-NO" smtClean="0"/>
              <a:t>‹#›</a:t>
            </a:fld>
            <a:endParaRPr lang="nb-NO"/>
          </a:p>
        </p:txBody>
      </p:sp>
    </p:spTree>
    <p:extLst>
      <p:ext uri="{BB962C8B-B14F-4D97-AF65-F5344CB8AC3E}">
        <p14:creationId xmlns:p14="http://schemas.microsoft.com/office/powerpoint/2010/main" val="3930507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49099" cy="49720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4939" y="0"/>
            <a:ext cx="2949099" cy="497206"/>
          </a:xfrm>
          <a:prstGeom prst="rect">
            <a:avLst/>
          </a:prstGeom>
        </p:spPr>
        <p:txBody>
          <a:bodyPr vert="horz" lIns="91440" tIns="45720" rIns="91440" bIns="45720" rtlCol="0"/>
          <a:lstStyle>
            <a:lvl1pPr algn="r">
              <a:defRPr sz="1200"/>
            </a:lvl1pPr>
          </a:lstStyle>
          <a:p>
            <a:fld id="{14F08CAE-EB55-45A4-B587-9CA8834F7FB2}" type="datetimeFigureOut">
              <a:rPr lang="nb-NO" smtClean="0"/>
              <a:pPr/>
              <a:t>18.05.2017</a:t>
            </a:fld>
            <a:endParaRPr lang="nb-NO"/>
          </a:p>
        </p:txBody>
      </p:sp>
      <p:sp>
        <p:nvSpPr>
          <p:cNvPr id="4" name="Plassholder for lysbilde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562" y="4723449"/>
            <a:ext cx="5444490" cy="4474845"/>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1" y="9445169"/>
            <a:ext cx="2949099" cy="497206"/>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4939" y="9445169"/>
            <a:ext cx="2949099" cy="497206"/>
          </a:xfrm>
          <a:prstGeom prst="rect">
            <a:avLst/>
          </a:prstGeom>
        </p:spPr>
        <p:txBody>
          <a:bodyPr vert="horz" lIns="91440" tIns="45720" rIns="91440" bIns="45720" rtlCol="0" anchor="b"/>
          <a:lstStyle>
            <a:lvl1pPr algn="r">
              <a:defRPr sz="1200"/>
            </a:lvl1pPr>
          </a:lstStyle>
          <a:p>
            <a:fld id="{0E2B671B-6C62-427B-B83C-C9264A0672ED}" type="slidenum">
              <a:rPr lang="nb-NO" smtClean="0"/>
              <a:pPr/>
              <a:t>‹#›</a:t>
            </a:fld>
            <a:endParaRPr lang="nb-NO"/>
          </a:p>
        </p:txBody>
      </p:sp>
    </p:spTree>
    <p:extLst>
      <p:ext uri="{BB962C8B-B14F-4D97-AF65-F5344CB8AC3E}">
        <p14:creationId xmlns:p14="http://schemas.microsoft.com/office/powerpoint/2010/main" val="387776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klikk.no/foreldre/gravid/article732734.ece"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Noen kommentarer i denne presentasjonen er ført inn av sekretariatet i Finansforbundet. De er markert</a:t>
            </a:r>
            <a:r>
              <a:rPr lang="nb-NO" baseline="0" dirty="0" smtClean="0"/>
              <a:t> med rødt.</a:t>
            </a:r>
            <a:endParaRPr lang="nb-NO" dirty="0"/>
          </a:p>
        </p:txBody>
      </p:sp>
      <p:sp>
        <p:nvSpPr>
          <p:cNvPr id="4" name="Plassholder for lysbildenummer 3"/>
          <p:cNvSpPr>
            <a:spLocks noGrp="1"/>
          </p:cNvSpPr>
          <p:nvPr>
            <p:ph type="sldNum" sz="quarter" idx="10"/>
          </p:nvPr>
        </p:nvSpPr>
        <p:spPr/>
        <p:txBody>
          <a:bodyPr/>
          <a:lstStyle/>
          <a:p>
            <a:fld id="{D60B51AC-F4F3-624A-984C-DB3639108764}" type="slidenum">
              <a:rPr lang="nb-NO" smtClean="0"/>
              <a:pPr/>
              <a:t>2</a:t>
            </a:fld>
            <a:endParaRPr lang="nb-NO"/>
          </a:p>
        </p:txBody>
      </p:sp>
    </p:spTree>
    <p:extLst>
      <p:ext uri="{BB962C8B-B14F-4D97-AF65-F5344CB8AC3E}">
        <p14:creationId xmlns:p14="http://schemas.microsoft.com/office/powerpoint/2010/main" val="1610922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11</a:t>
            </a:fld>
            <a:endParaRPr lang="en-US"/>
          </a:p>
        </p:txBody>
      </p:sp>
    </p:spTree>
    <p:extLst>
      <p:ext uri="{BB962C8B-B14F-4D97-AF65-F5344CB8AC3E}">
        <p14:creationId xmlns:p14="http://schemas.microsoft.com/office/powerpoint/2010/main" val="22332266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Noen</a:t>
            </a:r>
            <a:r>
              <a:rPr lang="nb-NO" baseline="0" dirty="0" smtClean="0"/>
              <a:t> ganger må man behandle ulikt- tilrettelegge- for at gravide skal oppleve å bli behandlet likeverdig</a:t>
            </a:r>
          </a:p>
          <a:p>
            <a:r>
              <a:rPr lang="nb-NO" baseline="0" dirty="0" smtClean="0"/>
              <a:t>Dårlig/manglende tilrettelegging kan medføre sykemelding – da kommer du dårligere ut.</a:t>
            </a:r>
          </a:p>
          <a:p>
            <a:r>
              <a:rPr lang="nb-NO" baseline="0" dirty="0" smtClean="0"/>
              <a:t>Behov for tiltak – å vurdere egnet tilrettelegging. </a:t>
            </a:r>
          </a:p>
          <a:p>
            <a:r>
              <a:rPr lang="nb-NO" baseline="0" dirty="0" smtClean="0"/>
              <a:t>Manglende tilrettelegging kan være brudd på loven.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103</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104</a:t>
            </a:fld>
            <a:endParaRPr lang="nb-NO"/>
          </a:p>
        </p:txBody>
      </p:sp>
    </p:spTree>
    <p:extLst>
      <p:ext uri="{BB962C8B-B14F-4D97-AF65-F5344CB8AC3E}">
        <p14:creationId xmlns:p14="http://schemas.microsoft.com/office/powerpoint/2010/main" val="14489389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dirty="0" smtClean="0">
                <a:latin typeface="Arial" pitchFamily="34" charset="0"/>
                <a:ea typeface="ヒラギノ角ゴ Pro W3" charset="-128"/>
              </a:rPr>
              <a:t>Ombudet har uttalt at ombudet ikke kan ta stilling til hvor langt tilretteleggingsplikten etter </a:t>
            </a:r>
            <a:r>
              <a:rPr lang="nb-NO" altLang="nb-NO" dirty="0" err="1" smtClean="0">
                <a:latin typeface="Arial" pitchFamily="34" charset="0"/>
                <a:ea typeface="ヒラギノ角ゴ Pro W3" charset="-128"/>
              </a:rPr>
              <a:t>aml</a:t>
            </a:r>
            <a:r>
              <a:rPr lang="nb-NO" altLang="nb-NO" dirty="0" smtClean="0">
                <a:latin typeface="Arial" pitchFamily="34" charset="0"/>
                <a:ea typeface="ヒラギノ角ゴ Pro W3" charset="-128"/>
              </a:rPr>
              <a:t>. går, men i tilfeller hvor det er fastslått et behov for tilrettelegging og arbeidsgiver ikke har tilrettelagt eller vurdert muligheten for slik tilrettelegging, kan ombudet vurdere om det har skjedd lovstridig forskjellsbehandling. En unnlatelse av å oppfylle et tilretteleggingsbehov kan medføre at en kvinne stilles dårligere enn andre pga. graviditet. I sak 12/401 hadde en gravid butikkmedarbeider behov for tilrettelegging i form av blant annet adgang til sittepauser på grunn av svimmelhet. Partene var uenige om i hvilken grad hun hadde fått tilretteleggingen hun behøvde. Ombudet fant imidlertid på bakgrunn av dokumentasjon i saken grunn til å tro at arbeidstaker ble bedt om ikke å sitte mens hun var på arbeid. Arbeidsgiver klarte ikke å sannsynliggjøre at så ikke var skjedd, og ombudet konkluderte med at loven var overtrådt på dette punktet. </a:t>
            </a:r>
          </a:p>
          <a:p>
            <a:endParaRPr lang="nb-NO" altLang="nb-NO" dirty="0" smtClean="0">
              <a:latin typeface="Arial" pitchFamily="34" charset="0"/>
              <a:ea typeface="ヒラギノ角ゴ Pro W3" charset="-128"/>
            </a:endParaRPr>
          </a:p>
          <a:p>
            <a:r>
              <a:rPr lang="nb-NO" altLang="nb-NO" dirty="0" smtClean="0">
                <a:latin typeface="Arial" pitchFamily="34" charset="0"/>
                <a:ea typeface="ヒラギノ角ゴ Pro W3" charset="-128"/>
              </a:rPr>
              <a:t>Nemnda har uttalt at når arbeidsgiver ønsker å tilrettelegge for gravide arbeidstakere ut fra virksomhetens eller arbeidstakers behov, må dette gjøres i samråd med arbeidstaker. </a:t>
            </a:r>
          </a:p>
          <a:p>
            <a:endParaRPr lang="nb-NO" altLang="nb-NO" dirty="0" smtClean="0">
              <a:latin typeface="Arial" pitchFamily="34" charset="0"/>
              <a:ea typeface="ヒラギノ角ゴ Pro W3" charset="-128"/>
            </a:endParaRPr>
          </a:p>
          <a:p>
            <a:r>
              <a:rPr lang="nb-NO" altLang="nb-NO" dirty="0" smtClean="0">
                <a:latin typeface="Arial" pitchFamily="34" charset="0"/>
                <a:ea typeface="ヒラギノ角ゴ Pro W3" charset="-128"/>
              </a:rPr>
              <a:t>AML</a:t>
            </a:r>
          </a:p>
          <a:p>
            <a:r>
              <a:rPr lang="nb-NO" altLang="nb-NO" dirty="0" smtClean="0">
                <a:latin typeface="Arial" pitchFamily="34" charset="0"/>
                <a:ea typeface="ヒラギノ角ゴ Pro W3" charset="-128"/>
              </a:rPr>
              <a:t>§ 4-2.</a:t>
            </a:r>
            <a:r>
              <a:rPr lang="nb-NO" altLang="nb-NO" i="1" dirty="0" smtClean="0">
                <a:latin typeface="Arial" pitchFamily="34" charset="0"/>
                <a:ea typeface="ヒラギノ角ゴ Pro W3" charset="-128"/>
              </a:rPr>
              <a:t>Krav til tilrettelegging, medvirkning og utvikling</a:t>
            </a:r>
            <a:r>
              <a:rPr lang="nb-NO" altLang="nb-NO" dirty="0" smtClean="0">
                <a:latin typeface="Arial" pitchFamily="34" charset="0"/>
                <a:ea typeface="ヒラギノ角ゴ Pro W3" charset="-128"/>
              </a:rPr>
              <a:t>(1) Arbeidstakerne og deres tillitsvalgte skal holdes løpende informert om systemer som nyttes ved planlegging og gjennomføring av arbeidet. De skal gis nødvendig opplæring for å sette seg inn i systemene, og de skal medvirke ved utformingen av dem.(2) I utformingen av den enkeltes arbeidssituasjon </a:t>
            </a:r>
            <a:r>
              <a:rPr lang="nb-NO" altLang="nb-NO" dirty="0" err="1" smtClean="0">
                <a:latin typeface="Arial" pitchFamily="34" charset="0"/>
                <a:ea typeface="ヒラギノ角ゴ Pro W3" charset="-128"/>
              </a:rPr>
              <a:t>skal:a</a:t>
            </a:r>
            <a:r>
              <a:rPr lang="nb-NO" altLang="nb-NO" dirty="0" smtClean="0">
                <a:latin typeface="Arial" pitchFamily="34" charset="0"/>
                <a:ea typeface="ヒラギノ角ゴ Pro W3" charset="-128"/>
              </a:rPr>
              <a:t>) det legges til rette for at arbeidstaker gis mulighet for faglig og personlig utvikling gjennom sitt </a:t>
            </a:r>
            <a:r>
              <a:rPr lang="nb-NO" altLang="nb-NO" dirty="0" err="1" smtClean="0">
                <a:latin typeface="Arial" pitchFamily="34" charset="0"/>
                <a:ea typeface="ヒラギノ角ゴ Pro W3" charset="-128"/>
              </a:rPr>
              <a:t>arbeid,b</a:t>
            </a:r>
            <a:r>
              <a:rPr lang="nb-NO" altLang="nb-NO" dirty="0" smtClean="0">
                <a:latin typeface="Arial" pitchFamily="34" charset="0"/>
                <a:ea typeface="ヒラギノ角ゴ Pro W3" charset="-128"/>
              </a:rPr>
              <a:t>) arbeidet organiseres og tilrettelegges under hensyn til den enkelte arbeidstakers arbeidsevne, kyndighet, alder og øvrige </a:t>
            </a:r>
            <a:r>
              <a:rPr lang="nb-NO" altLang="nb-NO" dirty="0" err="1" smtClean="0">
                <a:latin typeface="Arial" pitchFamily="34" charset="0"/>
                <a:ea typeface="ヒラギノ角ゴ Pro W3" charset="-128"/>
              </a:rPr>
              <a:t>forutsetninger,c</a:t>
            </a:r>
            <a:r>
              <a:rPr lang="nb-NO" altLang="nb-NO" dirty="0" smtClean="0">
                <a:latin typeface="Arial" pitchFamily="34" charset="0"/>
                <a:ea typeface="ヒラギノ角ゴ Pro W3" charset="-128"/>
              </a:rPr>
              <a:t>) det legges vekt på å gi arbeidstaker mulighet til selvbestemmelse, innflytelse og faglig </a:t>
            </a:r>
            <a:r>
              <a:rPr lang="nb-NO" altLang="nb-NO" dirty="0" err="1" smtClean="0">
                <a:latin typeface="Arial" pitchFamily="34" charset="0"/>
                <a:ea typeface="ヒラギノ角ゴ Pro W3" charset="-128"/>
              </a:rPr>
              <a:t>ansvar,d</a:t>
            </a:r>
            <a:r>
              <a:rPr lang="nb-NO" altLang="nb-NO" dirty="0" smtClean="0">
                <a:latin typeface="Arial" pitchFamily="34" charset="0"/>
                <a:ea typeface="ヒラギノ角ゴ Pro W3" charset="-128"/>
              </a:rPr>
              <a:t>) arbeidstaker så langt som mulig gis mulighet til variasjon og for å se sammenheng mellom </a:t>
            </a:r>
            <a:r>
              <a:rPr lang="nb-NO" altLang="nb-NO" dirty="0" err="1" smtClean="0">
                <a:latin typeface="Arial" pitchFamily="34" charset="0"/>
                <a:ea typeface="ヒラギノ角ゴ Pro W3" charset="-128"/>
              </a:rPr>
              <a:t>enkeltoppgaver,e</a:t>
            </a:r>
            <a:r>
              <a:rPr lang="nb-NO" altLang="nb-NO" dirty="0" smtClean="0">
                <a:latin typeface="Arial" pitchFamily="34" charset="0"/>
                <a:ea typeface="ヒラギノ角ゴ Pro W3" charset="-128"/>
              </a:rPr>
              <a:t>) det gis tilstrekkelig informasjon og opplæring slik at arbeidstaker er i stand til å utføre arbeidet når det skjer endringer som berører </a:t>
            </a:r>
            <a:r>
              <a:rPr lang="nb-NO" altLang="nb-NO" dirty="0" err="1" smtClean="0">
                <a:latin typeface="Arial" pitchFamily="34" charset="0"/>
                <a:ea typeface="ヒラギノ角ゴ Pro W3" charset="-128"/>
              </a:rPr>
              <a:t>vedkommendes</a:t>
            </a:r>
            <a:r>
              <a:rPr lang="nb-NO" altLang="nb-NO" dirty="0" smtClean="0">
                <a:latin typeface="Arial" pitchFamily="34" charset="0"/>
                <a:ea typeface="ヒラギノ角ゴ Pro W3" charset="-128"/>
              </a:rPr>
              <a:t> arbeidssituasjon.(3) Under omstillingsprosesser som medfører endring av betydning for arbeidstakernes arbeidssituasjon, skal arbeidsgiver sørge for den informasjon, medvirkning og kompetanseutvikling som er nødvendig for å ivareta lovens krav til et fullt forsvarlig arbeidsmiljø.(4) Departementet kan i forskrift gi nærmere bestemmelser om gjennomføringen av kravene i denne paragraf</a:t>
            </a:r>
          </a:p>
          <a:p>
            <a:endParaRPr lang="nb-NO" dirty="0" smtClean="0"/>
          </a:p>
          <a:p>
            <a:r>
              <a:rPr lang="nb-NO" sz="1200" b="0" i="0" kern="1200" dirty="0" smtClean="0">
                <a:solidFill>
                  <a:schemeClr val="tx1"/>
                </a:solidFill>
                <a:effectLst/>
                <a:latin typeface="Arial" charset="0"/>
                <a:ea typeface="ヒラギノ角ゴ Pro W3" pitchFamily="96" charset="-128"/>
                <a:cs typeface="+mn-cs"/>
              </a:rPr>
              <a:t>arbeidsmiljøet for gravide arbeidstakere skal være fullt forsvarlig og at arbeidets organisering, tilrettelegging, ledelse, arbeidstidsordninger, teknologi, lønnssystemer med videre skal være slik at arbeidstakerne ikke utsettes for uheldige psykiske eller fysiske belastninger. Lovens § 4 – 2 pålegger arbeidsgiver en generell plikt til å legge arbeidet til rette under hensyn til den enkelte gravide arbeidstakers arbeidsevne, kyndighet, alder og øvrige forutsetninger. Dette innebærer at arbeidsgiveren har plikt til å sørge for at en gravid arbeidstaker ikke blir utsatt for uheldige psykiske eller fysiske belastninger ved å sørge for nødvendig tilrettelegging, for eksempel av arbeidsoppgaver, arbeidsmengde eller arbeidsutstyr».</a:t>
            </a:r>
          </a:p>
          <a:p>
            <a:r>
              <a:rPr lang="nb-NO" sz="1200" b="0" i="0" kern="1200" dirty="0" smtClean="0">
                <a:solidFill>
                  <a:schemeClr val="tx1"/>
                </a:solidFill>
                <a:effectLst/>
                <a:latin typeface="Arial" charset="0"/>
                <a:ea typeface="ヒラギノ角ゴ Pro W3" pitchFamily="96" charset="-128"/>
                <a:cs typeface="+mn-cs"/>
              </a:rPr>
              <a:t>Bestemmelsene håndheves av Arbeidstilsynet, jf. arbeidsmiljøloven § 18-1. Det innebærer at ombudet ikke kan ta stilling til omfanget av en arbeidsgivers tilretteleggingsplikt, hvor langt den strekker seg og i hvilken grad konkrete tilretteleggingstiltak skal gjennomføres. I de tilfellene der det er fastslått et tilretteleggingsbehov og arbeidsgiver ikke har tilrettelagt eller vurdert muligheten for dette, kan ombudet imidlertid vurdere om dette innebærer diskriminering.</a:t>
            </a:r>
          </a:p>
          <a:p>
            <a:r>
              <a:rPr lang="nb-NO" sz="1200" b="0" i="0" kern="1200" dirty="0" smtClean="0">
                <a:solidFill>
                  <a:schemeClr val="tx1"/>
                </a:solidFill>
                <a:effectLst/>
                <a:latin typeface="Arial" charset="0"/>
                <a:ea typeface="ヒラギノ角ゴ Pro W3" pitchFamily="96" charset="-128"/>
                <a:cs typeface="+mn-cs"/>
              </a:rPr>
              <a:t>Ombudet har behandlet en lignende klagesak mot B i sak 12/401. Saken gjaldt spørsmål om manglende tilrettelegging for gravid arbeidstaker var i strid med forbudet mot diskriminering i likestillingsloven § 3. Arbeidstaker hadde på grunn av svimmelhet behov for tilrettelegging ved tildeling av vakter, adgang til sittepauser, slippe å klatre i stiger og unngå tunge løft. Arbeidstaker ble etter hvert sykmeldt og fikk utbetalt svangerskapspenger.  Ombudet konkluderte med at B handlet i strid med likestillingsloven § 3 da kvinnen ikke fikk mulighet til kortere sittepauser i løpet av sine vakter. B hadde imidlertid ikke handlet i strid med likestillingsloven § 3 ved selve tildelingen av vaktene. </a:t>
            </a:r>
          </a:p>
          <a:p>
            <a:endParaRPr lang="nb-NO" dirty="0" smtClean="0"/>
          </a:p>
          <a:p>
            <a:r>
              <a:rPr lang="nb-NO" sz="1200" b="0" i="0" u="none" strike="noStrike" kern="1200" baseline="0" dirty="0" smtClean="0">
                <a:solidFill>
                  <a:schemeClr val="tx1"/>
                </a:solidFill>
                <a:latin typeface="Arial" charset="0"/>
                <a:ea typeface="ヒラギノ角ゴ Pro W3" pitchFamily="96" charset="-128"/>
                <a:cs typeface="+mn-cs"/>
              </a:rPr>
              <a:t>manglende tilrettelegging var en medvirkende årsak til sykemeldingen og overgang til svangerskapspenger. Som nevnt over mener ombudet at manglende tilrettelegging som får betydning for en gravid</a:t>
            </a:r>
          </a:p>
          <a:p>
            <a:r>
              <a:rPr lang="nb-NO" sz="1200" b="0" i="0" u="none" strike="noStrike" kern="1200" baseline="0" dirty="0" smtClean="0">
                <a:solidFill>
                  <a:schemeClr val="tx1"/>
                </a:solidFill>
                <a:latin typeface="Arial" charset="0"/>
                <a:ea typeface="ヒラギノ角ゴ Pro W3" pitchFamily="96" charset="-128"/>
                <a:cs typeface="+mn-cs"/>
              </a:rPr>
              <a:t>arbeidstakers arbeidsforhold på denne måten er et forhold som stiller arbeidstakeren dårligere enn andre på grunn av graviditet.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78D8326-779F-40C1-B4EB-35899DE1284D}"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26733109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Prosjekt «gravid i jobb» fra 2013. Gjaldt</a:t>
            </a:r>
            <a:r>
              <a:rPr lang="nb-NO" baseline="0" dirty="0" smtClean="0"/>
              <a:t> alle ansatte på A-hus. A-hus har til enhver tid ca. 250 gravide ansatte. Gravide har generelt høyere sykefravær.</a:t>
            </a:r>
          </a:p>
          <a:p>
            <a:r>
              <a:rPr lang="nb-NO" baseline="0" dirty="0" smtClean="0"/>
              <a:t>Tilrettelegging hindrer sykefravær og er lønnsomt for bedriften. Fordel for den ansatte som bevarer tilknytningen til arbeidsplassen lengst mulig og har det bedre.</a:t>
            </a:r>
          </a:p>
          <a:p>
            <a:r>
              <a:rPr lang="nb-NO" baseline="0" dirty="0" smtClean="0"/>
              <a:t>Ansatte har gitt tilbakemelding om at det er åpenhet og mer klarhet i at man har behov for tilrettelegging, og hva som er anbefalt.</a:t>
            </a:r>
          </a:p>
          <a:p>
            <a:r>
              <a:rPr lang="nb-NO" baseline="0" dirty="0" smtClean="0"/>
              <a:t>Jordmødre er med i vurderingen for å avklare risikofylte arbeidsoppgaver etc. «Tilrettelegging av arbeidsplassen er en del av jobben».</a:t>
            </a:r>
          </a:p>
        </p:txBody>
      </p:sp>
      <p:sp>
        <p:nvSpPr>
          <p:cNvPr id="4" name="Plassholder for lysbildenummer 3"/>
          <p:cNvSpPr>
            <a:spLocks noGrp="1"/>
          </p:cNvSpPr>
          <p:nvPr>
            <p:ph type="sldNum" sz="quarter" idx="10"/>
          </p:nvPr>
        </p:nvSpPr>
        <p:spPr/>
        <p:txBody>
          <a:bodyPr/>
          <a:lstStyle/>
          <a:p>
            <a:fld id="{E36B0564-1E00-4B6A-8E72-7EF8DA0F79ED}" type="slidenum">
              <a:rPr lang="nb-NO" smtClean="0"/>
              <a:pPr/>
              <a:t>106</a:t>
            </a:fld>
            <a:endParaRPr lang="nb-NO"/>
          </a:p>
        </p:txBody>
      </p:sp>
    </p:spTree>
    <p:extLst>
      <p:ext uri="{BB962C8B-B14F-4D97-AF65-F5344CB8AC3E}">
        <p14:creationId xmlns:p14="http://schemas.microsoft.com/office/powerpoint/2010/main" val="21948979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Det kan være saklige årsaker til at det ikke er mulig å tilrettelegge arbeidet-</a:t>
            </a:r>
            <a:r>
              <a:rPr lang="nb-NO" baseline="0" dirty="0" smtClean="0"/>
              <a:t> </a:t>
            </a:r>
            <a:r>
              <a:rPr lang="nb-NO" dirty="0" smtClean="0"/>
              <a:t>dersom </a:t>
            </a:r>
            <a:r>
              <a:rPr lang="nb-NO" baseline="0" dirty="0" smtClean="0">
                <a:effectLst/>
              </a:rPr>
              <a:t>sentrale oppgaver kan være farlige for fosteret, for eksempel </a:t>
            </a:r>
            <a:r>
              <a:rPr lang="nb-NO" dirty="0" smtClean="0"/>
              <a:t>fare fra</a:t>
            </a:r>
            <a:r>
              <a:rPr lang="nb-NO" baseline="0" dirty="0" smtClean="0"/>
              <a:t> stråling eller kjemikalier som er umulig å beskytte imot - dersom arbeidsgiver har undersøke mulighet for å kunne tilrettelegge eller å gjøre annet likeverdig arbeid- så kan det være forsvarlig å forskjellsbehandle ved å heller omplassere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r>
              <a:rPr lang="nb-NO" dirty="0" smtClean="0">
                <a:effectLst/>
              </a:rPr>
              <a:t>F.eks</a:t>
            </a:r>
            <a:r>
              <a:rPr lang="nb-NO" baseline="0" dirty="0" smtClean="0">
                <a:effectLst/>
              </a:rPr>
              <a:t>. I politiet er det </a:t>
            </a:r>
            <a:r>
              <a:rPr lang="nb-NO" baseline="0" dirty="0" err="1" smtClean="0">
                <a:effectLst/>
              </a:rPr>
              <a:t>f.eks</a:t>
            </a:r>
            <a:r>
              <a:rPr lang="nb-NO" baseline="0" dirty="0" smtClean="0">
                <a:effectLst/>
              </a:rPr>
              <a:t> </a:t>
            </a:r>
            <a:r>
              <a:rPr lang="nb-NO" baseline="0" dirty="0" err="1" smtClean="0">
                <a:effectLst/>
              </a:rPr>
              <a:t>rettningslinjer</a:t>
            </a:r>
            <a:r>
              <a:rPr lang="nb-NO" baseline="0" dirty="0" smtClean="0">
                <a:effectLst/>
              </a:rPr>
              <a:t> der gravide blir tatt ut av operativ polititjeneste og tildelt administrative oppgaver</a:t>
            </a:r>
          </a:p>
          <a:p>
            <a:endParaRPr lang="nb-NO" dirty="0" smtClean="0">
              <a:effectLst/>
            </a:endParaRPr>
          </a:p>
          <a:p>
            <a:r>
              <a:rPr lang="nb-NO" dirty="0" smtClean="0">
                <a:effectLst/>
              </a:rPr>
              <a:t>«Skrevet 19 april 2011 - 16:09 </a:t>
            </a:r>
          </a:p>
          <a:p>
            <a:r>
              <a:rPr lang="nb-NO" dirty="0" smtClean="0">
                <a:effectLst/>
              </a:rPr>
              <a:t>Jeg fikk </a:t>
            </a:r>
            <a:r>
              <a:rPr lang="nb-NO" dirty="0" err="1" smtClean="0">
                <a:effectLst/>
              </a:rPr>
              <a:t>innejobb</a:t>
            </a:r>
            <a:r>
              <a:rPr lang="nb-NO" dirty="0" smtClean="0">
                <a:effectLst/>
              </a:rPr>
              <a:t>, og kun dag- og kveldsvakter (ikke natt), nesten med en gang jeg fortalte sjefen at jeg var gravid. De aller fleste distrikt tilrettelegger slik at man får kontorjobb. Og om du tar kurs når du er i perm. så mister du ikke </a:t>
            </a:r>
            <a:r>
              <a:rPr lang="nb-NO" dirty="0" err="1" smtClean="0">
                <a:effectLst/>
              </a:rPr>
              <a:t>ansinnitet</a:t>
            </a:r>
            <a:r>
              <a:rPr lang="nb-NO" dirty="0" smtClean="0">
                <a:effectLst/>
              </a:rPr>
              <a:t> til opprykk i gradene. Jeg tok </a:t>
            </a:r>
            <a:r>
              <a:rPr lang="nb-NO" dirty="0" err="1" smtClean="0">
                <a:effectLst/>
              </a:rPr>
              <a:t>politikurs</a:t>
            </a:r>
            <a:r>
              <a:rPr lang="nb-NO" dirty="0" smtClean="0">
                <a:effectLst/>
              </a:rPr>
              <a:t> 3 da jeg var i permisjon.»</a:t>
            </a:r>
          </a:p>
          <a:p>
            <a:endParaRPr lang="nb-NO" dirty="0" smtClean="0">
              <a:effectLst/>
            </a:endParaRPr>
          </a:p>
          <a:p>
            <a:r>
              <a:rPr lang="nb-NO" dirty="0" smtClean="0">
                <a:effectLst/>
              </a:rPr>
              <a:t>http://www.klikk.no/forum/barnimagen/index.php/topic/143153875-jobb-som-politi-og-gravid-hvor-lenge-er-det-forsvarlig-og-jobbe-med-stor-mage/</a:t>
            </a:r>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107</a:t>
            </a:fld>
            <a:endParaRPr lang="nb-NO"/>
          </a:p>
        </p:txBody>
      </p:sp>
    </p:spTree>
    <p:extLst>
      <p:ext uri="{BB962C8B-B14F-4D97-AF65-F5344CB8AC3E}">
        <p14:creationId xmlns:p14="http://schemas.microsoft.com/office/powerpoint/2010/main" val="30477524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altLang="nb-NO" sz="1200" baseline="0" dirty="0" smtClean="0">
                <a:latin typeface="Arial" pitchFamily="34" charset="0"/>
                <a:ea typeface="ヒラギノ角ゴ Pro W3" charset="-128"/>
              </a:rPr>
              <a:t>LDO 10/2176 kabinansatt, lite kontor, ingen ledige arbeidsoppgaver, ikke mulig å omplassere. Kvinnen hadde krav på svangerskapspenger etter folketrygdloven. Ingen ubetinget tilretteleggingsplikt</a:t>
            </a:r>
            <a:endParaRPr lang="nb-NO" dirty="0" smtClean="0"/>
          </a:p>
          <a:p>
            <a:endParaRPr lang="nb-NO" dirty="0" smtClean="0"/>
          </a:p>
          <a:p>
            <a:r>
              <a:rPr lang="nb-NO" altLang="nb-NO" sz="1200" dirty="0" smtClean="0"/>
              <a:t>C-471/08 kabinansatt</a:t>
            </a:r>
            <a:r>
              <a:rPr lang="nb-NO" altLang="nb-NO" sz="1200" baseline="0" dirty="0" smtClean="0"/>
              <a:t> ble flyttet til </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108</a:t>
            </a:fld>
            <a:endParaRPr lang="nb-NO"/>
          </a:p>
        </p:txBody>
      </p:sp>
    </p:spTree>
    <p:extLst>
      <p:ext uri="{BB962C8B-B14F-4D97-AF65-F5344CB8AC3E}">
        <p14:creationId xmlns:p14="http://schemas.microsoft.com/office/powerpoint/2010/main" val="42258267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109</a:t>
            </a:fld>
            <a:endParaRPr lang="en-US"/>
          </a:p>
        </p:txBody>
      </p:sp>
    </p:spTree>
    <p:extLst>
      <p:ext uri="{BB962C8B-B14F-4D97-AF65-F5344CB8AC3E}">
        <p14:creationId xmlns:p14="http://schemas.microsoft.com/office/powerpoint/2010/main" val="19714992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87B2B412-664C-427D-B41C-461AC14770A5}" type="slidenum">
              <a:rPr lang="en-US" smtClean="0">
                <a:solidFill>
                  <a:prstClr val="black"/>
                </a:solidFill>
                <a:latin typeface="Arial" pitchFamily="34" charset="0"/>
                <a:ea typeface="ヒラギノ角ゴ Pro W3"/>
                <a:cs typeface="ヒラギノ角ゴ Pro W3"/>
              </a:rPr>
              <a:pPr/>
              <a:t>110</a:t>
            </a:fld>
            <a:endParaRPr lang="en-US" smtClean="0">
              <a:solidFill>
                <a:prstClr val="black"/>
              </a:solidFill>
              <a:latin typeface="Arial" pitchFamily="34" charset="0"/>
              <a:ea typeface="ヒラギノ角ゴ Pro W3"/>
              <a:cs typeface="ヒラギノ角ゴ Pro W3"/>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nb-NO" smtClean="0">
                <a:latin typeface="Arial" pitchFamily="34" charset="0"/>
                <a:ea typeface="ヒラギノ角ゴ Pro W3"/>
              </a:rPr>
              <a:t>Bruk av religiøse hodeplagg – eksempler på indirekte diskriminering - uniformsreglement</a:t>
            </a:r>
          </a:p>
          <a:p>
            <a:pPr eaLnBrk="1" hangingPunct="1"/>
            <a:endParaRPr lang="nb-NO" smtClean="0">
              <a:latin typeface="Arial" pitchFamily="34" charset="0"/>
              <a:ea typeface="ヒラギノ角ゴ Pro W3"/>
            </a:endParaRPr>
          </a:p>
          <a:p>
            <a:pPr eaLnBrk="1" hangingPunct="1"/>
            <a:r>
              <a:rPr lang="nb-NO" b="1" smtClean="0">
                <a:latin typeface="Arial" pitchFamily="34" charset="0"/>
                <a:ea typeface="ヒラギノ角ゴ Pro W3"/>
              </a:rPr>
              <a:t>Ombudets sak 07/1698 (hijab – bakeri):</a:t>
            </a:r>
          </a:p>
          <a:p>
            <a:pPr eaLnBrk="1" hangingPunct="1"/>
            <a:endParaRPr lang="nb-NO" smtClean="0">
              <a:latin typeface="Arial" pitchFamily="34" charset="0"/>
              <a:ea typeface="ヒラギノ角ゴ Pro W3"/>
            </a:endParaRPr>
          </a:p>
          <a:p>
            <a:pPr eaLnBrk="1" hangingPunct="1"/>
            <a:r>
              <a:rPr lang="nb-NO" smtClean="0">
                <a:latin typeface="Arial" pitchFamily="34" charset="0"/>
                <a:ea typeface="ヒラギノ角ゴ Pro W3"/>
              </a:rPr>
              <a:t> </a:t>
            </a:r>
            <a:r>
              <a:rPr lang="nb-NO" b="1" smtClean="0">
                <a:latin typeface="Arial" pitchFamily="34" charset="0"/>
                <a:ea typeface="ヒラギノ角ゴ Pro W3"/>
              </a:rPr>
              <a:t>Ombudets sak 08/363 (turban – busselskap):</a:t>
            </a:r>
          </a:p>
          <a:p>
            <a:pPr eaLnBrk="1" hangingPunct="1"/>
            <a:endParaRPr lang="nb-NO" smtClean="0">
              <a:latin typeface="Arial" pitchFamily="34" charset="0"/>
              <a:ea typeface="ヒラギノ角ゴ Pro W3"/>
            </a:endParaRPr>
          </a:p>
          <a:p>
            <a:pPr eaLnBrk="1" hangingPunct="1"/>
            <a:r>
              <a:rPr lang="nb-NO" smtClean="0">
                <a:latin typeface="Arial" pitchFamily="34" charset="0"/>
                <a:ea typeface="ヒラギノ角ゴ Pro W3"/>
              </a:rPr>
              <a:t>I begge sakene endte ombudet med å konkludere at forskjellsbehandlingen var i strid med diskrimineringsforbudet.</a:t>
            </a:r>
          </a:p>
          <a:p>
            <a:pPr eaLnBrk="1" hangingPunct="1"/>
            <a:endParaRPr lang="nb-NO" smtClean="0">
              <a:latin typeface="Arial" pitchFamily="34" charset="0"/>
              <a:ea typeface="ヒラギノ角ゴ Pro W3"/>
            </a:endParaRPr>
          </a:p>
          <a:p>
            <a:pPr eaLnBrk="1" hangingPunct="1"/>
            <a:r>
              <a:rPr lang="nb-NO" smtClean="0">
                <a:latin typeface="Arial" pitchFamily="34" charset="0"/>
                <a:ea typeface="ヒラギノ角ゴ Pro W3"/>
              </a:rPr>
              <a:t>Ønsker om en helhetlig presentasjon er et legitimt ønske. Men Ombudet og Nemnda har funnet at man kan med enkle midler klarer å tilpasse det religiøse hodeplagget til uniformen, uten å gå på akkord med en enhetlig profil.</a:t>
            </a:r>
          </a:p>
          <a:p>
            <a:pPr eaLnBrk="1" hangingPunct="1"/>
            <a:endParaRPr lang="nb-NO" smtClean="0">
              <a:latin typeface="Arial" pitchFamily="34" charset="0"/>
              <a:ea typeface="ヒラギノ角ゴ Pro W3"/>
            </a:endParaRPr>
          </a:p>
          <a:p>
            <a:pPr eaLnBrk="1" hangingPunct="1"/>
            <a:r>
              <a:rPr lang="nb-NO" smtClean="0">
                <a:latin typeface="Arial" pitchFamily="34" charset="0"/>
                <a:ea typeface="ヒラギノ角ゴ Pro W3"/>
              </a:rPr>
              <a:t>Forarbeidene til diskrimineringsloven sier helt klart: Utgangspunktet er at en arbeidsgiver ikke kan forby en ansatte å bruke religiøs hodeplagg, da i de fleste tilfellene bør kunne brukes sammen med et uniformert klesantrekk.</a:t>
            </a:r>
          </a:p>
          <a:p>
            <a:pPr eaLnBrk="1" hangingPunct="1"/>
            <a:endParaRPr lang="nb-NO" smtClean="0">
              <a:latin typeface="Arial" pitchFamily="34" charset="0"/>
              <a:ea typeface="ヒラギノ角ゴ Pro W3"/>
            </a:endParaRPr>
          </a:p>
          <a:p>
            <a:pPr eaLnBrk="1" hangingPunct="1"/>
            <a:r>
              <a:rPr lang="nb-NO" smtClean="0">
                <a:latin typeface="Arial" pitchFamily="34" charset="0"/>
                <a:ea typeface="ヒラギノ角ゴ Pro W3"/>
              </a:rPr>
              <a:t>Arbeidstilsynets praksis og veiledning er også sammenfallende med Ombudets og Nemndas praksis. </a:t>
            </a:r>
          </a:p>
        </p:txBody>
      </p:sp>
    </p:spTree>
    <p:extLst>
      <p:ext uri="{BB962C8B-B14F-4D97-AF65-F5344CB8AC3E}">
        <p14:creationId xmlns:p14="http://schemas.microsoft.com/office/powerpoint/2010/main" val="28143795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35906724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smtClean="0"/>
              <a:t>Rett til fri på ikke – kristne høytider - </a:t>
            </a:r>
            <a:r>
              <a:rPr lang="nb-NO" sz="1200" kern="1200" dirty="0" smtClean="0">
                <a:solidFill>
                  <a:schemeClr val="tx1"/>
                </a:solidFill>
                <a:effectLst/>
                <a:latin typeface="Arial" charset="0"/>
                <a:ea typeface="ヒラギノ角ゴ Pro W3" pitchFamily="96" charset="-128"/>
                <a:cs typeface="+mn-cs"/>
              </a:rPr>
              <a:t>arbeidsgiver kan kreve at arbeidstakeren innarbeider fridagene</a:t>
            </a:r>
            <a:endParaRPr lang="nb-NO" baseline="0" dirty="0" smtClean="0"/>
          </a:p>
          <a:p>
            <a:r>
              <a:rPr lang="nb-NO" dirty="0" smtClean="0"/>
              <a:t>Ferielovens</a:t>
            </a:r>
            <a:r>
              <a:rPr lang="nb-NO" baseline="0" dirty="0" smtClean="0"/>
              <a:t> regler må praktiseres likt for samtlige ansatte</a:t>
            </a:r>
          </a:p>
          <a:p>
            <a:r>
              <a:rPr lang="nb-NO" baseline="0" dirty="0" smtClean="0"/>
              <a:t>Rett til å be på arbeidsplassen- så lenge det ikke er til hinder for arbeidet (</a:t>
            </a:r>
            <a:r>
              <a:rPr lang="nb-NO" baseline="0" dirty="0" err="1" smtClean="0"/>
              <a:t>f.eks</a:t>
            </a:r>
            <a:r>
              <a:rPr lang="nb-NO" baseline="0" dirty="0" smtClean="0"/>
              <a:t>- samme praksis for andre private gjøremål, røykepauser, private telefonsamtaler, dobesøk)</a:t>
            </a:r>
          </a:p>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114</a:t>
            </a:fld>
            <a:endParaRPr lang="en-US"/>
          </a:p>
        </p:txBody>
      </p:sp>
    </p:spTree>
    <p:extLst>
      <p:ext uri="{BB962C8B-B14F-4D97-AF65-F5344CB8AC3E}">
        <p14:creationId xmlns:p14="http://schemas.microsoft.com/office/powerpoint/2010/main" val="2289750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smtClean="0"/>
              <a:t>Eksperimentelle studier har vist at …</a:t>
            </a:r>
          </a:p>
          <a:p>
            <a:r>
              <a:rPr lang="nb-NO" dirty="0" smtClean="0"/>
              <a:t>… sannsynligheten for å kalles inn til jobbintervju reduseres med 25 prosent for søkere med pakistanske navn, sammenlignet med likt kvalifiserte søkere med norske navn</a:t>
            </a:r>
          </a:p>
          <a:p>
            <a:r>
              <a:rPr lang="nb-NO" dirty="0" smtClean="0"/>
              <a:t>… diskriminering er mer utbredt i privat sektor enn i offentlig sektor</a:t>
            </a:r>
          </a:p>
          <a:p>
            <a:r>
              <a:rPr lang="nb-NO" dirty="0" smtClean="0"/>
              <a:t>… det er store forskjeller også mellom bransjer (diskriminering mer utbredt i bransjer som lager/transport, finans, og regnskap/forsikring enn i helse/omsorg, utdanning og offentlig forvaltning)</a:t>
            </a:r>
          </a:p>
          <a:p>
            <a:r>
              <a:rPr lang="nb-NO" dirty="0" smtClean="0"/>
              <a:t>… og store forskjeller mellom ulike stillingstyper (f. eks lite i stillinger som førskolelærer og sykepleier, men mye i stillinger om sjåfører, regnskapsmedarbeider og høyere økonomistillinger)</a:t>
            </a:r>
          </a:p>
          <a:p>
            <a:r>
              <a:rPr lang="nb-NO" dirty="0" smtClean="0"/>
              <a:t>(alle tall fra Midtbøen og Rogstad 2012)</a:t>
            </a:r>
          </a:p>
          <a:p>
            <a:pPr marL="0" indent="0">
              <a:buNone/>
            </a:pPr>
            <a:r>
              <a:rPr lang="nb-NO" dirty="0" smtClean="0"/>
              <a:t>						</a:t>
            </a:r>
            <a:r>
              <a:rPr lang="nb-NO" sz="1100" i="1" dirty="0" smtClean="0"/>
              <a:t>Kilde: Arnfinn Midtbøen</a:t>
            </a:r>
          </a:p>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12</a:t>
            </a:fld>
            <a:endParaRPr lang="en-US"/>
          </a:p>
        </p:txBody>
      </p:sp>
    </p:spTree>
    <p:extLst>
      <p:ext uri="{BB962C8B-B14F-4D97-AF65-F5344CB8AC3E}">
        <p14:creationId xmlns:p14="http://schemas.microsoft.com/office/powerpoint/2010/main" val="17626350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ssholder for lysbilde 1"/>
          <p:cNvSpPr>
            <a:spLocks noGrp="1" noRot="1" noChangeAspect="1" noTextEdit="1"/>
          </p:cNvSpPr>
          <p:nvPr>
            <p:ph type="sldImg"/>
          </p:nvPr>
        </p:nvSpPr>
        <p:spPr>
          <a:ln/>
        </p:spPr>
      </p:sp>
      <p:sp>
        <p:nvSpPr>
          <p:cNvPr id="156675" name="Plassholder for notat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1" dirty="0" smtClean="0"/>
              <a:t>Lurer</a:t>
            </a:r>
            <a:r>
              <a:rPr lang="nb-NO" b="1" baseline="0" dirty="0" smtClean="0"/>
              <a:t> du på om det har skjedd d</a:t>
            </a:r>
            <a:r>
              <a:rPr lang="nb-NO" b="1" dirty="0" smtClean="0"/>
              <a:t>iskriminering på arbeidsplassen?</a:t>
            </a:r>
            <a:r>
              <a:rPr lang="nb-NO" dirty="0" smtClean="0"/>
              <a:t/>
            </a:r>
            <a:br>
              <a:rPr lang="nb-NO" dirty="0" smtClean="0"/>
            </a:br>
            <a:r>
              <a:rPr lang="nb-NO" dirty="0" smtClean="0">
                <a:latin typeface="Arial" pitchFamily="34" charset="0"/>
                <a:ea typeface="ヒラギノ角ゴ Pro W3"/>
              </a:rPr>
              <a:t>Her er en kort sjekkliste for om det skjer diskriminering på arbeidsplassen din.</a:t>
            </a:r>
          </a:p>
          <a:p>
            <a:pPr eaLnBrk="1" hangingPunct="1"/>
            <a:r>
              <a:rPr lang="nb-NO" i="1" dirty="0" smtClean="0"/>
              <a:t>- tre ting du skal vurdere</a:t>
            </a:r>
            <a:endParaRPr lang="nb-NO" dirty="0" smtClean="0">
              <a:latin typeface="Arial" pitchFamily="34" charset="0"/>
              <a:ea typeface="ヒラギノ角ゴ Pro W3"/>
            </a:endParaRPr>
          </a:p>
          <a:p>
            <a:pPr eaLnBrk="1" hangingPunct="1"/>
            <a:endParaRPr lang="nb-NO" dirty="0" smtClean="0">
              <a:latin typeface="Arial" pitchFamily="34" charset="0"/>
              <a:ea typeface="ヒラギノ角ゴ Pro W3"/>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Finnes det forskjellsbehandling (direkte eller indirekte)?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Er det sammenheng mellom forskjellsbehandling og et forbudt diskrimineringsgrunnlag (årsakssammenheng)?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Har forskjellsbehandlingen et</a:t>
            </a:r>
            <a:r>
              <a:rPr lang="nb-NO" baseline="0" dirty="0" smtClean="0">
                <a:cs typeface="+mn-cs"/>
              </a:rPr>
              <a:t> saklig formål</a:t>
            </a:r>
            <a:r>
              <a:rPr lang="nb-NO" dirty="0" smtClean="0">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nb-NO" dirty="0" smtClean="0">
              <a:cs typeface="+mn-cs"/>
            </a:endParaRPr>
          </a:p>
          <a:p>
            <a:r>
              <a:rPr lang="nb-NO" sz="1200" b="0" i="0" u="none" strike="noStrike" kern="1200" baseline="0" dirty="0" smtClean="0">
                <a:solidFill>
                  <a:schemeClr val="tx1"/>
                </a:solidFill>
                <a:latin typeface="Arial" charset="0"/>
                <a:ea typeface="ヒラギノ角ゴ Pro W3" pitchFamily="96" charset="-128"/>
                <a:cs typeface="+mn-cs"/>
              </a:rPr>
              <a:t>Reisene er ofte organisert som chartertur og tar totalt tre til fire uker, mens selve pilegrimsreisen bare tar én til to uker. Arbeidstager har ikke krav på å ta ut ferie når han eller hun vil. For virksomheter som praktiserer fellesferie vil det kunne være vanskelig å gi ansatte ferie utenom denne. </a:t>
            </a:r>
          </a:p>
          <a:p>
            <a:r>
              <a:rPr lang="nb-NO" sz="1200" b="0" i="0" u="none" strike="noStrike" kern="1200" baseline="0" dirty="0" smtClean="0">
                <a:solidFill>
                  <a:schemeClr val="tx1"/>
                </a:solidFill>
                <a:latin typeface="Arial" charset="0"/>
                <a:ea typeface="ヒラギノ角ゴ Pro W3" pitchFamily="96" charset="-128"/>
                <a:cs typeface="+mn-cs"/>
              </a:rPr>
              <a:t>LDO anbefaler at den som ønsker å ta ut ferie for å reise på pilegrimsreise i god tid tar kontakt med arbeidsgiver for å avklare om man kan få tatt ut ferie. Et alternativ kan også være å søke om permisjon uten lønn. Når ansatte har fremsatt ønske om fri i forbindelse med pilegrimsreise, så bør arbeidsgiver så langt som mulig legge til rette for dette.</a:t>
            </a:r>
          </a:p>
          <a:p>
            <a:endParaRPr lang="nb-NO" sz="1200" b="0" i="0" u="none" strike="noStrike" kern="1200" baseline="0" dirty="0" smtClean="0">
              <a:solidFill>
                <a:schemeClr val="tx1"/>
              </a:solidFill>
              <a:latin typeface="Arial" charset="0"/>
              <a:ea typeface="ヒラギノ角ゴ Pro W3" pitchFamily="96" charset="-128"/>
              <a:cs typeface="+mn-cs"/>
            </a:endParaRPr>
          </a:p>
          <a:p>
            <a:r>
              <a:rPr lang="nb-NO" sz="1200" b="0" i="0" u="none" strike="noStrike" kern="1200" baseline="0" dirty="0" smtClean="0">
                <a:solidFill>
                  <a:schemeClr val="tx1"/>
                </a:solidFill>
                <a:latin typeface="Arial" charset="0"/>
                <a:ea typeface="ヒラギノ角ゴ Pro W3" pitchFamily="96" charset="-128"/>
                <a:cs typeface="+mn-cs"/>
              </a:rPr>
              <a:t>Ombudet viste til at manglende tilrettelegging og individuell vurdering av søknad om permisjon reiser spørsmål om indirekte diskriminering på grunn av religion. I visse sammenhenger kan ikke alle tilfeller behandles likt, og arbeidsgiveren kan dermed være forpliktet til å behandle ulikt for å sikre en faktisk likestilling. Ombudet la til grunn at det ikke var mulig å gjennomføre pilegrimsreisen fra Norge på kun fjorten dager. En generell praksis om aldri å innvilge mer en fjorten dagers permisjon vil innebære at muslimske ansatte aldri vil kunne gjennomføre hajj. </a:t>
            </a:r>
          </a:p>
          <a:p>
            <a:endParaRPr lang="nb-NO" sz="1200" b="0" i="0" u="none" strike="noStrike" kern="1200" baseline="0" dirty="0" smtClean="0">
              <a:solidFill>
                <a:schemeClr val="tx1"/>
              </a:solidFill>
              <a:latin typeface="Arial" charset="0"/>
              <a:ea typeface="ヒラギノ角ゴ Pro W3" pitchFamily="96" charset="-128"/>
              <a:cs typeface="+mn-cs"/>
            </a:endParaRPr>
          </a:p>
          <a:p>
            <a:r>
              <a:rPr lang="nb-NO" sz="1200" b="0" i="0" u="none" strike="noStrike" kern="1200" baseline="0" dirty="0" smtClean="0">
                <a:solidFill>
                  <a:schemeClr val="tx1"/>
                </a:solidFill>
                <a:latin typeface="Arial" charset="0"/>
                <a:ea typeface="ヒラギノ角ゴ Pro W3" pitchFamily="96" charset="-128"/>
                <a:cs typeface="+mn-cs"/>
              </a:rPr>
              <a:t>Ombudet tok ikke stilling til om kvinnen hadde krav på permisjon, men vurderte om den generelle praksisen om permisjon, uten noen form for individuell vurdering, innebar en indirekte diskriminering på grunn av religion.</a:t>
            </a:r>
          </a:p>
          <a:p>
            <a:r>
              <a:rPr lang="nb-NO" sz="1200" b="0" i="0" u="none" strike="noStrike" kern="1200" baseline="0" dirty="0" smtClean="0">
                <a:solidFill>
                  <a:schemeClr val="tx1"/>
                </a:solidFill>
                <a:latin typeface="Arial" charset="0"/>
                <a:ea typeface="ヒラギノ角ゴ Pro W3" pitchFamily="96" charset="-128"/>
                <a:cs typeface="+mn-cs"/>
              </a:rPr>
              <a:t>Ombudet fastslo at skolen hadde handlet i strid med diskrimineringsloven § 4, første ledd ved sin praktisering av permisjonsregelverket og manglende individuell vurdering av permisjonssøknader utover fjorten dager.</a:t>
            </a:r>
            <a:endParaRPr lang="nb-NO" dirty="0" smtClean="0">
              <a:latin typeface="Arial" pitchFamily="34" charset="0"/>
              <a:ea typeface="ヒラギノ角ゴ Pro W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cs typeface="+mn-cs"/>
            </a:endParaRPr>
          </a:p>
          <a:p>
            <a:pPr eaLnBrk="1" hangingPunct="1"/>
            <a:endParaRPr lang="nb-NO" dirty="0" smtClean="0">
              <a:latin typeface="Arial" pitchFamily="34" charset="0"/>
              <a:ea typeface="ヒラギノ角ゴ Pro W3"/>
            </a:endParaRPr>
          </a:p>
        </p:txBody>
      </p:sp>
      <p:sp>
        <p:nvSpPr>
          <p:cNvPr id="156676" name="Plassholder for lysbildenummer 3"/>
          <p:cNvSpPr>
            <a:spLocks noGrp="1"/>
          </p:cNvSpPr>
          <p:nvPr>
            <p:ph type="sldNum" sz="quarter" idx="5"/>
          </p:nvPr>
        </p:nvSpPr>
        <p:spPr>
          <a:noFill/>
        </p:spPr>
        <p:txBody>
          <a:bodyPr/>
          <a:lstStyle/>
          <a:p>
            <a:fld id="{CCD515CF-E155-489D-A55C-BF5F054DBC6C}" type="slidenum">
              <a:rPr lang="en-US" smtClean="0">
                <a:latin typeface="Arial" pitchFamily="34" charset="0"/>
                <a:ea typeface="ヒラギノ角ゴ Pro W3"/>
                <a:cs typeface="ヒラギノ角ゴ Pro W3"/>
              </a:rPr>
              <a:pPr/>
              <a:t>115</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3057760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smtClean="0"/>
              <a:t>Rett til fri på ikke – kristne høytider - </a:t>
            </a:r>
            <a:r>
              <a:rPr lang="nb-NO" sz="1200" kern="1200" dirty="0" smtClean="0">
                <a:solidFill>
                  <a:schemeClr val="tx1"/>
                </a:solidFill>
                <a:effectLst/>
                <a:latin typeface="Arial" charset="0"/>
                <a:ea typeface="ヒラギノ角ゴ Pro W3" pitchFamily="96" charset="-128"/>
                <a:cs typeface="+mn-cs"/>
              </a:rPr>
              <a:t>arbeidsgiver kan kreve at arbeidstakeren innarbeider fridagene</a:t>
            </a:r>
            <a:endParaRPr lang="nb-NO" baseline="0" dirty="0" smtClean="0"/>
          </a:p>
          <a:p>
            <a:r>
              <a:rPr lang="nb-NO" dirty="0" smtClean="0"/>
              <a:t>Ferielovens</a:t>
            </a:r>
            <a:r>
              <a:rPr lang="nb-NO" baseline="0" dirty="0" smtClean="0"/>
              <a:t> regler må praktiseres likt for samtlige ansatte</a:t>
            </a:r>
          </a:p>
          <a:p>
            <a:r>
              <a:rPr lang="nb-NO" baseline="0" dirty="0" smtClean="0"/>
              <a:t>Rett til å be på arbeidsplassen- så lenge det ikke er til hinder for arbeidet (</a:t>
            </a:r>
            <a:r>
              <a:rPr lang="nb-NO" baseline="0" dirty="0" err="1" smtClean="0"/>
              <a:t>f.eks</a:t>
            </a:r>
            <a:r>
              <a:rPr lang="nb-NO" baseline="0" dirty="0" smtClean="0"/>
              <a:t>- samme praksis for andre private gjøremål, røykepauser, private telefonsamtaler, dobesøk)</a:t>
            </a:r>
          </a:p>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116</a:t>
            </a:fld>
            <a:endParaRPr lang="en-US"/>
          </a:p>
        </p:txBody>
      </p:sp>
    </p:spTree>
    <p:extLst>
      <p:ext uri="{BB962C8B-B14F-4D97-AF65-F5344CB8AC3E}">
        <p14:creationId xmlns:p14="http://schemas.microsoft.com/office/powerpoint/2010/main" val="38655728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smtClean="0"/>
              <a:t>Rett til fri på ikke – kristne høytider - </a:t>
            </a:r>
            <a:r>
              <a:rPr lang="nb-NO" sz="1200" kern="1200" dirty="0" smtClean="0">
                <a:solidFill>
                  <a:schemeClr val="tx1"/>
                </a:solidFill>
                <a:effectLst/>
                <a:latin typeface="Arial" charset="0"/>
                <a:ea typeface="ヒラギノ角ゴ Pro W3" pitchFamily="96" charset="-128"/>
                <a:cs typeface="+mn-cs"/>
              </a:rPr>
              <a:t>arbeidsgiver kan kreve at arbeidstakeren innarbeider fridagene</a:t>
            </a:r>
            <a:endParaRPr lang="nb-NO" baseline="0" dirty="0" smtClean="0"/>
          </a:p>
          <a:p>
            <a:r>
              <a:rPr lang="nb-NO" dirty="0" smtClean="0"/>
              <a:t>Ferielovens</a:t>
            </a:r>
            <a:r>
              <a:rPr lang="nb-NO" baseline="0" dirty="0" smtClean="0"/>
              <a:t> regler må praktiseres likt for samtlige ansatte</a:t>
            </a:r>
          </a:p>
          <a:p>
            <a:r>
              <a:rPr lang="nb-NO" baseline="0" dirty="0" smtClean="0"/>
              <a:t>Rett til å be på arbeidsplassen- så lenge det ikke er til hinder for arbeidet (</a:t>
            </a:r>
            <a:r>
              <a:rPr lang="nb-NO" baseline="0" dirty="0" err="1" smtClean="0"/>
              <a:t>f.eks</a:t>
            </a:r>
            <a:r>
              <a:rPr lang="nb-NO" baseline="0" dirty="0" smtClean="0"/>
              <a:t>- samme praksis for andre private gjøremål, røykepauser, private telefonsamtaler, dobesøk)</a:t>
            </a:r>
          </a:p>
          <a:p>
            <a:r>
              <a:rPr lang="nb-NO" baseline="0" dirty="0" smtClean="0"/>
              <a:t>Faste- må kunne tilpasses, evt. ferie</a:t>
            </a:r>
          </a:p>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117</a:t>
            </a:fld>
            <a:endParaRPr lang="en-US"/>
          </a:p>
        </p:txBody>
      </p:sp>
    </p:spTree>
    <p:extLst>
      <p:ext uri="{BB962C8B-B14F-4D97-AF65-F5344CB8AC3E}">
        <p14:creationId xmlns:p14="http://schemas.microsoft.com/office/powerpoint/2010/main" val="19940588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Informasjon og dialog</a:t>
            </a:r>
          </a:p>
          <a:p>
            <a:r>
              <a:rPr lang="nb-NO" dirty="0" smtClean="0"/>
              <a:t>Mulig å tilpasse? Forståelse for behov?</a:t>
            </a:r>
          </a:p>
          <a:p>
            <a:r>
              <a:rPr lang="nb-NO" dirty="0" smtClean="0"/>
              <a:t>Ønske om å ikke berøre pasienter av motsatt kjønn</a:t>
            </a:r>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120</a:t>
            </a:fld>
            <a:endParaRPr lang="en-US"/>
          </a:p>
        </p:txBody>
      </p:sp>
    </p:spTree>
    <p:extLst>
      <p:ext uri="{BB962C8B-B14F-4D97-AF65-F5344CB8AC3E}">
        <p14:creationId xmlns:p14="http://schemas.microsoft.com/office/powerpoint/2010/main" val="37034887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ssholder for lysbilde 1"/>
          <p:cNvSpPr>
            <a:spLocks noGrp="1" noRot="1" noChangeAspect="1" noTextEdit="1"/>
          </p:cNvSpPr>
          <p:nvPr>
            <p:ph type="sldImg"/>
          </p:nvPr>
        </p:nvSpPr>
        <p:spPr>
          <a:ln/>
        </p:spPr>
      </p:sp>
      <p:sp>
        <p:nvSpPr>
          <p:cNvPr id="156675" name="Plassholder for notat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1" dirty="0" smtClean="0"/>
              <a:t>Lurer</a:t>
            </a:r>
            <a:r>
              <a:rPr lang="nb-NO" b="1" baseline="0" dirty="0" smtClean="0"/>
              <a:t> du på om det har skjedd d</a:t>
            </a:r>
            <a:r>
              <a:rPr lang="nb-NO" b="1" dirty="0" smtClean="0"/>
              <a:t>iskriminering på arbeidsplassen?</a:t>
            </a:r>
            <a:r>
              <a:rPr lang="nb-NO" dirty="0" smtClean="0"/>
              <a:t/>
            </a:r>
            <a:br>
              <a:rPr lang="nb-NO" dirty="0" smtClean="0"/>
            </a:br>
            <a:r>
              <a:rPr lang="nb-NO" dirty="0" smtClean="0">
                <a:latin typeface="Arial" pitchFamily="34" charset="0"/>
                <a:ea typeface="ヒラギノ角ゴ Pro W3"/>
              </a:rPr>
              <a:t>Her er en kort sjekkliste for om det skjer diskriminering på arbeidsplassen din.</a:t>
            </a:r>
          </a:p>
          <a:p>
            <a:pPr eaLnBrk="1" hangingPunct="1"/>
            <a:r>
              <a:rPr lang="nb-NO" i="1" dirty="0" smtClean="0"/>
              <a:t>- tre ting du skal vurdere</a:t>
            </a:r>
            <a:endParaRPr lang="nb-NO" dirty="0" smtClean="0">
              <a:latin typeface="Arial" pitchFamily="34" charset="0"/>
              <a:ea typeface="ヒラギノ角ゴ Pro W3"/>
            </a:endParaRPr>
          </a:p>
          <a:p>
            <a:pPr eaLnBrk="1" hangingPunct="1"/>
            <a:endParaRPr lang="nb-NO" dirty="0" smtClean="0">
              <a:latin typeface="Arial" pitchFamily="34" charset="0"/>
              <a:ea typeface="ヒラギノ角ゴ Pro W3"/>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Finnes det forskjellsbehandling (direkte eller indirekte)?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Er det sammenheng mellom forskjellsbehandling og et forbudt diskrimineringsgrunnlag (årsakssammenheng)?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Har forskjellsbehandlingen et</a:t>
            </a:r>
            <a:r>
              <a:rPr lang="nb-NO" baseline="0" dirty="0" smtClean="0">
                <a:cs typeface="+mn-cs"/>
              </a:rPr>
              <a:t> saklig formål</a:t>
            </a:r>
            <a:r>
              <a:rPr lang="nb-NO" dirty="0" smtClean="0">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nb-NO" dirty="0" smtClean="0">
              <a:cs typeface="+mn-cs"/>
            </a:endParaRPr>
          </a:p>
          <a:p>
            <a:r>
              <a:rPr lang="nb-NO" sz="1200" b="0" i="0" u="none" strike="noStrike" kern="1200" baseline="0" dirty="0" smtClean="0">
                <a:solidFill>
                  <a:schemeClr val="tx1"/>
                </a:solidFill>
                <a:latin typeface="Arial" charset="0"/>
                <a:ea typeface="ヒラギノ角ゴ Pro W3" pitchFamily="96" charset="-128"/>
                <a:cs typeface="+mn-cs"/>
              </a:rPr>
              <a:t>Reisene er ofte organisert som chartertur og tar totalt tre til fire uker, mens selve pilegrimsreisen bare tar én til to uker. Arbeidstager har ikke krav på å ta ut ferie når han eller hun vil. For virksomheter som praktiserer fellesferie vil det kunne være vanskelig å gi ansatte ferie utenom denne. </a:t>
            </a:r>
          </a:p>
          <a:p>
            <a:r>
              <a:rPr lang="nb-NO" sz="1200" b="0" i="0" u="none" strike="noStrike" kern="1200" baseline="0" dirty="0" smtClean="0">
                <a:solidFill>
                  <a:schemeClr val="tx1"/>
                </a:solidFill>
                <a:latin typeface="Arial" charset="0"/>
                <a:ea typeface="ヒラギノ角ゴ Pro W3" pitchFamily="96" charset="-128"/>
                <a:cs typeface="+mn-cs"/>
              </a:rPr>
              <a:t>LDO anbefaler at den som ønsker å ta ut ferie for å reise på pilegrimsreise i god tid tar kontakt med arbeidsgiver for å avklare om man kan få tatt ut ferie. Et alternativ kan også være å søke om permisjon uten lønn. Når ansatte har fremsatt ønske om fri i forbindelse med pilegrimsreise, så bør arbeidsgiver så langt som mulig legge til rette for dette.</a:t>
            </a:r>
          </a:p>
          <a:p>
            <a:endParaRPr lang="nb-NO" sz="1200" b="0" i="0" u="none" strike="noStrike" kern="1200" baseline="0" dirty="0" smtClean="0">
              <a:solidFill>
                <a:schemeClr val="tx1"/>
              </a:solidFill>
              <a:latin typeface="Arial" charset="0"/>
              <a:ea typeface="ヒラギノ角ゴ Pro W3" pitchFamily="96" charset="-128"/>
              <a:cs typeface="+mn-cs"/>
            </a:endParaRPr>
          </a:p>
          <a:p>
            <a:r>
              <a:rPr lang="nb-NO" sz="1200" b="0" i="0" u="none" strike="noStrike" kern="1200" baseline="0" dirty="0" smtClean="0">
                <a:solidFill>
                  <a:schemeClr val="tx1"/>
                </a:solidFill>
                <a:latin typeface="Arial" charset="0"/>
                <a:ea typeface="ヒラギノ角ゴ Pro W3" pitchFamily="96" charset="-128"/>
                <a:cs typeface="+mn-cs"/>
              </a:rPr>
              <a:t>Ombudet viste til at manglende tilrettelegging og individuell vurdering av søknad om permisjon reiser spørsmål om indirekte diskriminering på grunn av religion. I visse sammenhenger kan ikke alle tilfeller behandles likt, og arbeidsgiveren kan dermed være forpliktet til å behandle ulikt for å sikre en faktisk likestilling. Ombudet la til grunn at det ikke var mulig å gjennomføre pilegrimsreisen fra Norge på kun fjorten dager. En generell praksis om aldri å innvilge mer en fjorten dagers permisjon vil innebære at muslimske ansatte aldri vil kunne gjennomføre hajj. </a:t>
            </a:r>
          </a:p>
          <a:p>
            <a:endParaRPr lang="nb-NO" sz="1200" b="0" i="0" u="none" strike="noStrike" kern="1200" baseline="0" dirty="0" smtClean="0">
              <a:solidFill>
                <a:schemeClr val="tx1"/>
              </a:solidFill>
              <a:latin typeface="Arial" charset="0"/>
              <a:ea typeface="ヒラギノ角ゴ Pro W3" pitchFamily="96" charset="-128"/>
              <a:cs typeface="+mn-cs"/>
            </a:endParaRPr>
          </a:p>
          <a:p>
            <a:r>
              <a:rPr lang="nb-NO" sz="1200" b="0" i="0" u="none" strike="noStrike" kern="1200" baseline="0" dirty="0" smtClean="0">
                <a:solidFill>
                  <a:schemeClr val="tx1"/>
                </a:solidFill>
                <a:latin typeface="Arial" charset="0"/>
                <a:ea typeface="ヒラギノ角ゴ Pro W3" pitchFamily="96" charset="-128"/>
                <a:cs typeface="+mn-cs"/>
              </a:rPr>
              <a:t>Ombudet tok ikke stilling til om kvinnen hadde krav på permisjon, men vurderte om den generelle praksisen om permisjon, uten noen form for individuell vurdering, innebar en indirekte diskriminering på grunn av religion.</a:t>
            </a:r>
          </a:p>
          <a:p>
            <a:r>
              <a:rPr lang="nb-NO" sz="1200" b="0" i="0" u="none" strike="noStrike" kern="1200" baseline="0" dirty="0" smtClean="0">
                <a:solidFill>
                  <a:schemeClr val="tx1"/>
                </a:solidFill>
                <a:latin typeface="Arial" charset="0"/>
                <a:ea typeface="ヒラギノ角ゴ Pro W3" pitchFamily="96" charset="-128"/>
                <a:cs typeface="+mn-cs"/>
              </a:rPr>
              <a:t>Ombudet fastslo at skolen hadde handlet i strid med diskrimineringsloven § 4, første ledd ved sin praktisering av permisjonsregelverket og manglende individuell vurdering av permisjonssøknader utover fjorten dager.</a:t>
            </a:r>
            <a:endParaRPr lang="nb-NO" dirty="0" smtClean="0">
              <a:latin typeface="Arial" pitchFamily="34" charset="0"/>
              <a:ea typeface="ヒラギノ角ゴ Pro W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cs typeface="+mn-cs"/>
            </a:endParaRPr>
          </a:p>
          <a:p>
            <a:pPr eaLnBrk="1" hangingPunct="1"/>
            <a:endParaRPr lang="nb-NO" dirty="0" smtClean="0">
              <a:latin typeface="Arial" pitchFamily="34" charset="0"/>
              <a:ea typeface="ヒラギノ角ゴ Pro W3"/>
            </a:endParaRPr>
          </a:p>
        </p:txBody>
      </p:sp>
      <p:sp>
        <p:nvSpPr>
          <p:cNvPr id="156676" name="Plassholder for lysbildenummer 3"/>
          <p:cNvSpPr>
            <a:spLocks noGrp="1"/>
          </p:cNvSpPr>
          <p:nvPr>
            <p:ph type="sldNum" sz="quarter" idx="5"/>
          </p:nvPr>
        </p:nvSpPr>
        <p:spPr>
          <a:noFill/>
        </p:spPr>
        <p:txBody>
          <a:bodyPr/>
          <a:lstStyle/>
          <a:p>
            <a:fld id="{CCD515CF-E155-489D-A55C-BF5F054DBC6C}" type="slidenum">
              <a:rPr lang="en-US" smtClean="0">
                <a:latin typeface="Arial" pitchFamily="34" charset="0"/>
                <a:ea typeface="ヒラギノ角ゴ Pro W3"/>
                <a:cs typeface="ヒラギノ角ゴ Pro W3"/>
              </a:rPr>
              <a:pPr/>
              <a:t>121</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5146355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Informasjon og dialog</a:t>
            </a:r>
          </a:p>
          <a:p>
            <a:r>
              <a:rPr lang="nb-NO" dirty="0" smtClean="0"/>
              <a:t>Mulig å tilpasse? Forståelse for behov?</a:t>
            </a:r>
          </a:p>
          <a:p>
            <a:r>
              <a:rPr lang="nb-NO" dirty="0" smtClean="0"/>
              <a:t>Ønske om å ikke berøre pasienter av motsatt kjønn</a:t>
            </a:r>
          </a:p>
          <a:p>
            <a:endParaRPr lang="nb-NO" sz="1200" b="0" i="0" u="none" strike="noStrike" kern="1200" baseline="0" dirty="0" smtClean="0">
              <a:solidFill>
                <a:schemeClr val="tx1"/>
              </a:solidFill>
              <a:latin typeface="Arial" charset="0"/>
              <a:ea typeface="ヒラギノ角ゴ Pro W3" pitchFamily="96" charset="-128"/>
              <a:cs typeface="+mn-cs"/>
            </a:endParaRPr>
          </a:p>
          <a:p>
            <a:r>
              <a:rPr lang="nb-NO" sz="1200" b="0" i="0" u="none" strike="noStrike" kern="1200" baseline="0" dirty="0" smtClean="0">
                <a:solidFill>
                  <a:schemeClr val="tx1"/>
                </a:solidFill>
                <a:latin typeface="Arial" charset="0"/>
                <a:ea typeface="ヒラギノ角ゴ Pro W3" pitchFamily="96" charset="-128"/>
                <a:cs typeface="+mn-cs"/>
              </a:rPr>
              <a:t>Man kan ikke nekte å hjelpe et barn i en barnehage å spise, selv om det er svin i maten. Hvis man jobber på sykehjem eller sykehus, kan man heller ikke nekte å stelle eller pleie en pasient av motsatt kjønn, eller som er homofil. </a:t>
            </a:r>
          </a:p>
          <a:p>
            <a:endParaRPr lang="nb-NO" sz="1200" b="0" i="0" u="none" strike="noStrike" kern="1200" baseline="0" dirty="0" smtClean="0">
              <a:solidFill>
                <a:schemeClr val="tx1"/>
              </a:solidFill>
              <a:latin typeface="Arial" charset="0"/>
              <a:ea typeface="ヒラギノ角ゴ Pro W3" pitchFamily="96" charset="-128"/>
              <a:cs typeface="+mn-cs"/>
            </a:endParaRPr>
          </a:p>
          <a:p>
            <a:r>
              <a:rPr lang="nb-NO" sz="1200" b="0" i="0" u="none" strike="noStrike" kern="1200" baseline="0" dirty="0" smtClean="0">
                <a:solidFill>
                  <a:schemeClr val="tx1"/>
                </a:solidFill>
                <a:latin typeface="Arial" charset="0"/>
                <a:ea typeface="ヒラギノ角ゴ Pro W3" pitchFamily="96" charset="-128"/>
                <a:cs typeface="+mn-cs"/>
              </a:rPr>
              <a:t>Det kan likevel være mulig å finne løsninger, dersom de ikke går utover brukerne</a:t>
            </a:r>
          </a:p>
          <a:p>
            <a:endParaRPr lang="nb-NO" sz="1200" b="0" i="0" u="none" strike="noStrike" kern="1200" baseline="0" dirty="0" smtClean="0">
              <a:solidFill>
                <a:schemeClr val="tx1"/>
              </a:solidFill>
              <a:latin typeface="Arial" charset="0"/>
              <a:ea typeface="ヒラギノ角ゴ Pro W3" pitchFamily="96" charset="-128"/>
              <a:cs typeface="+mn-cs"/>
            </a:endParaRPr>
          </a:p>
          <a:p>
            <a:r>
              <a:rPr lang="nb-NO" sz="1200" b="0" i="0" u="none" strike="noStrike" kern="1200" baseline="0" dirty="0" smtClean="0">
                <a:solidFill>
                  <a:schemeClr val="tx1"/>
                </a:solidFill>
                <a:latin typeface="Arial" charset="0"/>
                <a:ea typeface="ヒラギノ角ゴ Pro W3" pitchFamily="96" charset="-128"/>
                <a:cs typeface="+mn-cs"/>
              </a:rPr>
              <a:t>Noen religioner har matregler. Det vil si at de troende enten er pålagt å spise, eller skal unngå å spise en type mat. Mest kjent er det at muslimer ikke skal spise svinekjøtt, og at jøder skal spise koscher-mat. Også religioner som buddhisme, hinduisme og sikhisme har matregler. Reglene kan være kompliserte og vanskelige å forstå, og LDO anbefaler at man ber om råd. </a:t>
            </a:r>
          </a:p>
          <a:p>
            <a:r>
              <a:rPr lang="nb-NO" sz="1200" b="0" i="0" u="none" strike="noStrike" kern="1200" baseline="0" dirty="0" smtClean="0">
                <a:solidFill>
                  <a:schemeClr val="tx1"/>
                </a:solidFill>
                <a:latin typeface="Arial" charset="0"/>
                <a:ea typeface="ヒラギノ角ゴ Pro W3" pitchFamily="96" charset="-128"/>
                <a:cs typeface="+mn-cs"/>
              </a:rPr>
              <a:t>Mat som serveres i kantine eller i sosiale sammenhenger bør kunne spises av alle ansatte. Dette kan løses enkelt ved at ansatte blir bedt om å informere om hvilke matvarer de ikke kan spise, og ved å legge opp til alternative retter, eller ved å bestille mat som alle kan spise. </a:t>
            </a:r>
          </a:p>
          <a:p>
            <a:r>
              <a:rPr lang="nb-NO" sz="1200" b="0" i="0" u="none" strike="noStrike" kern="1200" baseline="0" dirty="0" smtClean="0">
                <a:solidFill>
                  <a:schemeClr val="tx1"/>
                </a:solidFill>
                <a:latin typeface="Arial" charset="0"/>
                <a:ea typeface="ヒラギノ角ゴ Pro W3" pitchFamily="96" charset="-128"/>
                <a:cs typeface="+mn-cs"/>
              </a:rPr>
              <a:t>På arbeidsplasser hvor det er kantine eller hvor det serveres mat i felleskap, anbefaler vi at det aldri bare serveres svin. Det beste er om det i tillegg serveres både </a:t>
            </a:r>
            <a:r>
              <a:rPr lang="nb-NO" sz="1200" b="0" i="0" u="none" strike="noStrike" kern="1200" baseline="0" dirty="0" err="1" smtClean="0">
                <a:solidFill>
                  <a:schemeClr val="tx1"/>
                </a:solidFill>
                <a:latin typeface="Arial" charset="0"/>
                <a:ea typeface="ヒラギノ角ゴ Pro W3" pitchFamily="96" charset="-128"/>
                <a:cs typeface="+mn-cs"/>
              </a:rPr>
              <a:t>halalmat</a:t>
            </a:r>
            <a:r>
              <a:rPr lang="nb-NO" sz="1200" b="0" i="0" u="none" strike="noStrike" kern="1200" baseline="0" dirty="0" smtClean="0">
                <a:solidFill>
                  <a:schemeClr val="tx1"/>
                </a:solidFill>
                <a:latin typeface="Arial" charset="0"/>
                <a:ea typeface="ヒラギノ角ゴ Pro W3" pitchFamily="96" charset="-128"/>
                <a:cs typeface="+mn-cs"/>
              </a:rPr>
              <a:t> og vegetar. Det er viktig at måltidene er inkluderende, ettersom dette ofte kan være det eneste sosiale samlingspunktet i løpet av arbeidsdagen.</a:t>
            </a:r>
          </a:p>
          <a:p>
            <a:r>
              <a:rPr lang="nb-NO" sz="1200" b="0" i="0" u="none" strike="noStrike" kern="1200" baseline="0" dirty="0" smtClean="0">
                <a:solidFill>
                  <a:schemeClr val="tx1"/>
                </a:solidFill>
                <a:latin typeface="Arial" charset="0"/>
                <a:ea typeface="ヒラギノ角ゴ Pro W3" pitchFamily="96" charset="-128"/>
                <a:cs typeface="+mn-cs"/>
              </a:rPr>
              <a:t>Når det gjelder større sosiale treff, som sommeravslutning og julebord, er det viktig at man serverer mat som alle kan spise. Det er også viktig å ha et bevisst forhold til alkoholserveringen i slike sammenhenger slik at bruken av alkohol ikke ekskluderer noen. </a:t>
            </a:r>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122</a:t>
            </a:fld>
            <a:endParaRPr lang="en-US"/>
          </a:p>
        </p:txBody>
      </p:sp>
    </p:spTree>
    <p:extLst>
      <p:ext uri="{BB962C8B-B14F-4D97-AF65-F5344CB8AC3E}">
        <p14:creationId xmlns:p14="http://schemas.microsoft.com/office/powerpoint/2010/main" val="37034887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123</a:t>
            </a:fld>
            <a:endParaRPr lang="en-US"/>
          </a:p>
        </p:txBody>
      </p:sp>
    </p:spTree>
    <p:extLst>
      <p:ext uri="{BB962C8B-B14F-4D97-AF65-F5344CB8AC3E}">
        <p14:creationId xmlns:p14="http://schemas.microsoft.com/office/powerpoint/2010/main" val="19714992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Den har alt du vil ha: spennende utfordringer, god lønn, gode vilkår, nært der du bor, fleksible arbeidstider…</a:t>
            </a:r>
          </a:p>
          <a:p>
            <a:endParaRPr lang="nb-NO" baseline="0" dirty="0" smtClean="0"/>
          </a:p>
          <a:p>
            <a:r>
              <a:rPr lang="nb-NO" baseline="0" dirty="0" smtClean="0"/>
              <a:t>Du sender inn en søknad og kommer inn til intervju.</a:t>
            </a:r>
          </a:p>
          <a:p>
            <a:r>
              <a:rPr lang="nb-NO" baseline="0" dirty="0" smtClean="0"/>
              <a:t>Intervjuet går på skinner- arbeidsgiveren virker interessert i deg, og gir uttrykk for at hun synes dine synspunkter og ideer virker spennende. </a:t>
            </a:r>
          </a:p>
          <a:p>
            <a:endParaRPr lang="nb-NO" baseline="0" dirty="0" smtClean="0"/>
          </a:p>
          <a:p>
            <a:r>
              <a:rPr lang="nb-NO" baseline="0" dirty="0" smtClean="0"/>
              <a:t>Men mot slutten av intervjuet får du et siste spørsmål:  «Du har ikke tenkt å bli gravid med det første, har du?»</a:t>
            </a:r>
          </a:p>
          <a:p>
            <a:r>
              <a:rPr lang="nb-NO" baseline="0" dirty="0" smtClean="0"/>
              <a:t>Du er kvinne, og du er faktisk gravid, men det synes ikke ennå.</a:t>
            </a:r>
          </a:p>
          <a:p>
            <a:endParaRPr lang="nb-NO" baseline="0" dirty="0" smtClean="0"/>
          </a:p>
          <a:p>
            <a:r>
              <a:rPr lang="nb-NO" baseline="0" dirty="0" smtClean="0"/>
              <a:t>HVA GJØR DU?</a:t>
            </a:r>
          </a:p>
          <a:p>
            <a:endParaRPr lang="nb-NO" baseline="0" dirty="0" smtClean="0"/>
          </a:p>
          <a:p>
            <a:r>
              <a:rPr lang="nb-NO" baseline="0" dirty="0" smtClean="0"/>
              <a:t>Det er slike dilemmaer spørsmålet om graviditetsdiskriminering handler om. </a:t>
            </a:r>
          </a:p>
          <a:p>
            <a:endParaRPr lang="nb-NO" baseline="0" dirty="0" smtClean="0"/>
          </a:p>
          <a:p>
            <a:r>
              <a:rPr lang="nb-NO" baseline="0" dirty="0" smtClean="0"/>
              <a:t>Men før vi går videre, skal jeg kort presentere meg:</a:t>
            </a:r>
            <a:endParaRPr lang="nb-NO" dirty="0" smtClean="0"/>
          </a:p>
          <a:p>
            <a:pPr marL="171450" indent="-171450">
              <a:buFont typeface="Arial" pitchFamily="34" charset="0"/>
              <a:buChar char="•"/>
            </a:pPr>
            <a:r>
              <a:rPr lang="nb-NO" dirty="0" smtClean="0"/>
              <a:t>Jobber i</a:t>
            </a:r>
            <a:r>
              <a:rPr lang="nb-NO" baseline="0" dirty="0" smtClean="0"/>
              <a:t> veiledningsavdelingen</a:t>
            </a:r>
          </a:p>
          <a:p>
            <a:pPr marL="171450" indent="-171450">
              <a:buFont typeface="Arial" pitchFamily="34" charset="0"/>
              <a:buChar char="•"/>
            </a:pPr>
            <a:r>
              <a:rPr lang="nb-NO" baseline="0" dirty="0" smtClean="0"/>
              <a:t>Hovedsakelig med likestilling  og diskriminering i arbeidslivet</a:t>
            </a:r>
          </a:p>
          <a:p>
            <a:pPr marL="171450" indent="-171450">
              <a:buFont typeface="Arial" pitchFamily="34" charset="0"/>
              <a:buChar char="•"/>
            </a:pPr>
            <a:r>
              <a:rPr lang="nb-NO" baseline="0" dirty="0" smtClean="0"/>
              <a:t>Statsviter, med yrkesbakgrunn fra HR.</a:t>
            </a:r>
            <a:endParaRPr lang="nb-NO" dirty="0" smtClean="0"/>
          </a:p>
          <a:p>
            <a:endParaRPr lang="nb-NO" baseline="0" dirty="0" smtClean="0"/>
          </a:p>
          <a:p>
            <a:endParaRPr lang="nb-NO" baseline="0" dirty="0" smtClean="0"/>
          </a:p>
          <a:p>
            <a:r>
              <a:rPr lang="nb-NO" b="0" baseline="0" dirty="0" smtClean="0"/>
              <a:t>Neste foil</a:t>
            </a:r>
          </a:p>
          <a:p>
            <a:endParaRPr lang="nb-NO" dirty="0"/>
          </a:p>
        </p:txBody>
      </p:sp>
      <p:sp>
        <p:nvSpPr>
          <p:cNvPr id="4" name="Plassholder for lysbildenummer 3"/>
          <p:cNvSpPr>
            <a:spLocks noGrp="1"/>
          </p:cNvSpPr>
          <p:nvPr>
            <p:ph type="sldNum" sz="quarter" idx="10"/>
          </p:nvPr>
        </p:nvSpPr>
        <p:spPr/>
        <p:txBody>
          <a:bodyPr/>
          <a:lstStyle/>
          <a:p>
            <a:fld id="{09DD64FE-DBED-47A3-A7A7-F47E28CD29EA}" type="slidenum">
              <a:rPr lang="nb-NO" smtClean="0"/>
              <a:t>124</a:t>
            </a:fld>
            <a:endParaRPr lang="nb-NO"/>
          </a:p>
        </p:txBody>
      </p:sp>
    </p:spTree>
    <p:extLst>
      <p:ext uri="{BB962C8B-B14F-4D97-AF65-F5344CB8AC3E}">
        <p14:creationId xmlns:p14="http://schemas.microsoft.com/office/powerpoint/2010/main" val="35257043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Her</a:t>
            </a:r>
            <a:r>
              <a:rPr lang="nb-NO" baseline="0" dirty="0" smtClean="0"/>
              <a:t> er fire svaralternativ som korresponderer med hjørnene i rommet – gå bort til hjørnet du mener passer best med måten du hadde reagert på</a:t>
            </a:r>
          </a:p>
          <a:p>
            <a:r>
              <a:rPr lang="nb-NO" baseline="0" dirty="0" smtClean="0"/>
              <a:t>Spør deltakerne hvorfor de valgte å stå der de står – har de vært i en lignende situasjon?</a:t>
            </a:r>
          </a:p>
          <a:p>
            <a:endParaRPr lang="nb-NO" dirty="0" smtClean="0"/>
          </a:p>
          <a:p>
            <a:r>
              <a:rPr lang="nb-NO" dirty="0" smtClean="0"/>
              <a:t>Hvis</a:t>
            </a:r>
            <a:r>
              <a:rPr lang="nb-NO" baseline="0" dirty="0" smtClean="0"/>
              <a:t> tid, be dem om å ta stilling til samme situasjon men-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-der Paul er Julies leder- hadde de reagert på samme måte dersom det er </a:t>
            </a:r>
            <a:r>
              <a:rPr lang="nb-NO" baseline="0" dirty="0" err="1" smtClean="0"/>
              <a:t>maktubalanse</a:t>
            </a:r>
            <a:r>
              <a:rPr lang="nb-NO" baseline="0" dirty="0" smtClean="0"/>
              <a:t> mellom dem?</a:t>
            </a:r>
          </a:p>
          <a:p>
            <a:endParaRPr lang="nb-NO" baseline="0" dirty="0" smtClean="0"/>
          </a:p>
          <a:p>
            <a:r>
              <a:rPr lang="nb-NO" baseline="0" dirty="0" smtClean="0"/>
              <a:t>-dersom de var Julie- hvordan ville de at en kollega hadde reagert?</a:t>
            </a:r>
          </a:p>
          <a:p>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Alle har sikkert opplevd å slite litt med å finne riktig</a:t>
            </a:r>
            <a:r>
              <a:rPr lang="nb-NO" baseline="0" dirty="0" smtClean="0"/>
              <a:t> svar- vi deler oss derfor inn i lag, slik at vi kan hjelpe hverandre…</a:t>
            </a:r>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13</a:t>
            </a:fld>
            <a:endParaRPr lang="en-US"/>
          </a:p>
        </p:txBody>
      </p:sp>
    </p:spTree>
    <p:extLst>
      <p:ext uri="{BB962C8B-B14F-4D97-AF65-F5344CB8AC3E}">
        <p14:creationId xmlns:p14="http://schemas.microsoft.com/office/powerpoint/2010/main" val="41399086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6580748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Plassholder for lysbilde 1"/>
          <p:cNvSpPr>
            <a:spLocks noGrp="1" noRot="1" noChangeAspect="1" noTextEdit="1"/>
          </p:cNvSpPr>
          <p:nvPr>
            <p:ph type="sldImg"/>
          </p:nvPr>
        </p:nvSpPr>
        <p:spPr>
          <a:ln/>
        </p:spPr>
      </p:sp>
      <p:sp>
        <p:nvSpPr>
          <p:cNvPr id="182275" name="Plassholder for notater 2"/>
          <p:cNvSpPr>
            <a:spLocks noGrp="1"/>
          </p:cNvSpPr>
          <p:nvPr>
            <p:ph type="body" idx="1"/>
          </p:nvPr>
        </p:nvSpPr>
        <p:spPr>
          <a:noFill/>
          <a:ln/>
        </p:spPr>
        <p:txBody>
          <a:bodyPr/>
          <a:lstStyle/>
          <a:p>
            <a:pPr eaLnBrk="1" hangingPunct="1"/>
            <a:r>
              <a:rPr lang="nb-NO" dirty="0" smtClean="0">
                <a:latin typeface="Arial" pitchFamily="34" charset="0"/>
                <a:ea typeface="ヒラギノ角ゴ Pro W3"/>
              </a:rPr>
              <a:t>http://7online.com/society/video-pregnant-meteorologist-calls-out-bullies-on-air/603162/</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Nevne </a:t>
            </a:r>
            <a:r>
              <a:rPr lang="nb-NO" dirty="0" err="1" smtClean="0">
                <a:latin typeface="Arial" pitchFamily="34" charset="0"/>
                <a:ea typeface="ヒラギノ角ゴ Pro W3"/>
              </a:rPr>
              <a:t>kulepkt</a:t>
            </a:r>
            <a:r>
              <a:rPr lang="nb-NO" dirty="0" smtClean="0">
                <a:latin typeface="Arial" pitchFamily="34" charset="0"/>
                <a:ea typeface="ヒラギノ角ゴ Pro W3"/>
              </a:rPr>
              <a:t> på foil.</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Neste spørsmål er da hva som regnes som trakassering. </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Er det noen som kjenner igjen dette?</a:t>
            </a:r>
          </a:p>
          <a:p>
            <a:pPr eaLnBrk="1" hangingPunct="1"/>
            <a:endParaRPr lang="nb-NO" dirty="0" smtClean="0">
              <a:latin typeface="Arial" pitchFamily="34" charset="0"/>
              <a:ea typeface="ヒラギノ角ゴ Pro W3"/>
            </a:endParaRPr>
          </a:p>
        </p:txBody>
      </p:sp>
      <p:sp>
        <p:nvSpPr>
          <p:cNvPr id="182276" name="Plassholder for lysbildenummer 3"/>
          <p:cNvSpPr>
            <a:spLocks noGrp="1"/>
          </p:cNvSpPr>
          <p:nvPr>
            <p:ph type="sldNum" sz="quarter" idx="5"/>
          </p:nvPr>
        </p:nvSpPr>
        <p:spPr>
          <a:noFill/>
        </p:spPr>
        <p:txBody>
          <a:bodyPr/>
          <a:lstStyle/>
          <a:p>
            <a:fld id="{3687BA6A-5CFD-4A34-B6DB-0A9A62632533}" type="slidenum">
              <a:rPr lang="en-US" smtClean="0">
                <a:latin typeface="Arial" pitchFamily="34" charset="0"/>
                <a:ea typeface="ヒラギノ角ゴ Pro W3"/>
                <a:cs typeface="ヒラギノ角ゴ Pro W3"/>
              </a:rPr>
              <a:pPr/>
              <a:t>128</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7919016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Plassholder for lysbilde 1"/>
          <p:cNvSpPr>
            <a:spLocks noGrp="1" noRot="1" noChangeAspect="1" noTextEdit="1"/>
          </p:cNvSpPr>
          <p:nvPr>
            <p:ph type="sldImg"/>
          </p:nvPr>
        </p:nvSpPr>
        <p:spPr>
          <a:ln/>
        </p:spPr>
      </p:sp>
      <p:sp>
        <p:nvSpPr>
          <p:cNvPr id="183299" name="Plassholder for notater 2"/>
          <p:cNvSpPr>
            <a:spLocks noGrp="1"/>
          </p:cNvSpPr>
          <p:nvPr>
            <p:ph type="body" idx="1"/>
          </p:nvPr>
        </p:nvSpPr>
        <p:spPr>
          <a:noFill/>
          <a:ln/>
        </p:spPr>
        <p:txBody>
          <a:bodyPr/>
          <a:lstStyle/>
          <a:p>
            <a:pPr eaLnBrk="1" hangingPunct="1"/>
            <a:r>
              <a:rPr lang="nb-NO" dirty="0" smtClean="0">
                <a:latin typeface="Arial" pitchFamily="34" charset="0"/>
                <a:ea typeface="ヒラギノ角ゴ Pro W3"/>
              </a:rPr>
              <a:t>Dette er den tradisjonelle definisjonen av trakassering som er utviklet i rettspraksis (for eksempel i </a:t>
            </a:r>
            <a:r>
              <a:rPr lang="nb-NO" dirty="0" err="1" smtClean="0">
                <a:latin typeface="Arial" pitchFamily="34" charset="0"/>
                <a:ea typeface="ヒラギノ角ゴ Pro W3"/>
              </a:rPr>
              <a:t>Falkendommen</a:t>
            </a:r>
            <a:r>
              <a:rPr lang="nb-NO" dirty="0" smtClean="0">
                <a:latin typeface="Arial" pitchFamily="34" charset="0"/>
                <a:ea typeface="ヒラギノ角ゴ Pro W3"/>
              </a:rPr>
              <a:t>). Man finner også denne definisjonen på Arbeidstilsynets hjemmesider.</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Lese opp definisjonen.</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Vektlegge følgende:</a:t>
            </a:r>
          </a:p>
          <a:p>
            <a:pPr eaLnBrk="1" hangingPunct="1"/>
            <a:endParaRPr lang="nb-NO" dirty="0" smtClean="0">
              <a:latin typeface="Arial" pitchFamily="34" charset="0"/>
              <a:ea typeface="ヒラギノ角ゴ Pro W3"/>
            </a:endParaRPr>
          </a:p>
          <a:p>
            <a:pPr eaLnBrk="1" hangingPunct="1">
              <a:buFontTx/>
              <a:buChar char="•"/>
            </a:pPr>
            <a:r>
              <a:rPr lang="nb-NO" dirty="0" smtClean="0">
                <a:latin typeface="Arial" pitchFamily="34" charset="0"/>
                <a:ea typeface="ヒラギノ角ゴ Pro W3"/>
              </a:rPr>
              <a:t>gjentatte ganger over tid </a:t>
            </a:r>
          </a:p>
          <a:p>
            <a:pPr eaLnBrk="1" hangingPunct="1">
              <a:buFontTx/>
              <a:buChar char="•"/>
            </a:pPr>
            <a:r>
              <a:rPr lang="nb-NO" dirty="0" smtClean="0">
                <a:latin typeface="Arial" pitchFamily="34" charset="0"/>
                <a:ea typeface="ヒラギノ角ゴ Pro W3"/>
              </a:rPr>
              <a:t>ubalanse i styrkeforholdet</a:t>
            </a:r>
          </a:p>
          <a:p>
            <a:pPr eaLnBrk="1" hangingPunct="1">
              <a:buFontTx/>
              <a:buChar char="•"/>
            </a:pPr>
            <a:r>
              <a:rPr lang="nb-NO" dirty="0" smtClean="0">
                <a:latin typeface="Arial" pitchFamily="34" charset="0"/>
                <a:ea typeface="ヒラギノ角ゴ Pro W3"/>
              </a:rPr>
              <a:t>Vi snakker ikke om trakassering dersom … det dreier seg om en enkeltstående konfliktepisode</a:t>
            </a:r>
          </a:p>
          <a:p>
            <a:pPr eaLnBrk="1" hangingPunct="1"/>
            <a:endParaRPr lang="nb-NO" dirty="0" smtClean="0">
              <a:latin typeface="Arial" pitchFamily="34" charset="0"/>
              <a:ea typeface="ヒラギノ角ゴ Pro W3"/>
            </a:endParaRPr>
          </a:p>
          <a:p>
            <a:pPr eaLnBrk="1" hangingPunct="1"/>
            <a:r>
              <a:rPr lang="nb-NO" b="1" dirty="0" smtClean="0">
                <a:latin typeface="Arial" pitchFamily="34" charset="0"/>
                <a:ea typeface="ヒラギノ角ゴ Pro W3"/>
              </a:rPr>
              <a:t>I diskrimineringslovgivningen er trakassering definert annerledes.</a:t>
            </a:r>
          </a:p>
          <a:p>
            <a:pPr eaLnBrk="1" hangingPunct="1"/>
            <a:endParaRPr lang="nb-NO" dirty="0" smtClean="0">
              <a:latin typeface="Arial" pitchFamily="34" charset="0"/>
              <a:ea typeface="ヒラギノ角ゴ Pro W3"/>
            </a:endParaRPr>
          </a:p>
        </p:txBody>
      </p:sp>
      <p:sp>
        <p:nvSpPr>
          <p:cNvPr id="183300" name="Plassholder for lysbildenummer 3"/>
          <p:cNvSpPr>
            <a:spLocks noGrp="1"/>
          </p:cNvSpPr>
          <p:nvPr>
            <p:ph type="sldNum" sz="quarter" idx="5"/>
          </p:nvPr>
        </p:nvSpPr>
        <p:spPr>
          <a:noFill/>
        </p:spPr>
        <p:txBody>
          <a:bodyPr/>
          <a:lstStyle/>
          <a:p>
            <a:fld id="{04AB0817-FB5D-4632-A194-36FDD7C85843}" type="slidenum">
              <a:rPr lang="en-US" smtClean="0">
                <a:latin typeface="Arial" pitchFamily="34" charset="0"/>
                <a:ea typeface="ヒラギノ角ゴ Pro W3"/>
                <a:cs typeface="ヒラギノ角ゴ Pro W3"/>
              </a:rPr>
              <a:pPr/>
              <a:t>129</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419155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Plassholder for lysbilde 1"/>
          <p:cNvSpPr>
            <a:spLocks noGrp="1" noRot="1" noChangeAspect="1" noTextEdit="1"/>
          </p:cNvSpPr>
          <p:nvPr>
            <p:ph type="sldImg"/>
          </p:nvPr>
        </p:nvSpPr>
        <p:spPr>
          <a:ln/>
        </p:spPr>
      </p:sp>
      <p:sp>
        <p:nvSpPr>
          <p:cNvPr id="183299" name="Plassholder for notater 2"/>
          <p:cNvSpPr>
            <a:spLocks noGrp="1"/>
          </p:cNvSpPr>
          <p:nvPr>
            <p:ph type="body" idx="1"/>
          </p:nvPr>
        </p:nvSpPr>
        <p:spPr>
          <a:noFill/>
          <a:ln/>
        </p:spPr>
        <p:txBody>
          <a:bodyPr/>
          <a:lstStyle/>
          <a:p>
            <a:pPr eaLnBrk="1" hangingPunct="1"/>
            <a:r>
              <a:rPr lang="nb-NO" dirty="0" smtClean="0">
                <a:latin typeface="Arial" pitchFamily="34" charset="0"/>
                <a:ea typeface="ヒラギノ角ゴ Pro W3"/>
              </a:rPr>
              <a:t>Dette er den tradisjonelle definisjonen av trakassering som er utviklet i rettspraksis (for eksempel i </a:t>
            </a:r>
            <a:r>
              <a:rPr lang="nb-NO" dirty="0" err="1" smtClean="0">
                <a:latin typeface="Arial" pitchFamily="34" charset="0"/>
                <a:ea typeface="ヒラギノ角ゴ Pro W3"/>
              </a:rPr>
              <a:t>Falkendommen</a:t>
            </a:r>
            <a:r>
              <a:rPr lang="nb-NO" dirty="0" smtClean="0">
                <a:latin typeface="Arial" pitchFamily="34" charset="0"/>
                <a:ea typeface="ヒラギノ角ゴ Pro W3"/>
              </a:rPr>
              <a:t>). Man finner også denne definisjonen på Arbeidstilsynets hjemmesider.</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Lese opp definisjonen.</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Vektlegge følgende:</a:t>
            </a:r>
          </a:p>
          <a:p>
            <a:pPr eaLnBrk="1" hangingPunct="1"/>
            <a:endParaRPr lang="nb-NO" dirty="0" smtClean="0">
              <a:latin typeface="Arial" pitchFamily="34" charset="0"/>
              <a:ea typeface="ヒラギノ角ゴ Pro W3"/>
            </a:endParaRPr>
          </a:p>
          <a:p>
            <a:pPr eaLnBrk="1" hangingPunct="1">
              <a:buFontTx/>
              <a:buChar char="•"/>
            </a:pPr>
            <a:r>
              <a:rPr lang="nb-NO" dirty="0" smtClean="0">
                <a:latin typeface="Arial" pitchFamily="34" charset="0"/>
                <a:ea typeface="ヒラギノ角ゴ Pro W3"/>
              </a:rPr>
              <a:t>gjentatte ganger over tid </a:t>
            </a:r>
          </a:p>
          <a:p>
            <a:pPr eaLnBrk="1" hangingPunct="1">
              <a:buFontTx/>
              <a:buChar char="•"/>
            </a:pPr>
            <a:r>
              <a:rPr lang="nb-NO" dirty="0" smtClean="0">
                <a:latin typeface="Arial" pitchFamily="34" charset="0"/>
                <a:ea typeface="ヒラギノ角ゴ Pro W3"/>
              </a:rPr>
              <a:t>ubalanse i styrkeforholdet</a:t>
            </a:r>
          </a:p>
          <a:p>
            <a:pPr eaLnBrk="1" hangingPunct="1">
              <a:buFontTx/>
              <a:buChar char="•"/>
            </a:pPr>
            <a:r>
              <a:rPr lang="nb-NO" dirty="0" smtClean="0">
                <a:latin typeface="Arial" pitchFamily="34" charset="0"/>
                <a:ea typeface="ヒラギノ角ゴ Pro W3"/>
              </a:rPr>
              <a:t>Vi snakker ikke om trakassering dersom … det dreier seg om en enkeltstående konfliktepisode</a:t>
            </a:r>
          </a:p>
          <a:p>
            <a:pPr eaLnBrk="1" hangingPunct="1"/>
            <a:endParaRPr lang="nb-NO" dirty="0" smtClean="0">
              <a:latin typeface="Arial" pitchFamily="34" charset="0"/>
              <a:ea typeface="ヒラギノ角ゴ Pro W3"/>
            </a:endParaRPr>
          </a:p>
          <a:p>
            <a:pPr eaLnBrk="1" hangingPunct="1"/>
            <a:r>
              <a:rPr lang="nb-NO" b="1" dirty="0" smtClean="0">
                <a:latin typeface="Arial" pitchFamily="34" charset="0"/>
                <a:ea typeface="ヒラギノ角ゴ Pro W3"/>
              </a:rPr>
              <a:t>I diskrimineringslovgivningen er trakassering definert annerledes.</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Neste foil.</a:t>
            </a:r>
          </a:p>
        </p:txBody>
      </p:sp>
      <p:sp>
        <p:nvSpPr>
          <p:cNvPr id="183300" name="Plassholder for lysbildenummer 3"/>
          <p:cNvSpPr>
            <a:spLocks noGrp="1"/>
          </p:cNvSpPr>
          <p:nvPr>
            <p:ph type="sldNum" sz="quarter" idx="5"/>
          </p:nvPr>
        </p:nvSpPr>
        <p:spPr>
          <a:noFill/>
        </p:spPr>
        <p:txBody>
          <a:bodyPr/>
          <a:lstStyle/>
          <a:p>
            <a:fld id="{04AB0817-FB5D-4632-A194-36FDD7C85843}" type="slidenum">
              <a:rPr lang="en-US" smtClean="0">
                <a:latin typeface="Arial" pitchFamily="34" charset="0"/>
                <a:ea typeface="ヒラギノ角ゴ Pro W3"/>
                <a:cs typeface="ヒラギノ角ゴ Pro W3"/>
              </a:rPr>
              <a:pPr/>
              <a:t>130</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8102194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Plassholder for lysbilde 1"/>
          <p:cNvSpPr>
            <a:spLocks noGrp="1" noRot="1" noChangeAspect="1" noTextEdit="1"/>
          </p:cNvSpPr>
          <p:nvPr>
            <p:ph type="sldImg"/>
          </p:nvPr>
        </p:nvSpPr>
        <p:spPr>
          <a:ln/>
        </p:spPr>
      </p:sp>
      <p:sp>
        <p:nvSpPr>
          <p:cNvPr id="185347" name="Plassholder for notater 2"/>
          <p:cNvSpPr>
            <a:spLocks noGrp="1"/>
          </p:cNvSpPr>
          <p:nvPr>
            <p:ph type="body" idx="1"/>
          </p:nvPr>
        </p:nvSpPr>
        <p:spPr>
          <a:noFill/>
          <a:ln/>
        </p:spPr>
        <p:txBody>
          <a:bodyPr/>
          <a:lstStyle/>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Likestillingsloven inneholder også en definisjon på seksuell trakassering:</a:t>
            </a:r>
          </a:p>
          <a:p>
            <a:pPr eaLnBrk="1" hangingPunct="1"/>
            <a:endParaRPr lang="nb-NO" dirty="0" smtClean="0">
              <a:latin typeface="Arial" pitchFamily="34" charset="0"/>
              <a:ea typeface="ヒラギノ角ゴ Pro W3"/>
            </a:endParaRPr>
          </a:p>
          <a:p>
            <a:pPr eaLnBrk="1" hangingPunct="1">
              <a:buFontTx/>
              <a:buChar char="•"/>
            </a:pPr>
            <a:r>
              <a:rPr lang="nb-NO" dirty="0" smtClean="0">
                <a:latin typeface="Arial" pitchFamily="34" charset="0"/>
                <a:ea typeface="ヒラギノ角ゴ Pro W3"/>
              </a:rPr>
              <a:t>uønsket seksuell oppmerksomhet</a:t>
            </a:r>
          </a:p>
          <a:p>
            <a:pPr eaLnBrk="1" hangingPunct="1">
              <a:buFontTx/>
              <a:buChar char="•"/>
            </a:pPr>
            <a:r>
              <a:rPr lang="nb-NO" dirty="0" smtClean="0">
                <a:latin typeface="Arial" pitchFamily="34" charset="0"/>
                <a:ea typeface="ヒラギノ角ゴ Pro W3"/>
              </a:rPr>
              <a:t> som er plagsom for den oppmerksomheten rammer</a:t>
            </a:r>
          </a:p>
          <a:p>
            <a:pPr eaLnBrk="1" hangingPunct="1">
              <a:buFontTx/>
              <a:buChar char="•"/>
            </a:pPr>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Presisere at ombudet ikke håndhever forbudet mot seksuell trakassering. Spørsmål om seksuell trakassering skal behandles i de ordinære domstolene. </a:t>
            </a:r>
          </a:p>
        </p:txBody>
      </p:sp>
      <p:sp>
        <p:nvSpPr>
          <p:cNvPr id="185348" name="Plassholder for lysbildenummer 3"/>
          <p:cNvSpPr>
            <a:spLocks noGrp="1"/>
          </p:cNvSpPr>
          <p:nvPr>
            <p:ph type="sldNum" sz="quarter" idx="5"/>
          </p:nvPr>
        </p:nvSpPr>
        <p:spPr>
          <a:noFill/>
        </p:spPr>
        <p:txBody>
          <a:bodyPr/>
          <a:lstStyle/>
          <a:p>
            <a:fld id="{3C2C7D06-7332-41E4-82BB-3B92D0D48EA5}" type="slidenum">
              <a:rPr lang="en-US" smtClean="0">
                <a:latin typeface="Arial" pitchFamily="34" charset="0"/>
                <a:ea typeface="ヒラギノ角ゴ Pro W3"/>
                <a:cs typeface="ヒラギノ角ゴ Pro W3"/>
              </a:rPr>
              <a:pPr/>
              <a:t>131</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7005316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Plassholder for lysbilde 1"/>
          <p:cNvSpPr>
            <a:spLocks noGrp="1" noRot="1" noChangeAspect="1" noTextEdit="1"/>
          </p:cNvSpPr>
          <p:nvPr>
            <p:ph type="sldImg"/>
          </p:nvPr>
        </p:nvSpPr>
        <p:spPr>
          <a:ln/>
        </p:spPr>
      </p:sp>
      <p:sp>
        <p:nvSpPr>
          <p:cNvPr id="185347" name="Plassholder for notater 2"/>
          <p:cNvSpPr>
            <a:spLocks noGrp="1"/>
          </p:cNvSpPr>
          <p:nvPr>
            <p:ph type="body" idx="1"/>
          </p:nvPr>
        </p:nvSpPr>
        <p:spPr>
          <a:noFill/>
          <a:ln/>
        </p:spPr>
        <p:txBody>
          <a:bodyPr/>
          <a:lstStyle/>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Likestillingsloven inneholder også en definisjon på seksuell trakassering:</a:t>
            </a:r>
          </a:p>
          <a:p>
            <a:pPr eaLnBrk="1" hangingPunct="1"/>
            <a:endParaRPr lang="nb-NO" dirty="0" smtClean="0">
              <a:latin typeface="Arial" pitchFamily="34" charset="0"/>
              <a:ea typeface="ヒラギノ角ゴ Pro W3"/>
            </a:endParaRPr>
          </a:p>
          <a:p>
            <a:pPr eaLnBrk="1" hangingPunct="1">
              <a:buFontTx/>
              <a:buChar char="•"/>
            </a:pPr>
            <a:r>
              <a:rPr lang="nb-NO" dirty="0" smtClean="0">
                <a:latin typeface="Arial" pitchFamily="34" charset="0"/>
                <a:ea typeface="ヒラギノ角ゴ Pro W3"/>
              </a:rPr>
              <a:t>uønsket seksuell oppmerksomhet</a:t>
            </a:r>
          </a:p>
          <a:p>
            <a:pPr eaLnBrk="1" hangingPunct="1">
              <a:buFontTx/>
              <a:buChar char="•"/>
            </a:pPr>
            <a:r>
              <a:rPr lang="nb-NO" dirty="0" smtClean="0">
                <a:latin typeface="Arial" pitchFamily="34" charset="0"/>
                <a:ea typeface="ヒラギノ角ゴ Pro W3"/>
              </a:rPr>
              <a:t> som er plagsom for den oppmerksomheten rammer</a:t>
            </a:r>
          </a:p>
          <a:p>
            <a:pPr eaLnBrk="1" hangingPunct="1">
              <a:buFontTx/>
              <a:buChar char="•"/>
            </a:pPr>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Presisere at ombudet ikke håndhever forbudet mot seksuell trakassering. Spørsmål om seksuell trakassering skal behandles i de ordinære domstolene. </a:t>
            </a:r>
          </a:p>
        </p:txBody>
      </p:sp>
      <p:sp>
        <p:nvSpPr>
          <p:cNvPr id="185348" name="Plassholder for lysbildenummer 3"/>
          <p:cNvSpPr>
            <a:spLocks noGrp="1"/>
          </p:cNvSpPr>
          <p:nvPr>
            <p:ph type="sldNum" sz="quarter" idx="5"/>
          </p:nvPr>
        </p:nvSpPr>
        <p:spPr>
          <a:noFill/>
        </p:spPr>
        <p:txBody>
          <a:bodyPr/>
          <a:lstStyle/>
          <a:p>
            <a:fld id="{3C2C7D06-7332-41E4-82BB-3B92D0D48EA5}" type="slidenum">
              <a:rPr lang="en-US" smtClean="0">
                <a:latin typeface="Arial" pitchFamily="34" charset="0"/>
                <a:ea typeface="ヒラギノ角ゴ Pro W3"/>
                <a:cs typeface="ヒラギノ角ゴ Pro W3"/>
              </a:rPr>
              <a:pPr/>
              <a:t>132</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484385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Plassholder for lysbilde 1"/>
          <p:cNvSpPr>
            <a:spLocks noGrp="1" noRot="1" noChangeAspect="1" noTextEdit="1"/>
          </p:cNvSpPr>
          <p:nvPr>
            <p:ph type="sldImg"/>
          </p:nvPr>
        </p:nvSpPr>
        <p:spPr>
          <a:ln/>
        </p:spPr>
      </p:sp>
      <p:sp>
        <p:nvSpPr>
          <p:cNvPr id="186371" name="Plassholder for notater 2"/>
          <p:cNvSpPr>
            <a:spLocks noGrp="1"/>
          </p:cNvSpPr>
          <p:nvPr>
            <p:ph type="body" idx="1"/>
          </p:nvPr>
        </p:nvSpPr>
        <p:spPr>
          <a:noFill/>
          <a:ln/>
        </p:spPr>
        <p:txBody>
          <a:bodyPr/>
          <a:lstStyle/>
          <a:p>
            <a:pPr eaLnBrk="1" hangingPunct="1"/>
            <a:r>
              <a:rPr lang="nb-NO" dirty="0" smtClean="0">
                <a:latin typeface="Arial" pitchFamily="34" charset="0"/>
                <a:ea typeface="ヒラギノ角ゴ Pro W3"/>
              </a:rPr>
              <a:t>Som vi har sett er det visse forskjeller mellom den tradisjonelle definisjonen av trakassering og definisjonene som er tatt inn i diskrimineringslovgivningen. </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Forskjellene kan oppsummeres på følgende måte: (</a:t>
            </a:r>
            <a:r>
              <a:rPr lang="nb-NO" dirty="0" err="1" smtClean="0">
                <a:latin typeface="Arial" pitchFamily="34" charset="0"/>
                <a:ea typeface="ヒラギノ角ゴ Pro W3"/>
              </a:rPr>
              <a:t>kulepkt</a:t>
            </a:r>
            <a:r>
              <a:rPr lang="nb-NO" dirty="0" smtClean="0">
                <a:latin typeface="Arial" pitchFamily="34" charset="0"/>
                <a:ea typeface="ヒラギノ角ゴ Pro W3"/>
              </a:rPr>
              <a:t> i foil)</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Saker om trakassering er ofte vanskelige å bevise fordi det ofte er påstand mot påstand. </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Neste foil. </a:t>
            </a:r>
          </a:p>
        </p:txBody>
      </p:sp>
      <p:sp>
        <p:nvSpPr>
          <p:cNvPr id="186372" name="Plassholder for lysbildenummer 3"/>
          <p:cNvSpPr>
            <a:spLocks noGrp="1"/>
          </p:cNvSpPr>
          <p:nvPr>
            <p:ph type="sldNum" sz="quarter" idx="5"/>
          </p:nvPr>
        </p:nvSpPr>
        <p:spPr>
          <a:noFill/>
        </p:spPr>
        <p:txBody>
          <a:bodyPr/>
          <a:lstStyle/>
          <a:p>
            <a:fld id="{400BCD56-7A32-4F2C-9E1C-68F9E44081B7}" type="slidenum">
              <a:rPr lang="en-US" smtClean="0">
                <a:latin typeface="Arial" pitchFamily="34" charset="0"/>
                <a:ea typeface="ヒラギノ角ゴ Pro W3"/>
                <a:cs typeface="ヒラギノ角ゴ Pro W3"/>
              </a:rPr>
              <a:pPr/>
              <a:t>133</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42882196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36093287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Plassholder for lysbilde 1"/>
          <p:cNvSpPr>
            <a:spLocks noGrp="1" noRot="1" noChangeAspect="1" noTextEdit="1"/>
          </p:cNvSpPr>
          <p:nvPr>
            <p:ph type="sldImg"/>
          </p:nvPr>
        </p:nvSpPr>
        <p:spPr>
          <a:ln/>
        </p:spPr>
      </p:sp>
      <p:sp>
        <p:nvSpPr>
          <p:cNvPr id="189443" name="Plassholder for notater 2"/>
          <p:cNvSpPr>
            <a:spLocks noGrp="1"/>
          </p:cNvSpPr>
          <p:nvPr>
            <p:ph type="body" idx="1"/>
          </p:nvPr>
        </p:nvSpPr>
        <p:spPr>
          <a:noFill/>
          <a:ln/>
        </p:spPr>
        <p:txBody>
          <a:bodyPr/>
          <a:lstStyle/>
          <a:p>
            <a:pPr eaLnBrk="1" hangingPunct="1"/>
            <a:r>
              <a:rPr lang="nb-NO" smtClean="0">
                <a:latin typeface="Arial" pitchFamily="34" charset="0"/>
                <a:ea typeface="ヒラギノ角ゴ Pro W3"/>
              </a:rPr>
              <a:t>Vi har valgt å kalle dette en særlig aktivitetsplikt fordi den kommer i tillegg til den generelle aktivitetspliktene i diskrimineringslovgivningen.</a:t>
            </a:r>
          </a:p>
        </p:txBody>
      </p:sp>
      <p:sp>
        <p:nvSpPr>
          <p:cNvPr id="189444" name="Plassholder for lysbildenummer 3"/>
          <p:cNvSpPr>
            <a:spLocks noGrp="1"/>
          </p:cNvSpPr>
          <p:nvPr>
            <p:ph type="sldNum" sz="quarter" idx="5"/>
          </p:nvPr>
        </p:nvSpPr>
        <p:spPr>
          <a:noFill/>
        </p:spPr>
        <p:txBody>
          <a:bodyPr/>
          <a:lstStyle/>
          <a:p>
            <a:fld id="{D29FA49B-B059-4A12-9530-72AF93718FB8}" type="slidenum">
              <a:rPr lang="en-US" smtClean="0">
                <a:latin typeface="Arial" pitchFamily="34" charset="0"/>
                <a:ea typeface="ヒラギノ角ゴ Pro W3"/>
                <a:cs typeface="ヒラギノ角ゴ Pro W3"/>
              </a:rPr>
              <a:pPr/>
              <a:t>135</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6514839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Plassholder for lysbilde 1"/>
          <p:cNvSpPr>
            <a:spLocks noGrp="1" noRot="1" noChangeAspect="1" noTextEdit="1"/>
          </p:cNvSpPr>
          <p:nvPr>
            <p:ph type="sldImg"/>
          </p:nvPr>
        </p:nvSpPr>
        <p:spPr>
          <a:ln/>
        </p:spPr>
      </p:sp>
      <p:sp>
        <p:nvSpPr>
          <p:cNvPr id="3" name="Plassholder for notater 2"/>
          <p:cNvSpPr>
            <a:spLocks noGrp="1"/>
          </p:cNvSpPr>
          <p:nvPr>
            <p:ph type="body" idx="1"/>
          </p:nvPr>
        </p:nvSpPr>
        <p:spPr/>
        <p:txBody>
          <a:bodyPr>
            <a:normAutofit/>
          </a:bodyPr>
          <a:lstStyle/>
          <a:p>
            <a:pPr marL="456926" lvl="1" defTabSz="913851" eaLnBrk="1" hangingPunct="1">
              <a:defRPr/>
            </a:pPr>
            <a:r>
              <a:rPr lang="nb-NO" dirty="0" smtClean="0">
                <a:cs typeface="+mn-cs"/>
              </a:rPr>
              <a:t>Aktivitetsplikten innebærer at arbeidsgiver har en plikt til å </a:t>
            </a:r>
            <a:r>
              <a:rPr lang="nb-NO" b="1" dirty="0" smtClean="0">
                <a:cs typeface="+mn-cs"/>
              </a:rPr>
              <a:t>forebygge </a:t>
            </a:r>
            <a:r>
              <a:rPr lang="nb-NO" dirty="0" smtClean="0">
                <a:cs typeface="+mn-cs"/>
              </a:rPr>
              <a:t>og </a:t>
            </a:r>
            <a:r>
              <a:rPr lang="nb-NO" b="1" dirty="0" smtClean="0">
                <a:cs typeface="+mn-cs"/>
              </a:rPr>
              <a:t>søke å hindre </a:t>
            </a:r>
            <a:r>
              <a:rPr lang="nb-NO" dirty="0" smtClean="0">
                <a:cs typeface="+mn-cs"/>
              </a:rPr>
              <a:t>trakassering. Plikten er med andre ord todelt.</a:t>
            </a:r>
          </a:p>
          <a:p>
            <a:pPr lvl="1" eaLnBrk="1" hangingPunct="1">
              <a:defRPr/>
            </a:pPr>
            <a:endParaRPr lang="nb-NO" dirty="0" smtClean="0">
              <a:cs typeface="+mn-cs"/>
            </a:endParaRPr>
          </a:p>
          <a:p>
            <a:pPr lvl="1" eaLnBrk="1" hangingPunct="1">
              <a:defRPr/>
            </a:pPr>
            <a:r>
              <a:rPr lang="nb-NO" dirty="0" smtClean="0">
                <a:cs typeface="+mn-cs"/>
              </a:rPr>
              <a:t>Med plikt til å </a:t>
            </a:r>
            <a:r>
              <a:rPr lang="nb-NO" b="1" dirty="0" smtClean="0">
                <a:cs typeface="+mn-cs"/>
              </a:rPr>
              <a:t>forebygge</a:t>
            </a:r>
            <a:r>
              <a:rPr lang="nb-NO" dirty="0" smtClean="0">
                <a:cs typeface="+mn-cs"/>
              </a:rPr>
              <a:t> menes tiltak av preventiv karakter, som for eksempel iverksetting av holdningskampanjer og utforming av retningslinjer. </a:t>
            </a:r>
          </a:p>
          <a:p>
            <a:pPr lvl="1" eaLnBrk="1" hangingPunct="1">
              <a:defRPr/>
            </a:pPr>
            <a:endParaRPr lang="nb-NO" dirty="0" smtClean="0">
              <a:cs typeface="+mn-cs"/>
            </a:endParaRPr>
          </a:p>
          <a:p>
            <a:pPr lvl="1" eaLnBrk="1" hangingPunct="1">
              <a:defRPr/>
            </a:pPr>
            <a:r>
              <a:rPr lang="nb-NO" dirty="0" smtClean="0">
                <a:cs typeface="+mn-cs"/>
              </a:rPr>
              <a:t>Plikten til å </a:t>
            </a:r>
            <a:r>
              <a:rPr lang="nb-NO" b="1" dirty="0" smtClean="0">
                <a:cs typeface="+mn-cs"/>
              </a:rPr>
              <a:t>søke å hindre </a:t>
            </a:r>
            <a:r>
              <a:rPr lang="nb-NO" dirty="0" smtClean="0">
                <a:cs typeface="+mn-cs"/>
              </a:rPr>
              <a:t>vil omfatte en plikt til å gripe fatt i aktuelle problemer og å utrede hva som har skjedd og komme fram til en løsning. Det er tilstrekkelig at den ansvarlige har forsøkt å hindre trakasseringen, det kreves ikke at trakasseringen faktisk er forhindret. </a:t>
            </a:r>
          </a:p>
          <a:p>
            <a:pPr lvl="1" eaLnBrk="1" hangingPunct="1">
              <a:defRPr/>
            </a:pPr>
            <a:endParaRPr lang="nb-NO" dirty="0" smtClean="0">
              <a:cs typeface="+mn-cs"/>
            </a:endParaRPr>
          </a:p>
          <a:p>
            <a:pPr lvl="1" eaLnBrk="1" hangingPunct="1">
              <a:defRPr/>
            </a:pPr>
            <a:r>
              <a:rPr lang="nb-NO" b="1" dirty="0" smtClean="0">
                <a:cs typeface="+mn-cs"/>
              </a:rPr>
              <a:t>Bevistemaet</a:t>
            </a:r>
            <a:r>
              <a:rPr lang="nb-NO" dirty="0" smtClean="0">
                <a:cs typeface="+mn-cs"/>
              </a:rPr>
              <a:t> skal være om den ansvarlige har </a:t>
            </a:r>
            <a:r>
              <a:rPr lang="nb-NO" b="1" dirty="0" smtClean="0">
                <a:cs typeface="+mn-cs"/>
              </a:rPr>
              <a:t>gjort nok </a:t>
            </a:r>
            <a:r>
              <a:rPr lang="nb-NO" dirty="0" smtClean="0">
                <a:cs typeface="+mn-cs"/>
              </a:rPr>
              <a:t>for å forebygge og søke å hindre trakassering.</a:t>
            </a:r>
          </a:p>
          <a:p>
            <a:pPr lvl="1" eaLnBrk="1" hangingPunct="1">
              <a:defRPr/>
            </a:pPr>
            <a:endParaRPr lang="nb-NO" dirty="0" smtClean="0">
              <a:cs typeface="+mn-cs"/>
            </a:endParaRPr>
          </a:p>
          <a:p>
            <a:pPr lvl="1" eaLnBrk="1" hangingPunct="1">
              <a:defRPr/>
            </a:pPr>
            <a:endParaRPr lang="nb-NO" dirty="0" smtClean="0">
              <a:cs typeface="+mn-cs"/>
            </a:endParaRPr>
          </a:p>
          <a:p>
            <a:pPr lvl="1" eaLnBrk="1" hangingPunct="1">
              <a:defRPr/>
            </a:pPr>
            <a:endParaRPr lang="nb-NO" dirty="0" smtClean="0">
              <a:cs typeface="+mn-cs"/>
            </a:endParaRPr>
          </a:p>
          <a:p>
            <a:pPr lvl="1" eaLnBrk="1" hangingPunct="1">
              <a:defRPr/>
            </a:pPr>
            <a:endParaRPr lang="nb-NO" dirty="0" smtClean="0">
              <a:cs typeface="+mn-cs"/>
            </a:endParaRPr>
          </a:p>
          <a:p>
            <a:pPr eaLnBrk="1" hangingPunct="1">
              <a:defRPr/>
            </a:pPr>
            <a:endParaRPr lang="nb-NO" dirty="0">
              <a:cs typeface="+mn-cs"/>
            </a:endParaRPr>
          </a:p>
        </p:txBody>
      </p:sp>
      <p:sp>
        <p:nvSpPr>
          <p:cNvPr id="190468" name="Plassholder for lysbildenummer 3"/>
          <p:cNvSpPr>
            <a:spLocks noGrp="1"/>
          </p:cNvSpPr>
          <p:nvPr>
            <p:ph type="sldNum" sz="quarter" idx="5"/>
          </p:nvPr>
        </p:nvSpPr>
        <p:spPr>
          <a:noFill/>
        </p:spPr>
        <p:txBody>
          <a:bodyPr/>
          <a:lstStyle/>
          <a:p>
            <a:fld id="{89EB5168-0A4D-4500-B992-232320AC6A79}" type="slidenum">
              <a:rPr lang="en-US" smtClean="0">
                <a:latin typeface="Arial" pitchFamily="34" charset="0"/>
                <a:ea typeface="ヒラギノ角ゴ Pro W3"/>
                <a:cs typeface="ヒラギノ角ゴ Pro W3"/>
              </a:rPr>
              <a:pPr/>
              <a:t>136</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4284669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Jf.</a:t>
            </a:r>
            <a:r>
              <a:rPr lang="nb-NO" baseline="0" dirty="0" smtClean="0"/>
              <a:t> </a:t>
            </a:r>
            <a:r>
              <a:rPr lang="nb-NO" baseline="0" dirty="0" err="1" smtClean="0"/>
              <a:t>Proffice</a:t>
            </a:r>
            <a:r>
              <a:rPr lang="nb-NO" baseline="0" dirty="0" smtClean="0"/>
              <a:t> undersøkelse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solidFill>
                  <a:srgbClr val="FF0000"/>
                </a:solidFill>
              </a:rPr>
              <a:t>Alternativ </a:t>
            </a:r>
            <a:r>
              <a:rPr lang="nb-NO" dirty="0" smtClean="0">
                <a:solidFill>
                  <a:srgbClr val="FF0000"/>
                </a:solidFill>
              </a:rPr>
              <a:t>b) </a:t>
            </a:r>
            <a:r>
              <a:rPr lang="nb-NO" dirty="0" smtClean="0"/>
              <a:t>33 %</a:t>
            </a:r>
          </a:p>
          <a:p>
            <a:endParaRPr lang="nb-NO" baseline="0" dirty="0" smtClean="0"/>
          </a:p>
          <a:p>
            <a:endParaRPr lang="nb-NO" baseline="0" dirty="0" smtClean="0"/>
          </a:p>
        </p:txBody>
      </p:sp>
      <p:sp>
        <p:nvSpPr>
          <p:cNvPr id="4" name="Plassholder for lysbildenummer 3"/>
          <p:cNvSpPr>
            <a:spLocks noGrp="1"/>
          </p:cNvSpPr>
          <p:nvPr>
            <p:ph type="sldNum" sz="quarter" idx="10"/>
          </p:nvPr>
        </p:nvSpPr>
        <p:spPr/>
        <p:txBody>
          <a:bodyPr/>
          <a:lstStyle/>
          <a:p>
            <a:pPr>
              <a:defRPr/>
            </a:pPr>
            <a:fld id="{0D7CFDED-BB29-4405-8B6E-5694325A1BDF}" type="slidenum">
              <a:rPr lang="en-US" smtClean="0"/>
              <a:pPr>
                <a:defRPr/>
              </a:pPr>
              <a:t>14</a:t>
            </a:fld>
            <a:endParaRPr lang="en-US"/>
          </a:p>
        </p:txBody>
      </p:sp>
    </p:spTree>
    <p:extLst>
      <p:ext uri="{BB962C8B-B14F-4D97-AF65-F5344CB8AC3E}">
        <p14:creationId xmlns:p14="http://schemas.microsoft.com/office/powerpoint/2010/main" val="24562475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Plassholder for lysbilde 1"/>
          <p:cNvSpPr>
            <a:spLocks noGrp="1" noRot="1" noChangeAspect="1" noTextEdit="1"/>
          </p:cNvSpPr>
          <p:nvPr>
            <p:ph type="sldImg"/>
          </p:nvPr>
        </p:nvSpPr>
        <p:spPr>
          <a:ln/>
        </p:spPr>
      </p:sp>
      <p:sp>
        <p:nvSpPr>
          <p:cNvPr id="193539" name="Plassholder for notater 2"/>
          <p:cNvSpPr>
            <a:spLocks noGrp="1"/>
          </p:cNvSpPr>
          <p:nvPr>
            <p:ph type="body" idx="1"/>
          </p:nvPr>
        </p:nvSpPr>
        <p:spPr>
          <a:noFill/>
          <a:ln/>
        </p:spPr>
        <p:txBody>
          <a:bodyPr/>
          <a:lstStyle/>
          <a:p>
            <a:pPr eaLnBrk="1" hangingPunct="1">
              <a:lnSpc>
                <a:spcPct val="80000"/>
              </a:lnSpc>
            </a:pPr>
            <a:r>
              <a:rPr lang="nb-NO" sz="800" b="1" smtClean="0">
                <a:latin typeface="Arial" pitchFamily="34" charset="0"/>
                <a:ea typeface="ヒラギノ角ゴ Pro W3"/>
              </a:rPr>
              <a:t>Ombudets sak 10/394 (Hovden skisenter):</a:t>
            </a:r>
          </a:p>
          <a:p>
            <a:pPr eaLnBrk="1" hangingPunct="1">
              <a:lnSpc>
                <a:spcPct val="80000"/>
              </a:lnSpc>
            </a:pPr>
            <a:endParaRPr lang="nb-NO" sz="800" b="1" smtClean="0">
              <a:latin typeface="Arial" pitchFamily="34" charset="0"/>
              <a:ea typeface="ヒラギノ角ゴ Pro W3"/>
            </a:endParaRPr>
          </a:p>
          <a:p>
            <a:r>
              <a:rPr lang="nb-NO" sz="800" b="1" smtClean="0">
                <a:latin typeface="Arial" pitchFamily="34" charset="0"/>
                <a:ea typeface="ヒラギノ角ゴ Pro W3"/>
              </a:rPr>
              <a:t>Spørsmålet er om Arbeidsgiver har etablert et tilstrekkelig vern mot seksuell trakassering med sikte på framtidige tilfeller.</a:t>
            </a:r>
          </a:p>
          <a:p>
            <a:endParaRPr lang="nb-NO" sz="800" smtClean="0">
              <a:latin typeface="Arial" pitchFamily="34" charset="0"/>
              <a:ea typeface="ヒラギノ角ゴ Pro W3"/>
            </a:endParaRPr>
          </a:p>
          <a:p>
            <a:r>
              <a:rPr lang="nb-NO" sz="800" smtClean="0">
                <a:latin typeface="Arial" pitchFamily="34" charset="0"/>
                <a:ea typeface="ヒラギノ角ゴ Pro W3"/>
              </a:rPr>
              <a:t>Arbeidsgiver har på direkte spørsmål fra ombudet påpekt at de ikke har fastsatt en egen plan for å fremme likestilling og hindre diskriminering. Ombudet mener Arbeidsgiver må etablere rutiner for hvordan de skal hindre at lignende problemer oppstår i framtiden. I dette ligger både å sikre at ansatte får kunnskap om hvordan de skal gå fram dersom de opplever uønskede handlinger, og hvordan selskapet skal håndtere lignede saker. </a:t>
            </a:r>
          </a:p>
          <a:p>
            <a:endParaRPr lang="nb-NO" sz="800" smtClean="0">
              <a:latin typeface="Arial" pitchFamily="34" charset="0"/>
              <a:ea typeface="ヒラギノ角ゴ Pro W3"/>
            </a:endParaRPr>
          </a:p>
          <a:p>
            <a:r>
              <a:rPr lang="nb-NO" sz="800" smtClean="0">
                <a:latin typeface="Arial" pitchFamily="34" charset="0"/>
                <a:ea typeface="ヒラギノ角ゴ Pro W3"/>
              </a:rPr>
              <a:t>På bakgrunn av dette er ombudets vurdering at Arbeidsgiver heller ikke har etablert et tilstrekkelig vern mot seksuell trakassering med sikte på framtidige tilfeller.</a:t>
            </a:r>
          </a:p>
          <a:p>
            <a:endParaRPr lang="nb-NO" sz="800" smtClean="0">
              <a:latin typeface="Arial" pitchFamily="34" charset="0"/>
              <a:ea typeface="ヒラギノ角ゴ Pro W3"/>
            </a:endParaRPr>
          </a:p>
          <a:p>
            <a:r>
              <a:rPr lang="nb-NO" sz="800" b="1" smtClean="0">
                <a:latin typeface="Arial" pitchFamily="34" charset="0"/>
                <a:ea typeface="ヒラギノ角ゴ Pro W3"/>
              </a:rPr>
              <a:t>Konklusjon</a:t>
            </a:r>
          </a:p>
          <a:p>
            <a:r>
              <a:rPr lang="nb-NO" sz="800" smtClean="0">
                <a:latin typeface="Arial" pitchFamily="34" charset="0"/>
                <a:ea typeface="ヒラギノ角ゴ Pro W3"/>
              </a:rPr>
              <a:t>Ombudets konklusjon er at Arbeidsgiver ikke har oppfylt plikten til å forebygge og å søke å hindre seksuell trakassering, jf. likestillingsloven §8a tredje ledd.</a:t>
            </a:r>
          </a:p>
          <a:p>
            <a:endParaRPr lang="nb-NO" sz="800" smtClean="0">
              <a:latin typeface="Arial" pitchFamily="34" charset="0"/>
              <a:ea typeface="ヒラギノ角ゴ Pro W3"/>
            </a:endParaRPr>
          </a:p>
          <a:p>
            <a:r>
              <a:rPr lang="nb-NO" sz="800" smtClean="0">
                <a:latin typeface="Arial" pitchFamily="34" charset="0"/>
                <a:ea typeface="ヒラギノ角ゴ Pro W3"/>
              </a:rPr>
              <a:t>Ombudet oppfordret Arbeidsgiver til å etablere følgende:</a:t>
            </a:r>
          </a:p>
          <a:p>
            <a:endParaRPr lang="nb-NO" sz="800" smtClean="0">
              <a:latin typeface="Arial" pitchFamily="34" charset="0"/>
              <a:ea typeface="ヒラギノ角ゴ Pro W3"/>
            </a:endParaRPr>
          </a:p>
          <a:p>
            <a:pPr>
              <a:buFontTx/>
              <a:buChar char="-"/>
            </a:pPr>
            <a:r>
              <a:rPr lang="nb-NO" sz="800" smtClean="0">
                <a:latin typeface="Arial" pitchFamily="34" charset="0"/>
                <a:ea typeface="ヒラギノ角ゴ Pro W3"/>
              </a:rPr>
              <a:t>en klar og uttalt holdning mot trakassering/seksuell trakassering</a:t>
            </a:r>
          </a:p>
          <a:p>
            <a:pPr>
              <a:buFontTx/>
              <a:buChar char="-"/>
            </a:pPr>
            <a:r>
              <a:rPr lang="nb-NO" sz="800" smtClean="0">
                <a:latin typeface="Arial" pitchFamily="34" charset="0"/>
                <a:ea typeface="ヒラギノ角ゴ Pro W3"/>
              </a:rPr>
              <a:t>opplæring om diskriminering og trakassering i HMS</a:t>
            </a:r>
          </a:p>
          <a:p>
            <a:pPr>
              <a:buFontTx/>
              <a:buChar char="-"/>
            </a:pPr>
            <a:r>
              <a:rPr lang="nb-NO" sz="800" smtClean="0">
                <a:latin typeface="Arial" pitchFamily="34" charset="0"/>
                <a:ea typeface="ヒラギノ角ゴ Pro W3"/>
              </a:rPr>
              <a:t>vurdere diskriminering som en mulig risikofaktor i HMS arbeidet</a:t>
            </a:r>
          </a:p>
          <a:p>
            <a:pPr>
              <a:buFontTx/>
              <a:buChar char="-"/>
            </a:pPr>
            <a:r>
              <a:rPr lang="nb-NO" sz="800" smtClean="0">
                <a:latin typeface="Arial" pitchFamily="34" charset="0"/>
                <a:ea typeface="ヒラギノ角ゴ Pro W3"/>
              </a:rPr>
              <a:t>etablering av rutiner for behandling av klager på trakassering og seksuell trakassering</a:t>
            </a:r>
          </a:p>
          <a:p>
            <a:pPr>
              <a:buFontTx/>
              <a:buChar char="-"/>
            </a:pPr>
            <a:r>
              <a:rPr lang="nb-NO" sz="800" smtClean="0">
                <a:latin typeface="Arial" pitchFamily="34" charset="0"/>
                <a:ea typeface="ヒラギノ角ゴ Pro W3"/>
              </a:rPr>
              <a:t>etablering av rutiner for registrering av klager på trakassering og seksuell trakassering</a:t>
            </a:r>
          </a:p>
        </p:txBody>
      </p:sp>
      <p:sp>
        <p:nvSpPr>
          <p:cNvPr id="193540" name="Plassholder for lysbildenummer 3"/>
          <p:cNvSpPr>
            <a:spLocks noGrp="1"/>
          </p:cNvSpPr>
          <p:nvPr>
            <p:ph type="sldNum" sz="quarter" idx="5"/>
          </p:nvPr>
        </p:nvSpPr>
        <p:spPr>
          <a:noFill/>
        </p:spPr>
        <p:txBody>
          <a:bodyPr/>
          <a:lstStyle/>
          <a:p>
            <a:fld id="{688B68C1-EEB7-46BC-AEEF-809281F51070}" type="slidenum">
              <a:rPr lang="en-US" smtClean="0">
                <a:latin typeface="Arial" pitchFamily="34" charset="0"/>
                <a:ea typeface="ヒラギノ角ゴ Pro W3"/>
                <a:cs typeface="ヒラギノ角ゴ Pro W3"/>
              </a:rPr>
              <a:pPr/>
              <a:t>137</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9758593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138</a:t>
            </a:fld>
            <a:endParaRPr lang="nb-NO"/>
          </a:p>
        </p:txBody>
      </p:sp>
    </p:spTree>
    <p:extLst>
      <p:ext uri="{BB962C8B-B14F-4D97-AF65-F5344CB8AC3E}">
        <p14:creationId xmlns:p14="http://schemas.microsoft.com/office/powerpoint/2010/main" val="41770469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A261E9C-E7DA-49CA-8132-574D6D354D80}" type="slidenum">
              <a:rPr lang="en-US" smtClean="0"/>
              <a:pPr/>
              <a:t>139</a:t>
            </a:fld>
            <a:endParaRPr lang="en-US"/>
          </a:p>
        </p:txBody>
      </p:sp>
    </p:spTree>
    <p:extLst>
      <p:ext uri="{BB962C8B-B14F-4D97-AF65-F5344CB8AC3E}">
        <p14:creationId xmlns:p14="http://schemas.microsoft.com/office/powerpoint/2010/main" val="208892602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A261E9C-E7DA-49CA-8132-574D6D354D80}" type="slidenum">
              <a:rPr lang="en-US" smtClean="0"/>
              <a:pPr/>
              <a:t>140</a:t>
            </a:fld>
            <a:endParaRPr lang="en-US"/>
          </a:p>
        </p:txBody>
      </p:sp>
    </p:spTree>
    <p:extLst>
      <p:ext uri="{BB962C8B-B14F-4D97-AF65-F5344CB8AC3E}">
        <p14:creationId xmlns:p14="http://schemas.microsoft.com/office/powerpoint/2010/main" val="11941693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E742D859-2A8E-4578-B71C-6999F8E9B7AF}" type="slidenum">
              <a:rPr lang="en-US" sz="1200" smtClean="0">
                <a:solidFill>
                  <a:prstClr val="black"/>
                </a:solidFill>
              </a:rPr>
              <a:pPr/>
              <a:t>141</a:t>
            </a:fld>
            <a:endParaRPr lang="en-US" sz="1200" smtClean="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dirty="0" smtClean="0"/>
              <a:t>Ny</a:t>
            </a:r>
            <a:r>
              <a:rPr lang="nb-NO" baseline="0" dirty="0" smtClean="0"/>
              <a:t> lov fra 1. januar 2014 – det kommer ny likestillingslov, ny </a:t>
            </a:r>
            <a:r>
              <a:rPr lang="nb-NO" baseline="0" dirty="0" err="1" smtClean="0"/>
              <a:t>diskrimineringlov</a:t>
            </a:r>
            <a:r>
              <a:rPr lang="nb-NO" baseline="0" dirty="0" smtClean="0"/>
              <a:t> om etnisitet og ny diskriminerings- og </a:t>
            </a:r>
            <a:r>
              <a:rPr lang="nb-NO" baseline="0" dirty="0" err="1" smtClean="0"/>
              <a:t>tilgjengelighetslov</a:t>
            </a:r>
            <a:r>
              <a:rPr lang="nb-NO" baseline="0" dirty="0" smtClean="0"/>
              <a:t>. I tillegg – og det er viktig å merke seg – kommer en ny </a:t>
            </a:r>
            <a:r>
              <a:rPr lang="nb-NO" baseline="0" dirty="0" err="1" smtClean="0"/>
              <a:t>diskrimineringslov</a:t>
            </a:r>
            <a:r>
              <a:rPr lang="nb-NO" baseline="0" dirty="0" smtClean="0"/>
              <a:t> om seksuell orientering, kjønnsidentitet og kjønnsuttrykk. Frem til januar 14 har seksuell orientering kun vært vernet i arbeidslivet og i boliglovgivningen. Den nye loven gjelder på alle samfunnsområder, akkurat som de andre lovene. Vi har ikke hatt mange klagesaker på seksuell orientering og er spent på om det kommer til å komme mange saker nå med ny lov. </a:t>
            </a:r>
          </a:p>
          <a:p>
            <a:endParaRPr lang="nb-NO" baseline="0" dirty="0" smtClean="0"/>
          </a:p>
          <a:p>
            <a:r>
              <a:rPr lang="nb-NO" baseline="0" dirty="0" smtClean="0"/>
              <a:t>Når det gjelder de andre nye lovene, er disse ganske like som de lovene som gjelder i dag. Rettstilstanden er så å si den samme. Det er noen presiseringer, særlig i likestillingsloven, blant annet når det gjelder lønnsdiskriminering. Blant annet har det kommet en opplysningsplikt om lønn.</a:t>
            </a:r>
          </a:p>
          <a:p>
            <a:endParaRPr lang="nb-NO" baseline="0" dirty="0" smtClean="0"/>
          </a:p>
          <a:p>
            <a:r>
              <a:rPr lang="nb-NO" baseline="0" dirty="0" smtClean="0"/>
              <a:t>Det er noen ting ombudet ikke har vært så fornøyd med, det gjelder særlig på graviditetsdiskriminering. Jeg skal snakke mer om dette senere.</a:t>
            </a:r>
            <a:endParaRPr lang="nb-NO" dirty="0" smtClean="0"/>
          </a:p>
        </p:txBody>
      </p:sp>
    </p:spTree>
    <p:extLst>
      <p:ext uri="{BB962C8B-B14F-4D97-AF65-F5344CB8AC3E}">
        <p14:creationId xmlns:p14="http://schemas.microsoft.com/office/powerpoint/2010/main" val="21286086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lassholder for lysbilde 1"/>
          <p:cNvSpPr>
            <a:spLocks noGrp="1" noRot="1" noChangeAspect="1" noTextEdit="1"/>
          </p:cNvSpPr>
          <p:nvPr>
            <p:ph type="sldImg"/>
          </p:nvPr>
        </p:nvSpPr>
        <p:spPr>
          <a:ln/>
        </p:spPr>
      </p:sp>
      <p:sp>
        <p:nvSpPr>
          <p:cNvPr id="3" name="Plassholder for notater 2"/>
          <p:cNvSpPr>
            <a:spLocks noGrp="1"/>
          </p:cNvSpPr>
          <p:nvPr>
            <p:ph type="body" idx="1"/>
          </p:nvPr>
        </p:nvSpPr>
        <p:spPr/>
        <p:txBody>
          <a:bodyPr>
            <a:normAutofit/>
          </a:bodyPr>
          <a:lstStyle/>
          <a:p>
            <a:pPr>
              <a:defRPr/>
            </a:pPr>
            <a:r>
              <a:rPr lang="nb-NO" dirty="0" smtClean="0"/>
              <a:t>Aktivitetsplikten er likestillingens HMS-arbeid. </a:t>
            </a:r>
          </a:p>
          <a:p>
            <a:pPr>
              <a:defRPr/>
            </a:pPr>
            <a:endParaRPr lang="nb-NO" dirty="0" smtClean="0"/>
          </a:p>
          <a:p>
            <a:pPr>
              <a:defRPr/>
            </a:pPr>
            <a:r>
              <a:rPr lang="nb-NO" dirty="0" smtClean="0"/>
              <a:t>På samme måte som det er viktig å drive forebyggende arbeid for å forhindre fysiske</a:t>
            </a:r>
            <a:r>
              <a:rPr lang="nb-NO" baseline="0" dirty="0" smtClean="0"/>
              <a:t> arbeidsulykker, er det viktig å drive forebyggende arbeid slik at man unngår diskriminering. Loven pålegger oss ikke bare å unngå å diskriminere, men også å jobbe aktivt for likestilling.</a:t>
            </a:r>
          </a:p>
          <a:p>
            <a:pPr>
              <a:defRPr/>
            </a:pPr>
            <a:endParaRPr lang="nb-NO" baseline="0" dirty="0" smtClean="0"/>
          </a:p>
          <a:p>
            <a:pPr>
              <a:defRPr/>
            </a:pPr>
            <a:r>
              <a:rPr lang="nb-NO" baseline="0" dirty="0" smtClean="0"/>
              <a:t>Diskrimineringssaker skaper ikke noe godt klima for endring på en arbeidsplass. Snarere tvert i mot – man går i skyttergraven og gjør alt man kan for å bevise at diskriminering ikke har skjedd. Da blir det vanskelig å endre på diskriminerende systemer. Derfor blir det så viktig å jobbe i forkant, slik at man unngår slike saker.</a:t>
            </a:r>
          </a:p>
          <a:p>
            <a:pPr>
              <a:defRPr/>
            </a:pPr>
            <a:endParaRPr lang="nb-NO" baseline="0" dirty="0" smtClean="0"/>
          </a:p>
          <a:p>
            <a:pPr>
              <a:defRPr/>
            </a:pPr>
            <a:r>
              <a:rPr lang="nb-NO" baseline="0" dirty="0" smtClean="0"/>
              <a:t>Aktivitetsplikten er en åpning for å diskutere problemstillinger knyttet til diskriminering uten at det er slått fast at diskriminering  har funnet sted.</a:t>
            </a:r>
          </a:p>
          <a:p>
            <a:pPr>
              <a:defRPr/>
            </a:pPr>
            <a:endParaRPr lang="nb-NO" baseline="0" dirty="0" smtClean="0"/>
          </a:p>
          <a:p>
            <a:r>
              <a:rPr lang="nb-NO" b="1" dirty="0" smtClean="0"/>
              <a:t>Aktivt</a:t>
            </a:r>
            <a:r>
              <a:rPr lang="nb-NO" dirty="0" smtClean="0"/>
              <a:t> betyr å iverksette tiltak.</a:t>
            </a:r>
          </a:p>
          <a:p>
            <a:r>
              <a:rPr lang="nb-NO" b="1" dirty="0" smtClean="0"/>
              <a:t>Målrettet</a:t>
            </a:r>
            <a:r>
              <a:rPr lang="nb-NO" dirty="0" smtClean="0"/>
              <a:t> betyr å definere målet for arbeidet og hvem som er ansvarlig.</a:t>
            </a:r>
          </a:p>
          <a:p>
            <a:r>
              <a:rPr lang="nb-NO" b="1" dirty="0" smtClean="0"/>
              <a:t>Planmessig</a:t>
            </a:r>
            <a:r>
              <a:rPr lang="nb-NO" dirty="0" smtClean="0"/>
              <a:t> betyr å utarbeide og følge en bevisst strategi.</a:t>
            </a:r>
          </a:p>
          <a:p>
            <a:pPr>
              <a:defRPr/>
            </a:pPr>
            <a:endParaRPr lang="nb-NO" dirty="0" smtClean="0"/>
          </a:p>
          <a:p>
            <a:pPr marL="343041" indent="-343041">
              <a:spcBef>
                <a:spcPct val="20000"/>
              </a:spcBef>
              <a:buFontTx/>
              <a:buNone/>
            </a:pPr>
            <a:endParaRPr lang="nb-NO" sz="1200" kern="1200" baseline="0" noProof="0" dirty="0" smtClean="0">
              <a:solidFill>
                <a:schemeClr val="tx1"/>
              </a:solidFill>
              <a:latin typeface="Arial" charset="0"/>
              <a:ea typeface="ヒラギノ角ゴ Pro W3" pitchFamily="96" charset="-128"/>
              <a:cs typeface="+mn-cs"/>
            </a:endParaRPr>
          </a:p>
          <a:p>
            <a:pPr>
              <a:defRPr/>
            </a:pPr>
            <a:endParaRPr lang="nb-NO" dirty="0"/>
          </a:p>
        </p:txBody>
      </p:sp>
      <p:sp>
        <p:nvSpPr>
          <p:cNvPr id="57348"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5454AC1E-D7A7-416A-9EA5-FC5F27571A89}" type="slidenum">
              <a:rPr lang="en-US" sz="1200" smtClean="0"/>
              <a:pPr/>
              <a:t>142</a:t>
            </a:fld>
            <a:endParaRPr lang="en-US" sz="1200" smtClean="0"/>
          </a:p>
        </p:txBody>
      </p:sp>
    </p:spTree>
    <p:extLst>
      <p:ext uri="{BB962C8B-B14F-4D97-AF65-F5344CB8AC3E}">
        <p14:creationId xmlns:p14="http://schemas.microsoft.com/office/powerpoint/2010/main" val="48177466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ssholder for lysbilde 1"/>
          <p:cNvSpPr>
            <a:spLocks noGrp="1" noRot="1" noChangeAspect="1" noTextEdit="1"/>
          </p:cNvSpPr>
          <p:nvPr>
            <p:ph type="sldImg"/>
          </p:nvPr>
        </p:nvSpPr>
        <p:spPr>
          <a:ln/>
        </p:spPr>
      </p:sp>
      <p:sp>
        <p:nvSpPr>
          <p:cNvPr id="3" name="Plassholder for notater 2"/>
          <p:cNvSpPr>
            <a:spLocks noGrp="1"/>
          </p:cNvSpPr>
          <p:nvPr>
            <p:ph type="body" idx="1"/>
          </p:nvPr>
        </p:nvSpPr>
        <p:spPr/>
        <p:txBody>
          <a:bodyPr>
            <a:normAutofit/>
          </a:bodyPr>
          <a:lstStyle/>
          <a:p>
            <a:pPr>
              <a:defRPr/>
            </a:pPr>
            <a:r>
              <a:rPr lang="nb-NO" dirty="0" smtClean="0"/>
              <a:t>Aktivitetsplikten gjelder så å si innenfor alle de personalpolitiske områdene.</a:t>
            </a:r>
            <a:r>
              <a:rPr lang="nb-NO" baseline="0" dirty="0" smtClean="0"/>
              <a:t> Likestillingsperspektivet må være en naturlig og integrert del av arbeidet innenfor:</a:t>
            </a:r>
          </a:p>
          <a:p>
            <a:pPr>
              <a:defRPr/>
            </a:pPr>
            <a:r>
              <a:rPr lang="nb-NO" baseline="0" dirty="0" smtClean="0"/>
              <a:t>Rekruttering</a:t>
            </a:r>
          </a:p>
          <a:p>
            <a:pPr>
              <a:defRPr/>
            </a:pPr>
            <a:r>
              <a:rPr lang="nb-NO" baseline="0" dirty="0" smtClean="0"/>
              <a:t>Arbeidsvilkår og lønn</a:t>
            </a:r>
          </a:p>
          <a:p>
            <a:pPr>
              <a:defRPr/>
            </a:pPr>
            <a:r>
              <a:rPr lang="nb-NO" baseline="0" dirty="0" smtClean="0"/>
              <a:t>Utvikling og forfremmelse</a:t>
            </a:r>
          </a:p>
          <a:p>
            <a:pPr>
              <a:defRPr/>
            </a:pPr>
            <a:r>
              <a:rPr lang="nb-NO" baseline="0" dirty="0" smtClean="0"/>
              <a:t>Trakassering</a:t>
            </a:r>
            <a:endParaRPr lang="nb-NO" dirty="0"/>
          </a:p>
        </p:txBody>
      </p:sp>
      <p:sp>
        <p:nvSpPr>
          <p:cNvPr id="58372"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C124D7F1-7FD0-41DF-8933-9687D6C58FFB}" type="slidenum">
              <a:rPr lang="en-US" sz="1200" smtClean="0"/>
              <a:pPr/>
              <a:t>143</a:t>
            </a:fld>
            <a:endParaRPr lang="en-US" sz="1200" smtClean="0"/>
          </a:p>
        </p:txBody>
      </p:sp>
    </p:spTree>
    <p:extLst>
      <p:ext uri="{BB962C8B-B14F-4D97-AF65-F5344CB8AC3E}">
        <p14:creationId xmlns:p14="http://schemas.microsoft.com/office/powerpoint/2010/main" val="84705897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lassholder for lysbilde 1"/>
          <p:cNvSpPr>
            <a:spLocks noGrp="1" noRot="1" noChangeAspect="1" noTextEdit="1"/>
          </p:cNvSpPr>
          <p:nvPr>
            <p:ph type="sldImg"/>
          </p:nvPr>
        </p:nvSpPr>
        <p:spPr>
          <a:ln/>
        </p:spPr>
      </p:sp>
      <p:sp>
        <p:nvSpPr>
          <p:cNvPr id="3" name="Plassholder for notater 2"/>
          <p:cNvSpPr>
            <a:spLocks noGrp="1"/>
          </p:cNvSpPr>
          <p:nvPr>
            <p:ph type="body" idx="1"/>
          </p:nvPr>
        </p:nvSpPr>
        <p:spPr/>
        <p:txBody>
          <a:bodyPr>
            <a:normAutofit/>
          </a:bodyPr>
          <a:lstStyle/>
          <a:p>
            <a:pPr>
              <a:defRPr/>
            </a:pPr>
            <a:r>
              <a:rPr lang="nb-NO" dirty="0" smtClean="0"/>
              <a:t>Eksempler på hva kan/bør gjøres innenfor de</a:t>
            </a:r>
            <a:r>
              <a:rPr lang="nb-NO" baseline="0" dirty="0" smtClean="0"/>
              <a:t> personalpolitiske områdene aktivitetsplikten gjelder for, og hvem som bør involveres.</a:t>
            </a:r>
          </a:p>
        </p:txBody>
      </p:sp>
      <p:sp>
        <p:nvSpPr>
          <p:cNvPr id="6144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1A2D9338-B276-482E-9BF4-CCD2DFB08BDE}" type="slidenum">
              <a:rPr lang="en-US" sz="1200" smtClean="0"/>
              <a:pPr/>
              <a:t>144</a:t>
            </a:fld>
            <a:endParaRPr lang="en-US" sz="1200" smtClean="0"/>
          </a:p>
        </p:txBody>
      </p:sp>
    </p:spTree>
    <p:extLst>
      <p:ext uri="{BB962C8B-B14F-4D97-AF65-F5344CB8AC3E}">
        <p14:creationId xmlns:p14="http://schemas.microsoft.com/office/powerpoint/2010/main" val="14000093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er viktig å huske på at dere som</a:t>
            </a:r>
            <a:r>
              <a:rPr lang="nb-NO" baseline="0" dirty="0" smtClean="0"/>
              <a:t> tillitsvalgte har en selvstendig aktivitetsplikt som gir dere en stor mulighet til å være pådrivere i likestillingsarbeidet:</a:t>
            </a:r>
          </a:p>
          <a:p>
            <a:pPr>
              <a:buFont typeface="Arial" pitchFamily="34" charset="0"/>
              <a:buNone/>
            </a:pPr>
            <a:r>
              <a:rPr lang="nb-NO" b="1" baseline="0" dirty="0" smtClean="0"/>
              <a:t>Som part i forhandlinger med arbeidsgiver</a:t>
            </a:r>
            <a:r>
              <a:rPr lang="nb-NO" baseline="0" dirty="0" smtClean="0"/>
              <a:t>: Dere skal være med å sørge for at likestillingsperspektivet ivaretas i forhandlingsresultat og avtaler dere inngår møter med arbeidsgiver og påpeke der det utelates.</a:t>
            </a:r>
          </a:p>
          <a:p>
            <a:pPr>
              <a:buFont typeface="Arial" pitchFamily="34" charset="0"/>
              <a:buNone/>
            </a:pPr>
            <a:endParaRPr lang="nb-NO" baseline="0" dirty="0" smtClean="0"/>
          </a:p>
          <a:p>
            <a:pPr>
              <a:buFont typeface="Arial" pitchFamily="34" charset="0"/>
              <a:buNone/>
            </a:pPr>
            <a:r>
              <a:rPr lang="nb-NO" b="1" baseline="0" dirty="0" smtClean="0"/>
              <a:t>Som interesseorganisasjon</a:t>
            </a:r>
            <a:r>
              <a:rPr lang="nb-NO" baseline="0" dirty="0" smtClean="0"/>
              <a:t>: Dere må kunne hjelpe medlemmer som mener de har opplevd diskriminering. Blant annet ved å være sikre på hvordan dere foretar en vurdering av mulig diskriminering.</a:t>
            </a:r>
          </a:p>
          <a:p>
            <a:pPr>
              <a:buFont typeface="Arial" pitchFamily="34" charset="0"/>
              <a:buNone/>
            </a:pPr>
            <a:endParaRPr lang="nb-NO" baseline="0" dirty="0" smtClean="0"/>
          </a:p>
          <a:p>
            <a:pPr>
              <a:buFont typeface="Arial" pitchFamily="34" charset="0"/>
              <a:buNone/>
            </a:pPr>
            <a:r>
              <a:rPr lang="nb-NO" baseline="0" dirty="0" smtClean="0"/>
              <a:t>I tillegg har dere som tillitsvalgte </a:t>
            </a:r>
            <a:r>
              <a:rPr lang="nb-NO" b="0" baseline="0" dirty="0" smtClean="0"/>
              <a:t>en</a:t>
            </a:r>
            <a:r>
              <a:rPr lang="nb-NO" b="1" baseline="0" dirty="0" smtClean="0"/>
              <a:t> drøftingsrett </a:t>
            </a:r>
            <a:r>
              <a:rPr lang="nb-NO" baseline="0" dirty="0" smtClean="0"/>
              <a:t>på likestillingstiltak.</a:t>
            </a:r>
          </a:p>
          <a:p>
            <a:pPr>
              <a:buFont typeface="Arial" pitchFamily="34" charset="0"/>
              <a:buNone/>
            </a:pPr>
            <a:r>
              <a:rPr lang="nb-NO" baseline="0" dirty="0" smtClean="0"/>
              <a:t> </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nb-NO" baseline="0" dirty="0" smtClean="0"/>
              <a:t>Bruk aktivitetsplikten som inngangport til å ta opp likestillings- og diskrimineringsspørsmål. LDO ser at der fagforeningene løfter likestillingssaker, skaper det i mye større grad endring enn der enkeltpersoner fremmer klagesaker alene. </a:t>
            </a:r>
          </a:p>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pPr/>
              <a:t>145</a:t>
            </a:fld>
            <a:endParaRPr lang="en-US"/>
          </a:p>
        </p:txBody>
      </p:sp>
    </p:spTree>
    <p:extLst>
      <p:ext uri="{BB962C8B-B14F-4D97-AF65-F5344CB8AC3E}">
        <p14:creationId xmlns:p14="http://schemas.microsoft.com/office/powerpoint/2010/main" val="417432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Svaralternativ</a:t>
            </a:r>
            <a:r>
              <a:rPr lang="nb-NO" baseline="0" dirty="0" smtClean="0"/>
              <a:t> b) 55%</a:t>
            </a:r>
          </a:p>
          <a:p>
            <a:r>
              <a:rPr lang="nb-NO" dirty="0" smtClean="0"/>
              <a:t>22</a:t>
            </a:r>
            <a:r>
              <a:rPr lang="nb-NO" baseline="0" dirty="0" smtClean="0"/>
              <a:t> % menn har opplevd det samme</a:t>
            </a:r>
          </a:p>
          <a:p>
            <a:endParaRPr lang="nb-NO" baseline="0" dirty="0" smtClean="0"/>
          </a:p>
          <a:p>
            <a:r>
              <a:rPr lang="nb-NO" baseline="0" dirty="0" smtClean="0"/>
              <a:t>60.00 barn fødes hvert år</a:t>
            </a:r>
          </a:p>
          <a:p>
            <a:r>
              <a:rPr lang="nb-NO" baseline="0" dirty="0" smtClean="0"/>
              <a:t>120.000 foreldre</a:t>
            </a:r>
          </a:p>
          <a:p>
            <a:r>
              <a:rPr lang="nb-NO" baseline="0" dirty="0" smtClean="0"/>
              <a:t>Mange som berøres av dette!</a:t>
            </a:r>
            <a:endParaRPr lang="nb-NO" dirty="0" smtClean="0"/>
          </a:p>
        </p:txBody>
      </p:sp>
      <p:sp>
        <p:nvSpPr>
          <p:cNvPr id="4" name="Plassholder for lysbildenummer 3"/>
          <p:cNvSpPr>
            <a:spLocks noGrp="1"/>
          </p:cNvSpPr>
          <p:nvPr>
            <p:ph type="sldNum" sz="quarter" idx="10"/>
          </p:nvPr>
        </p:nvSpPr>
        <p:spPr/>
        <p:txBody>
          <a:bodyPr/>
          <a:lstStyle/>
          <a:p>
            <a:pPr>
              <a:defRPr/>
            </a:pPr>
            <a:fld id="{0D7CFDED-BB29-4405-8B6E-5694325A1BDF}" type="slidenum">
              <a:rPr lang="en-US" smtClean="0"/>
              <a:pPr>
                <a:defRPr/>
              </a:pPr>
              <a:t>15</a:t>
            </a:fld>
            <a:endParaRPr lang="en-US"/>
          </a:p>
        </p:txBody>
      </p:sp>
    </p:spTree>
    <p:extLst>
      <p:ext uri="{BB962C8B-B14F-4D97-AF65-F5344CB8AC3E}">
        <p14:creationId xmlns:p14="http://schemas.microsoft.com/office/powerpoint/2010/main" val="2456247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solidFill>
                  <a:schemeClr val="accent2"/>
                </a:solidFill>
              </a:rPr>
              <a:t>Svar: </a:t>
            </a:r>
            <a:r>
              <a:rPr lang="nb-NO" dirty="0" smtClean="0"/>
              <a:t>Polen, Sverige, Litauen</a:t>
            </a:r>
          </a:p>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16</a:t>
            </a:fld>
            <a:endParaRPr lang="en-US"/>
          </a:p>
        </p:txBody>
      </p:sp>
    </p:spTree>
    <p:extLst>
      <p:ext uri="{BB962C8B-B14F-4D97-AF65-F5344CB8AC3E}">
        <p14:creationId xmlns:p14="http://schemas.microsoft.com/office/powerpoint/2010/main" val="3792276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Innvandring:</a:t>
            </a:r>
          </a:p>
          <a:p>
            <a:r>
              <a:rPr lang="nb-NO" dirty="0" smtClean="0"/>
              <a:t>Seriøse arbeidsforhold</a:t>
            </a:r>
          </a:p>
          <a:p>
            <a:r>
              <a:rPr lang="nb-NO" dirty="0" smtClean="0"/>
              <a:t>Inkluderende samfunn</a:t>
            </a:r>
          </a:p>
          <a:p>
            <a:r>
              <a:rPr lang="nb-NO" dirty="0" smtClean="0"/>
              <a:t>Tilrettelegging for forskjeller</a:t>
            </a:r>
          </a:p>
          <a:p>
            <a:r>
              <a:rPr lang="nb-NO" dirty="0" smtClean="0"/>
              <a:t>Nye</a:t>
            </a:r>
            <a:r>
              <a:rPr lang="nb-NO" baseline="0" dirty="0" smtClean="0"/>
              <a:t> fellesskap</a:t>
            </a:r>
          </a:p>
          <a:p>
            <a:endParaRPr lang="nb-NO" baseline="0" dirty="0" smtClean="0"/>
          </a:p>
          <a:p>
            <a:r>
              <a:rPr lang="nb-NO" baseline="0" dirty="0" smtClean="0"/>
              <a:t>Diskriminering</a:t>
            </a:r>
          </a:p>
          <a:p>
            <a:r>
              <a:rPr lang="nb-NO" baseline="0" dirty="0" smtClean="0"/>
              <a:t>Ekskludering</a:t>
            </a:r>
          </a:p>
          <a:p>
            <a:r>
              <a:rPr lang="nb-NO" baseline="0" dirty="0" smtClean="0"/>
              <a:t>Hat og motsetninger</a:t>
            </a:r>
          </a:p>
          <a:p>
            <a:endParaRPr lang="nb-NO" baseline="0" dirty="0" smtClean="0"/>
          </a:p>
          <a:p>
            <a:pPr marL="0" indent="0">
              <a:buNone/>
            </a:pPr>
            <a:r>
              <a:rPr lang="nb-NO" dirty="0" smtClean="0"/>
              <a:t>Statistiske undersøkelser har vist at…</a:t>
            </a:r>
          </a:p>
          <a:p>
            <a:r>
              <a:rPr lang="nb-NO" dirty="0" smtClean="0"/>
              <a:t>… innvandrere gjennomgående har høyere risiko for arbeidsledighet (Støren 2002, 2004)</a:t>
            </a:r>
          </a:p>
          <a:p>
            <a:r>
              <a:rPr lang="nb-NO" dirty="0" smtClean="0"/>
              <a:t>… innvandrere opplever en vanskeligere overgang fra utdanning til arbeidsliv, også med lik utdanning og like karakterer (Brekke 2006)</a:t>
            </a:r>
          </a:p>
          <a:p>
            <a:r>
              <a:rPr lang="nb-NO" dirty="0" smtClean="0"/>
              <a:t>… innvandrere har større sannsynlighet for å være deltidsansatt, og har oftere en arbeidshverdag preget av midlertidighet og vikariater (Bore, Djuve og Tronstad 2013) </a:t>
            </a:r>
          </a:p>
          <a:p>
            <a:r>
              <a:rPr lang="nb-NO" dirty="0" smtClean="0"/>
              <a:t>… innvandrere oftere er overkvalifisert for jobben de har (</a:t>
            </a:r>
            <a:r>
              <a:rPr lang="nb-NO" dirty="0" err="1" smtClean="0"/>
              <a:t>Hardoy</a:t>
            </a:r>
            <a:r>
              <a:rPr lang="nb-NO" dirty="0" smtClean="0"/>
              <a:t> og Schøne 2008)</a:t>
            </a:r>
          </a:p>
          <a:p>
            <a:r>
              <a:rPr lang="nb-NO" dirty="0" smtClean="0"/>
              <a:t>… barn av innvandrere har ikke samme avkastning av sin utdannelse i arbeidslivet som likt utdannede personer med majoritetsbakgrunn, også kontrollert for sosial bakgrunn (Hermansen 2013)</a:t>
            </a:r>
          </a:p>
          <a:p>
            <a:pPr marL="0" indent="0">
              <a:buNone/>
            </a:pPr>
            <a:r>
              <a:rPr lang="nb-NO" dirty="0" smtClean="0"/>
              <a:t>					</a:t>
            </a:r>
            <a:r>
              <a:rPr lang="nb-NO" sz="1050" i="1" dirty="0" smtClean="0"/>
              <a:t>Kilde: Arnfinn Midtbøen</a:t>
            </a:r>
          </a:p>
          <a:p>
            <a:endParaRPr lang="nb-NO" baseline="0"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2A261E9C-E7DA-49CA-8132-574D6D354D80}" type="slidenum">
              <a:rPr lang="en-US" smtClean="0"/>
              <a:pPr/>
              <a:t>17</a:t>
            </a:fld>
            <a:endParaRPr lang="en-US"/>
          </a:p>
        </p:txBody>
      </p:sp>
    </p:spTree>
    <p:extLst>
      <p:ext uri="{BB962C8B-B14F-4D97-AF65-F5344CB8AC3E}">
        <p14:creationId xmlns:p14="http://schemas.microsoft.com/office/powerpoint/2010/main" val="4134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CG</a:t>
            </a:r>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(Til kursholder: Formålet med denne bolken er å forankre øvrig innhold i et større sammenheng, der deltakere får sett omfanget av graviditetsdiskriminering og viktigheten med å få motarbeidet det. I løpet av et år så vil det være mange foreldre og mange arbeidsplasser som vil kunne bli berørte. Har du tid og rom, skaper det engasjement dersom man legger opp til at deltakerne deler seg i lag på rundt 4 stykker. Stoler og bord kan gjerne arrangeres før kursstart slik at deltakere allerede sitter i grupper på fire. De får beskjed å velge navn på laget og velge en referent som skriver ned deres svar. Referenten får siste ord dersom de ikke klarer å bli enige. Etter de har skrevet ned svarene sine så byttes ark med et annet lag og så drar man gjennom fasiten.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Har man ikke tid til gruppearbeid kan du velge å begynne med først foil etter «Svar» foilen (som du erstatter med denne foilen), slik at du kan dra gjennom spørsmål og svar i plenum. Her kan du be folk reise sine hender for å stemme på det </a:t>
            </a:r>
            <a:r>
              <a:rPr lang="nb-NO" baseline="0" dirty="0" err="1" smtClean="0"/>
              <a:t>svaralternative</a:t>
            </a:r>
            <a:r>
              <a:rPr lang="nb-NO" baseline="0" dirty="0" smtClean="0"/>
              <a:t> de tror er riktig.)</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«Sett dere i grupper på tre-fire- velg navn for laget. En av dere er skribent, der dere </a:t>
            </a:r>
            <a:r>
              <a:rPr lang="nb-NO" baseline="0" dirty="0" err="1" smtClean="0"/>
              <a:t>ikk</a:t>
            </a:r>
            <a:r>
              <a:rPr lang="nb-NO" baseline="0" dirty="0" smtClean="0"/>
              <a:t> </a:t>
            </a:r>
            <a:r>
              <a:rPr lang="nb-NO" baseline="0" dirty="0" err="1" smtClean="0"/>
              <a:t>eklarer</a:t>
            </a:r>
            <a:r>
              <a:rPr lang="nb-NO" baseline="0" dirty="0" smtClean="0"/>
              <a:t> å bli enige så er det skribenten som har siste ord….»</a:t>
            </a:r>
          </a:p>
          <a:p>
            <a:endParaRPr lang="en-US" dirty="0"/>
          </a:p>
        </p:txBody>
      </p:sp>
      <p:sp>
        <p:nvSpPr>
          <p:cNvPr id="4" name="Slide Number Placeholder 3"/>
          <p:cNvSpPr>
            <a:spLocks noGrp="1"/>
          </p:cNvSpPr>
          <p:nvPr>
            <p:ph type="sldNum" sz="quarter" idx="10"/>
          </p:nvPr>
        </p:nvSpPr>
        <p:spPr/>
        <p:txBody>
          <a:bodyPr/>
          <a:lstStyle/>
          <a:p>
            <a:fld id="{0E2B671B-6C62-427B-B83C-C9264A0672ED}" type="slidenum">
              <a:rPr lang="nb-NO" smtClean="0"/>
              <a:pPr/>
              <a:t>18</a:t>
            </a:fld>
            <a:endParaRPr lang="nb-NO"/>
          </a:p>
        </p:txBody>
      </p:sp>
    </p:spTree>
    <p:extLst>
      <p:ext uri="{BB962C8B-B14F-4D97-AF65-F5344CB8AC3E}">
        <p14:creationId xmlns:p14="http://schemas.microsoft.com/office/powerpoint/2010/main" val="1189459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Arbeidslivet representerer mangfold</a:t>
            </a:r>
          </a:p>
          <a:p>
            <a:pPr lvl="1"/>
            <a:r>
              <a:rPr lang="nb-NO" dirty="0" smtClean="0"/>
              <a:t>I gode og onde dager …</a:t>
            </a:r>
          </a:p>
          <a:p>
            <a:pPr lvl="1"/>
            <a:endParaRPr lang="nb-NO" dirty="0" smtClean="0"/>
          </a:p>
          <a:p>
            <a:r>
              <a:rPr lang="nb-NO" dirty="0" smtClean="0"/>
              <a:t>Vi ønsker mangfold - </a:t>
            </a:r>
            <a:r>
              <a:rPr lang="nb-NO" i="1" dirty="0" smtClean="0"/>
              <a:t>selv om det skulle medføre noen kostnader</a:t>
            </a:r>
          </a:p>
          <a:p>
            <a:pPr lvl="1"/>
            <a:r>
              <a:rPr lang="nb-NO" dirty="0" smtClean="0"/>
              <a:t>Opplæring</a:t>
            </a:r>
          </a:p>
          <a:p>
            <a:pPr lvl="1"/>
            <a:r>
              <a:rPr lang="nb-NO" dirty="0" smtClean="0"/>
              <a:t>Endringer i arbeidsmiljø</a:t>
            </a:r>
          </a:p>
          <a:p>
            <a:pPr lvl="1"/>
            <a:r>
              <a:rPr lang="nb-NO" dirty="0" smtClean="0"/>
              <a:t>Tilrettelegging</a:t>
            </a:r>
          </a:p>
          <a:p>
            <a:pPr lvl="1"/>
            <a:r>
              <a:rPr lang="nb-NO" dirty="0" smtClean="0"/>
              <a:t>Spørsmål ved det eksisterende</a:t>
            </a:r>
          </a:p>
          <a:p>
            <a:pPr lvl="1"/>
            <a:r>
              <a:rPr lang="nb-NO" dirty="0" smtClean="0"/>
              <a:t>Endringer i rutiner</a:t>
            </a:r>
          </a:p>
          <a:p>
            <a:pPr lvl="1"/>
            <a:endParaRPr lang="nb-NO" i="1" dirty="0" smtClean="0"/>
          </a:p>
          <a:p>
            <a:r>
              <a:rPr lang="nb-NO" i="1" dirty="0" smtClean="0"/>
              <a:t>…fordi vi oppnår likevel en større gevinst</a:t>
            </a:r>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19</a:t>
            </a:fld>
            <a:endParaRPr lang="nb-NO"/>
          </a:p>
        </p:txBody>
      </p:sp>
    </p:spTree>
    <p:extLst>
      <p:ext uri="{BB962C8B-B14F-4D97-AF65-F5344CB8AC3E}">
        <p14:creationId xmlns:p14="http://schemas.microsoft.com/office/powerpoint/2010/main" val="1775835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Rønnaug</a:t>
            </a:r>
          </a:p>
          <a:p>
            <a:endParaRPr lang="nb-NO" dirty="0" smtClean="0"/>
          </a:p>
          <a:p>
            <a:r>
              <a:rPr lang="nb-NO" dirty="0" smtClean="0"/>
              <a:t>En ren ordbok definisjon: diskriminering = forskjellsbehandling, men etter loven er dette ikke presis nok.</a:t>
            </a:r>
            <a:r>
              <a:rPr lang="nb-NO" baseline="0" dirty="0" smtClean="0"/>
              <a:t> D</a:t>
            </a:r>
            <a:r>
              <a:rPr lang="nb-NO" dirty="0" smtClean="0"/>
              <a:t>et er ikke forbudt i seg selv å skille mellom ulike type mennesker</a:t>
            </a:r>
          </a:p>
          <a:p>
            <a:r>
              <a:rPr lang="nb-NO" dirty="0" smtClean="0"/>
              <a:t>Heller</a:t>
            </a:r>
            <a:r>
              <a:rPr lang="nb-NO" baseline="0" dirty="0" smtClean="0"/>
              <a:t> i</a:t>
            </a:r>
            <a:r>
              <a:rPr lang="nb-NO" dirty="0" smtClean="0"/>
              <a:t>kke nok at noe oppleves som urettferdig- en 15 åring</a:t>
            </a:r>
            <a:r>
              <a:rPr lang="nb-NO" baseline="0" dirty="0" smtClean="0"/>
              <a:t> opplever kanskje at det er urettferdig at de ikke får kjøre.</a:t>
            </a:r>
          </a:p>
          <a:p>
            <a:endParaRPr lang="nb-NO" dirty="0" smtClean="0"/>
          </a:p>
          <a:p>
            <a:endParaRPr lang="nb-NO" dirty="0" smtClean="0"/>
          </a:p>
        </p:txBody>
      </p:sp>
      <p:sp>
        <p:nvSpPr>
          <p:cNvPr id="4" name="Plassholder for lysbildenummer 3"/>
          <p:cNvSpPr>
            <a:spLocks noGrp="1"/>
          </p:cNvSpPr>
          <p:nvPr>
            <p:ph type="sldNum" sz="quarter" idx="10"/>
          </p:nvPr>
        </p:nvSpPr>
        <p:spPr/>
        <p:txBody>
          <a:bodyPr/>
          <a:lstStyle/>
          <a:p>
            <a:pPr>
              <a:defRPr/>
            </a:pPr>
            <a:fld id="{0D7CFDED-BB29-4405-8B6E-5694325A1BDF}" type="slidenum">
              <a:rPr lang="en-US" smtClean="0"/>
              <a:pPr>
                <a:defRPr/>
              </a:pPr>
              <a:t>20</a:t>
            </a:fld>
            <a:endParaRPr lang="en-US"/>
          </a:p>
        </p:txBody>
      </p:sp>
    </p:spTree>
    <p:extLst>
      <p:ext uri="{BB962C8B-B14F-4D97-AF65-F5344CB8AC3E}">
        <p14:creationId xmlns:p14="http://schemas.microsoft.com/office/powerpoint/2010/main" val="245624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Skal fremme likestilling og bekjempe</a:t>
            </a:r>
            <a:r>
              <a:rPr lang="nb-NO" baseline="0" dirty="0" smtClean="0"/>
              <a:t> diskriminering og negative og begrensende stereotypier.</a:t>
            </a:r>
          </a:p>
          <a:p>
            <a:endParaRPr lang="nb-NO"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Veiledningstelefonen!</a:t>
            </a:r>
            <a:endParaRPr lang="nb-NO" baseline="0" dirty="0" smtClean="0"/>
          </a:p>
          <a:p>
            <a:endParaRPr lang="nb-NO" baseline="0" dirty="0" smtClean="0"/>
          </a:p>
          <a:p>
            <a:r>
              <a:rPr lang="nb-NO" baseline="0" dirty="0" smtClean="0"/>
              <a:t>Mitt utgangspunkt når jeg snakker, er først og fremst diskrimineringslovene</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pPr/>
              <a:t>3</a:t>
            </a:fld>
            <a:endParaRPr lang="en-US" dirty="0"/>
          </a:p>
        </p:txBody>
      </p:sp>
    </p:spTree>
    <p:extLst>
      <p:ext uri="{BB962C8B-B14F-4D97-AF65-F5344CB8AC3E}">
        <p14:creationId xmlns:p14="http://schemas.microsoft.com/office/powerpoint/2010/main" val="3658703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lnSpc>
                <a:spcPct val="90000"/>
              </a:lnSpc>
            </a:pPr>
            <a:r>
              <a:rPr lang="nb-NO" baseline="0" dirty="0" smtClean="0"/>
              <a:t>Diskriminering handler om forskjellsbehandling som er usaklig. Dvs. at det ikke finnes relevante grunner til forskjellsbehandlingen. </a:t>
            </a:r>
          </a:p>
          <a:p>
            <a:pPr eaLnBrk="1" hangingPunct="1">
              <a:lnSpc>
                <a:spcPct val="90000"/>
              </a:lnSpc>
            </a:pPr>
            <a:endParaRPr lang="nb-NO" baseline="0" dirty="0" smtClean="0"/>
          </a:p>
          <a:p>
            <a:pPr eaLnBrk="1" hangingPunct="1">
              <a:lnSpc>
                <a:spcPct val="90000"/>
              </a:lnSpc>
            </a:pPr>
            <a:r>
              <a:rPr lang="nb-NO" baseline="0" dirty="0" smtClean="0"/>
              <a:t>Og det er kun vern mot usaklig forskjellsbehandling som slår ut i forhold til noen klart definerte kjennetegn eller karakteristikker – også kalt «grunnlag»</a:t>
            </a:r>
          </a:p>
          <a:p>
            <a:pPr eaLnBrk="1" hangingPunct="1">
              <a:lnSpc>
                <a:spcPct val="90000"/>
              </a:lnSpc>
            </a:pPr>
            <a:endParaRPr lang="nb-NO" baseline="0" dirty="0" smtClean="0"/>
          </a:p>
          <a:p>
            <a:pPr marL="0" marR="0" indent="0" algn="l" defTabSz="914400" rtl="0" eaLnBrk="1" fontAlgn="base" latinLnBrk="0" hangingPunct="1">
              <a:lnSpc>
                <a:spcPct val="90000"/>
              </a:lnSpc>
              <a:spcBef>
                <a:spcPct val="30000"/>
              </a:spcBef>
              <a:spcAft>
                <a:spcPct val="0"/>
              </a:spcAft>
              <a:buClrTx/>
              <a:buSzTx/>
              <a:buFontTx/>
              <a:buNone/>
              <a:tabLst/>
              <a:defRPr/>
            </a:pPr>
            <a:r>
              <a:rPr lang="nb-NO" baseline="0" dirty="0" smtClean="0"/>
              <a:t>Grunnlagene handler om kjennetegn ved mennesker – </a:t>
            </a:r>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For at noe skal være diskriminering er det </a:t>
            </a:r>
            <a:r>
              <a:rPr lang="nb-NO" b="1" dirty="0" smtClean="0"/>
              <a:t>ikke</a:t>
            </a:r>
            <a:r>
              <a:rPr lang="nb-NO" dirty="0" smtClean="0"/>
              <a:t> et vilkår at man skal ha </a:t>
            </a:r>
            <a:r>
              <a:rPr lang="nb-NO" b="1" dirty="0" smtClean="0"/>
              <a:t>ment å diskriminere</a:t>
            </a:r>
            <a:r>
              <a:rPr lang="nb-NO" baseline="0"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nb-NO"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smtClean="0"/>
              <a:t>NB! Man trenger ikke å ha hatt en diskriminerende hensikt for at det skal være diskriminering.</a:t>
            </a:r>
            <a:endParaRPr lang="nb-NO" dirty="0" smtClean="0"/>
          </a:p>
          <a:p>
            <a:endParaRPr lang="nb-NO" dirty="0" smtClean="0"/>
          </a:p>
          <a:p>
            <a:r>
              <a:rPr lang="nb-NO" dirty="0" smtClean="0"/>
              <a:t>Både direkte og indirekte form = 2 former for diskriminering.</a:t>
            </a:r>
          </a:p>
          <a:p>
            <a:endParaRPr lang="nb-NO" dirty="0" smtClean="0"/>
          </a:p>
          <a:p>
            <a:pPr eaLnBrk="1" hangingPunct="1"/>
            <a:r>
              <a:rPr lang="nb-NO" dirty="0" smtClean="0"/>
              <a:t>På folkemunne omtales</a:t>
            </a:r>
            <a:r>
              <a:rPr lang="nb-NO" baseline="0" dirty="0" smtClean="0"/>
              <a:t> ofte diskriminering som noe som er </a:t>
            </a:r>
            <a:r>
              <a:rPr lang="nb-NO" b="1" baseline="0" dirty="0" smtClean="0"/>
              <a:t>urettferdig</a:t>
            </a:r>
            <a:r>
              <a:rPr lang="nb-NO" baseline="0" dirty="0" smtClean="0"/>
              <a:t>. </a:t>
            </a:r>
          </a:p>
          <a:p>
            <a:pPr eaLnBrk="1" hangingPunct="1"/>
            <a:r>
              <a:rPr lang="nb-NO" baseline="0" dirty="0" smtClean="0"/>
              <a:t>Og det assosieres stort sett med </a:t>
            </a:r>
            <a:r>
              <a:rPr lang="nb-NO" b="1" baseline="0" dirty="0" smtClean="0"/>
              <a:t>ondskapsfulle</a:t>
            </a:r>
            <a:r>
              <a:rPr lang="nb-NO" baseline="0" dirty="0" smtClean="0"/>
              <a:t> handlinger som er </a:t>
            </a:r>
            <a:r>
              <a:rPr lang="nb-NO" b="1" baseline="0" dirty="0" smtClean="0"/>
              <a:t>gjort med hensikt. </a:t>
            </a:r>
          </a:p>
          <a:p>
            <a:pPr eaLnBrk="1" hangingPunct="1"/>
            <a:r>
              <a:rPr lang="nb-NO" b="0" baseline="0" dirty="0" smtClean="0"/>
              <a:t>De som utfører disse handlingene anses for å være råtne epler som må fjernes. Og at diskrimineringen opphører når de råtne eplene er borte.</a:t>
            </a:r>
          </a:p>
          <a:p>
            <a:pPr eaLnBrk="1" hangingPunct="1"/>
            <a:r>
              <a:rPr lang="nb-NO" b="0" baseline="0" dirty="0" smtClean="0"/>
              <a:t>Det er sjelden at diskriminering settes i forbindelse med hvordan ulike systemer fungerer i arbeidsliv og andre steder, hvilke sedvaner og praksiser vi har i ulike situasjoner. Ofte er det her vi finner årsaken til diskriminering. </a:t>
            </a:r>
          </a:p>
          <a:p>
            <a:pPr eaLnBrk="1" hangingPunct="1"/>
            <a:r>
              <a:rPr lang="nb-NO" b="0" baseline="0" dirty="0" smtClean="0"/>
              <a:t>Diskriminering har sjelden sin årsak i ondskapsfulle handlinger.</a:t>
            </a:r>
            <a:endParaRPr lang="nb-NO" b="0" dirty="0" smtClean="0"/>
          </a:p>
          <a:p>
            <a:pPr eaLnBrk="1" hangingPunct="1"/>
            <a:endParaRPr lang="nb-NO"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I dag skal vi </a:t>
            </a:r>
            <a:r>
              <a:rPr lang="nb-NO" b="1" dirty="0" smtClean="0"/>
              <a:t>fokusere på den juridiske betydning</a:t>
            </a:r>
            <a:r>
              <a:rPr lang="nb-NO" dirty="0" smtClean="0"/>
              <a:t> av begrepet ”diskriminering” som</a:t>
            </a:r>
            <a:r>
              <a:rPr lang="nb-NO" baseline="0" dirty="0" smtClean="0"/>
              <a:t> er snevrere enn alt som kan oppfattes som urettferdig.</a:t>
            </a:r>
          </a:p>
          <a:p>
            <a:pPr marL="0" marR="0" indent="0" algn="l" defTabSz="914400" rtl="0" eaLnBrk="1" fontAlgn="base" latinLnBrk="0" hangingPunct="1">
              <a:lnSpc>
                <a:spcPct val="100000"/>
              </a:lnSpc>
              <a:spcBef>
                <a:spcPct val="30000"/>
              </a:spcBef>
              <a:spcAft>
                <a:spcPct val="0"/>
              </a:spcAft>
              <a:buClrTx/>
              <a:buSzTx/>
              <a:buFontTx/>
              <a:buNone/>
              <a:tabLst/>
              <a:defRPr/>
            </a:pPr>
            <a:endParaRPr lang="nb-NO"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Det er viktig at dere som tillitsvalgte kjenner diskrimineringsvernet og kan vurdere</a:t>
            </a:r>
            <a:r>
              <a:rPr lang="nb-NO" baseline="0" dirty="0" smtClean="0"/>
              <a:t> hvorvidt dere står overfor </a:t>
            </a:r>
            <a:r>
              <a:rPr lang="nb-NO" dirty="0" smtClean="0"/>
              <a:t>diskriminering. </a:t>
            </a:r>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I dag skal vi prøve å gi dere noen verktøy som skal sette dere i stand til å gjøre den  vurderingen.</a:t>
            </a:r>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 </a:t>
            </a:r>
          </a:p>
          <a:p>
            <a:pPr eaLnBrk="1" hangingPunct="1"/>
            <a:r>
              <a:rPr lang="nb-NO" dirty="0" smtClean="0"/>
              <a:t>MEN:</a:t>
            </a:r>
          </a:p>
          <a:p>
            <a:pPr eaLnBrk="1" hangingPunct="1"/>
            <a:r>
              <a:rPr lang="nb-NO" dirty="0" smtClean="0"/>
              <a:t>Både</a:t>
            </a:r>
            <a:r>
              <a:rPr lang="nb-NO" baseline="0" dirty="0" smtClean="0"/>
              <a:t> i arbeidslivet og ellers er det forhold som kan oppleves både som urettferdige og urimelige og til og med gjort med hensikt.</a:t>
            </a:r>
          </a:p>
          <a:p>
            <a:pPr eaLnBrk="1" hangingPunct="1"/>
            <a:r>
              <a:rPr lang="nb-NO" baseline="0" dirty="0" smtClean="0"/>
              <a:t>Men det er likevel ikke sikkert at det rammes av diskrimineringslovverket, og er dermed ikke diskriminering i juridisk forstand. </a:t>
            </a:r>
          </a:p>
          <a:p>
            <a:pPr eaLnBrk="1" hangingPunct="1"/>
            <a:r>
              <a:rPr lang="nb-NO" baseline="0" dirty="0" smtClean="0"/>
              <a:t>At urimelige handlinger eller praksiser ikke rammes av lovverket betyr imidlertid ikke at man ikke kan eller skal gjøre noe med det.</a:t>
            </a:r>
            <a:endParaRPr lang="nb-NO" dirty="0" smtClean="0"/>
          </a:p>
          <a:p>
            <a:endParaRPr lang="nb-NO" dirty="0" smtClean="0"/>
          </a:p>
          <a:p>
            <a:pPr marL="0" marR="0" indent="0" algn="l" defTabSz="914400" rtl="0" eaLnBrk="1" fontAlgn="base" latinLnBrk="0" hangingPunct="1">
              <a:lnSpc>
                <a:spcPct val="90000"/>
              </a:lnSpc>
              <a:spcBef>
                <a:spcPct val="30000"/>
              </a:spcBef>
              <a:spcAft>
                <a:spcPct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471420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nb-NO" dirty="0" smtClean="0"/>
              <a:t>7 hovedgrunnlag, inkludert kjønn</a:t>
            </a:r>
          </a:p>
          <a:p>
            <a:endParaRPr lang="nb-NO" dirty="0" smtClean="0"/>
          </a:p>
          <a:p>
            <a:r>
              <a:rPr lang="nb-NO" dirty="0" smtClean="0"/>
              <a:t>Alle har et vern under ulike lover som utgjør dagens antidiskrimineringsvern</a:t>
            </a:r>
          </a:p>
          <a:p>
            <a:endParaRPr lang="nb-NO" dirty="0" smtClean="0"/>
          </a:p>
          <a:p>
            <a:r>
              <a:rPr lang="nb-NO" dirty="0" smtClean="0"/>
              <a:t>Kjønn henviser</a:t>
            </a:r>
            <a:r>
              <a:rPr lang="nb-NO" baseline="0" dirty="0" smtClean="0"/>
              <a:t> til kroppens biologisk utforming- tradisjonelt har vestlig kultur operert med to kjønn: menn og kvinner, mens andre kulturer har åpnet for flere ulike kjønns kategorier. </a:t>
            </a:r>
          </a:p>
          <a:p>
            <a:r>
              <a:rPr lang="nb-NO" baseline="0" dirty="0" smtClean="0"/>
              <a:t>Vernet mot kjønnsdiskriminering omfatter diskriminering mot gravide og de som skal ut i foreldrepermisjon</a:t>
            </a:r>
          </a:p>
          <a:p>
            <a:r>
              <a:rPr lang="nb-NO" baseline="0" dirty="0" smtClean="0"/>
              <a:t>Kjønnsidentitet er den subjektive opplevelsen av hvilke kjønn man har. For eksempel kan en person født i mannlig kropp likevel oppleve at de er kvinne. Enkelte ønsker å gjennomgå kjønnskorrigerende kirurgi slik at kroppen er mer i samsvar med deres opplevd identitet.</a:t>
            </a:r>
          </a:p>
          <a:p>
            <a:r>
              <a:rPr lang="nb-NO" baseline="0" dirty="0" smtClean="0"/>
              <a:t>Kjønnsuttrykk er hvordan den enkelte gir uttrykk for sin kjønnsidentitet gjennom klær og andre ytre kjennetegn. En person kan kle seg i klær som forbindes med et annet kjønn uten at det nødvendigvis speiler noe i forhold til deres seksuell orientering.</a:t>
            </a:r>
          </a:p>
          <a:p>
            <a:r>
              <a:rPr lang="nb-NO" baseline="0" dirty="0" smtClean="0"/>
              <a:t>Seksuell orientering referer til hvilken kjønn den enkelte opplever at de blir tiltrukket av seksuelt eller romantisk. Seksuell orientering omfatter ikke De fleste opplever at de er født med deres seksuell orientering. Enkelte opplever at de kan bli mer bevisst over sin egen seksuell orientering over tid. Noen opplever at det finnes aksept for deres seksuell orientering blant familie eller nærmiljø og velger derfor ikke å være åpen om sin seksuell orientering («å være i skapet»).</a:t>
            </a:r>
          </a:p>
          <a:p>
            <a:endParaRPr lang="nb-NO" baseline="0" dirty="0" smtClean="0"/>
          </a:p>
          <a:p>
            <a:r>
              <a:rPr lang="nb-NO" dirty="0" smtClean="0">
                <a:effectLst/>
              </a:rPr>
              <a:t>Diskrimineringsgrunnlaget seksuell orientering omfatter homofile, lesbiske, bifile og heterofile. Seksuell orientering inkluderer både seksuell legning og seksuell praksis (for eksempel forskjellsbehandling mellom homofile og heterofile samboere). Departementet legger til grunn at begrepet homofili omfatter både homofile menn og lesbiske kvinner. </a:t>
            </a:r>
          </a:p>
          <a:p>
            <a:r>
              <a:rPr lang="nb-NO" dirty="0" smtClean="0">
                <a:effectLst/>
              </a:rPr>
              <a:t>Begrepet seksuell orientering er relatert til hvilket kjønn en persons kjærlighet eller seksualitet er rettet mot, om det er personer av det motsatte kjønn eller av samme kjønn. Forskjellsbehandling på grunn av særlige seksuelle preferanser eller aktiviteter som for eksempel fetisjisme eller sadomasochisme, omfattes derfor ikke av diskrimineringsvernet. </a:t>
            </a:r>
          </a:p>
          <a:p>
            <a:endParaRPr lang="nb-NO" dirty="0" smtClean="0"/>
          </a:p>
          <a:p>
            <a:endParaRPr lang="nb-NO" dirty="0" smtClean="0"/>
          </a:p>
          <a:p>
            <a:r>
              <a:rPr lang="nb-NO" sz="1200" kern="1200" dirty="0" smtClean="0">
                <a:solidFill>
                  <a:schemeClr val="tx1"/>
                </a:solidFill>
                <a:effectLst/>
                <a:latin typeface="Arial" charset="0"/>
                <a:ea typeface="ヒラギノ角ゴ Pro W3" pitchFamily="96" charset="-128"/>
                <a:cs typeface="+mn-cs"/>
              </a:rPr>
              <a:t>Etnisitet </a:t>
            </a:r>
          </a:p>
          <a:p>
            <a:pPr marL="0" marR="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Arial" charset="0"/>
                <a:ea typeface="ヒラギノ角ゴ Pro W3" pitchFamily="96" charset="-128"/>
                <a:cs typeface="+mn-cs"/>
              </a:rPr>
              <a:t>Alle</a:t>
            </a:r>
            <a:r>
              <a:rPr lang="nb-NO" sz="1200" kern="1200" baseline="0" dirty="0" smtClean="0">
                <a:solidFill>
                  <a:schemeClr val="tx1"/>
                </a:solidFill>
                <a:effectLst/>
                <a:latin typeface="Arial" charset="0"/>
                <a:ea typeface="ヒラギノ角ゴ Pro W3" pitchFamily="96" charset="-128"/>
                <a:cs typeface="+mn-cs"/>
              </a:rPr>
              <a:t> har en etnisitet, også medlemmer av majoritetsbefolkningen. Det er ikke bare </a:t>
            </a:r>
            <a:r>
              <a:rPr lang="nb-NO" sz="1200" kern="1200" dirty="0" smtClean="0">
                <a:solidFill>
                  <a:schemeClr val="tx1"/>
                </a:solidFill>
                <a:effectLst/>
                <a:latin typeface="Arial" charset="0"/>
                <a:ea typeface="ヒラギノ角ゴ Pro W3" pitchFamily="96" charset="-128"/>
                <a:cs typeface="+mn-cs"/>
              </a:rPr>
              <a:t>etniske minoriteter (innvandrere og deres etterkommere),</a:t>
            </a:r>
            <a:r>
              <a:rPr lang="nb-NO" sz="1200" kern="1200" baseline="0" dirty="0" smtClean="0">
                <a:solidFill>
                  <a:schemeClr val="tx1"/>
                </a:solidFill>
                <a:effectLst/>
                <a:latin typeface="Arial" charset="0"/>
                <a:ea typeface="ヒラギノ角ゴ Pro W3" pitchFamily="96" charset="-128"/>
                <a:cs typeface="+mn-cs"/>
              </a:rPr>
              <a:t> </a:t>
            </a:r>
            <a:r>
              <a:rPr lang="nb-NO" sz="1200" kern="1200" dirty="0" smtClean="0">
                <a:solidFill>
                  <a:schemeClr val="tx1"/>
                </a:solidFill>
                <a:effectLst/>
                <a:latin typeface="Arial" charset="0"/>
                <a:ea typeface="ヒラギノ角ゴ Pro W3" pitchFamily="96" charset="-128"/>
                <a:cs typeface="+mn-cs"/>
              </a:rPr>
              <a:t>nasjonale minoriteter (jøder, rom-folk</a:t>
            </a:r>
            <a:r>
              <a:rPr lang="nb-NO" sz="1200" kern="1200" baseline="0" dirty="0" smtClean="0">
                <a:solidFill>
                  <a:schemeClr val="tx1"/>
                </a:solidFill>
                <a:effectLst/>
                <a:latin typeface="Arial" charset="0"/>
                <a:ea typeface="ヒラギノ角ゴ Pro W3" pitchFamily="96" charset="-128"/>
                <a:cs typeface="+mn-cs"/>
              </a:rPr>
              <a:t> («sigøynere»), romani («tatere»), </a:t>
            </a:r>
            <a:r>
              <a:rPr lang="nb-NO" sz="1200" kern="1200" dirty="0" smtClean="0">
                <a:solidFill>
                  <a:schemeClr val="tx1"/>
                </a:solidFill>
                <a:effectLst/>
                <a:latin typeface="Arial" charset="0"/>
                <a:ea typeface="ヒラギノ角ゴ Pro W3" pitchFamily="96" charset="-128"/>
                <a:cs typeface="+mn-cs"/>
              </a:rPr>
              <a:t>kvener, skogfinner samer som</a:t>
            </a:r>
            <a:r>
              <a:rPr lang="nb-NO" sz="1200" kern="1200" baseline="0" dirty="0" smtClean="0">
                <a:solidFill>
                  <a:schemeClr val="tx1"/>
                </a:solidFill>
                <a:effectLst/>
                <a:latin typeface="Arial" charset="0"/>
                <a:ea typeface="ヒラギノ角ゴ Pro W3" pitchFamily="96" charset="-128"/>
                <a:cs typeface="+mn-cs"/>
              </a:rPr>
              <a:t> urfolk) som har en etnisitet. </a:t>
            </a:r>
            <a:r>
              <a:rPr lang="nb-NO" sz="1200" kern="1200" dirty="0" smtClean="0">
                <a:solidFill>
                  <a:schemeClr val="tx1"/>
                </a:solidFill>
                <a:effectLst/>
                <a:latin typeface="Arial" charset="0"/>
                <a:ea typeface="ヒラギノ角ゴ Pro W3" pitchFamily="96" charset="-128"/>
                <a:cs typeface="+mn-cs"/>
              </a:rPr>
              <a:t>Begrepet </a:t>
            </a:r>
            <a:r>
              <a:rPr lang="nb-NO" sz="1200" u="sng" kern="1200" dirty="0" smtClean="0">
                <a:solidFill>
                  <a:schemeClr val="tx1"/>
                </a:solidFill>
                <a:effectLst/>
                <a:latin typeface="Arial" charset="0"/>
                <a:ea typeface="ヒラギノ角ゴ Pro W3" pitchFamily="96" charset="-128"/>
                <a:cs typeface="+mn-cs"/>
              </a:rPr>
              <a:t>etnisitet</a:t>
            </a:r>
            <a:r>
              <a:rPr lang="nb-NO" sz="1200" kern="1200" dirty="0" smtClean="0">
                <a:solidFill>
                  <a:schemeClr val="tx1"/>
                </a:solidFill>
                <a:effectLst/>
                <a:latin typeface="Arial" charset="0"/>
                <a:ea typeface="ヒラギノ角ゴ Pro W3" pitchFamily="96" charset="-128"/>
                <a:cs typeface="+mn-cs"/>
              </a:rPr>
              <a:t> omfatter nasjonal opprinnelse, avstamming, hudfarge, språk, religion og livssyn. Etnisitetsbegrepet</a:t>
            </a:r>
            <a:r>
              <a:rPr lang="nb-NO" sz="1200" kern="1200" baseline="0" dirty="0" smtClean="0">
                <a:solidFill>
                  <a:schemeClr val="tx1"/>
                </a:solidFill>
                <a:effectLst/>
                <a:latin typeface="Arial" charset="0"/>
                <a:ea typeface="ヒラギノ角ゴ Pro W3" pitchFamily="96" charset="-128"/>
                <a:cs typeface="+mn-cs"/>
              </a:rPr>
              <a:t> kan vise til enkelte genetiske karakteristikker som er mer utbredt hos enkelte grupper (</a:t>
            </a:r>
            <a:r>
              <a:rPr lang="nb-NO" sz="1200" kern="1200" baseline="0" dirty="0" err="1" smtClean="0">
                <a:solidFill>
                  <a:schemeClr val="tx1"/>
                </a:solidFill>
                <a:effectLst/>
                <a:latin typeface="Arial" charset="0"/>
                <a:ea typeface="ヒラギノ角ゴ Pro W3" pitchFamily="96" charset="-128"/>
                <a:cs typeface="+mn-cs"/>
              </a:rPr>
              <a:t>f.eks</a:t>
            </a:r>
            <a:r>
              <a:rPr lang="nb-NO" sz="1200" kern="1200" baseline="0" dirty="0" smtClean="0">
                <a:solidFill>
                  <a:schemeClr val="tx1"/>
                </a:solidFill>
                <a:effectLst/>
                <a:latin typeface="Arial" charset="0"/>
                <a:ea typeface="ヒラギノ角ゴ Pro W3" pitchFamily="96" charset="-128"/>
                <a:cs typeface="+mn-cs"/>
              </a:rPr>
              <a:t> hudfarge), samt enkelte kulturelle kjennetegn (f.eks. språk). </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200" kern="1200" baseline="0" dirty="0" smtClean="0">
              <a:solidFill>
                <a:schemeClr val="tx1"/>
              </a:solidFill>
              <a:effectLst/>
              <a:latin typeface="Arial" charset="0"/>
              <a:ea typeface="ヒラギノ角ゴ Pro W3" pitchFamily="96"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200" kern="1200" baseline="0" dirty="0" smtClean="0">
                <a:solidFill>
                  <a:schemeClr val="tx1"/>
                </a:solidFill>
                <a:effectLst/>
                <a:latin typeface="Arial" charset="0"/>
                <a:ea typeface="ヒラギノ角ゴ Pro W3" pitchFamily="96" charset="-128"/>
                <a:cs typeface="+mn-cs"/>
              </a:rPr>
              <a:t>Fagforeningsmedlemskap, politisk syn og alder er kun vernet i arbeidslivet gjennom arbeidsmiljøloven.</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200" kern="1200" baseline="0" dirty="0" smtClean="0">
              <a:solidFill>
                <a:schemeClr val="tx1"/>
              </a:solidFill>
              <a:effectLst/>
              <a:latin typeface="Arial" charset="0"/>
              <a:ea typeface="ヒラギノ角ゴ Pro W3" pitchFamily="96"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200" kern="1200" baseline="0" dirty="0" smtClean="0">
                <a:solidFill>
                  <a:schemeClr val="tx1"/>
                </a:solidFill>
                <a:effectLst/>
                <a:latin typeface="Arial" charset="0"/>
                <a:ea typeface="ヒラギノ角ゴ Pro W3" pitchFamily="96" charset="-128"/>
                <a:cs typeface="+mn-cs"/>
              </a:rPr>
              <a:t>Livssyn henviser til et verdensbilde som ikke baseres på et tro på et guddommelig kraft. Et eksempel er Human-etikk.</a:t>
            </a:r>
          </a:p>
          <a:p>
            <a:endParaRPr lang="nb-NO" dirty="0" smtClean="0"/>
          </a:p>
          <a:p>
            <a:r>
              <a:rPr lang="nb-NO" dirty="0" smtClean="0">
                <a:effectLst/>
              </a:rPr>
              <a:t>Forskjellsbehandling på grunn av hiv er omfattet av vernet mot diskriminering i diskriminerings- og tilgjengelighetsloven. Se NOU 2009: 14 kapittel 12.6 side 125 og kapittel 12.11 side 138. Rusmisbruk, overvekt og utseendemessige forhold vil unntaksvis regnes som funksjonsnedsettelse dersom tilstanden er av en slik karakter at den har medført nedsatt funksjonsevne, eller tilstanden har sin årsak i en underliggende funksjonsnedsettelse, se NOU 2009: 14 kapittel 12.11.2 side 139, kapittel 12.12 side 140 og kapittel 12.13 side 141. Rusmisbruk, overvekt og utseendemessige forhold vil også om fattes av diskrimineringsvernet dersom forskjellsbehandlingen skjer på grunn av tidligere, fremtidig eller antatt nedsatt funksjonsevne. </a:t>
            </a:r>
          </a:p>
          <a:p>
            <a:r>
              <a:rPr lang="nb-NO" dirty="0" smtClean="0">
                <a:effectLst/>
              </a:rPr>
              <a:t>Vernet mot diskriminering på grunn</a:t>
            </a:r>
          </a:p>
          <a:p>
            <a:endParaRPr lang="nb-NO" dirty="0" smtClean="0"/>
          </a:p>
          <a:p>
            <a:endParaRPr lang="nb-NO" dirty="0" smtClean="0"/>
          </a:p>
          <a:p>
            <a:r>
              <a:rPr lang="nb-NO" dirty="0" smtClean="0"/>
              <a:t>Obs! Grunnlagene</a:t>
            </a:r>
            <a:r>
              <a:rPr lang="nb-NO" baseline="0" dirty="0" smtClean="0"/>
              <a:t> kan også forsterke hverandre, slik at kvinner generelt blir kanskje ikke diskriminert på en arbeidsplass, og generelt sett heller ikke personer med innvandrerbakgrunn, men kvinner med innvandrerbakgrunn likevel blir utsatt</a:t>
            </a:r>
            <a:endParaRPr lang="nb-NO" dirty="0" smtClean="0"/>
          </a:p>
          <a:p>
            <a:endParaRPr lang="en-US" dirty="0"/>
          </a:p>
        </p:txBody>
      </p:sp>
      <p:sp>
        <p:nvSpPr>
          <p:cNvPr id="4" name="Slide Number Placeholder 3"/>
          <p:cNvSpPr>
            <a:spLocks noGrp="1"/>
          </p:cNvSpPr>
          <p:nvPr>
            <p:ph type="sldNum" sz="quarter" idx="10"/>
          </p:nvPr>
        </p:nvSpPr>
        <p:spPr/>
        <p:txBody>
          <a:bodyPr/>
          <a:lstStyle/>
          <a:p>
            <a:fld id="{0E2B671B-6C62-427B-B83C-C9264A0672ED}" type="slidenum">
              <a:rPr lang="nb-NO" smtClean="0"/>
              <a:pPr/>
              <a:t>22</a:t>
            </a:fld>
            <a:endParaRPr lang="nb-NO"/>
          </a:p>
        </p:txBody>
      </p:sp>
    </p:spTree>
    <p:extLst>
      <p:ext uri="{BB962C8B-B14F-4D97-AF65-F5344CB8AC3E}">
        <p14:creationId xmlns:p14="http://schemas.microsoft.com/office/powerpoint/2010/main" val="2764632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E742D859-2A8E-4578-B71C-6999F8E9B7AF}" type="slidenum">
              <a:rPr lang="en-US" sz="1200" smtClean="0">
                <a:solidFill>
                  <a:prstClr val="black"/>
                </a:solidFill>
              </a:rPr>
              <a:pPr/>
              <a:t>23</a:t>
            </a:fld>
            <a:endParaRPr lang="en-US" sz="1200" smtClean="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dirty="0" smtClean="0"/>
              <a:t>Ny</a:t>
            </a:r>
            <a:r>
              <a:rPr lang="nb-NO" baseline="0" dirty="0" smtClean="0"/>
              <a:t> lov fra 1. januar 2014 – det kommer ny likestillingslov, ny </a:t>
            </a:r>
            <a:r>
              <a:rPr lang="nb-NO" baseline="0" dirty="0" err="1" smtClean="0"/>
              <a:t>diskrimineringlov</a:t>
            </a:r>
            <a:r>
              <a:rPr lang="nb-NO" baseline="0" dirty="0" smtClean="0"/>
              <a:t> om etnisitet og ny diskriminerings- og </a:t>
            </a:r>
            <a:r>
              <a:rPr lang="nb-NO" baseline="0" dirty="0" err="1" smtClean="0"/>
              <a:t>tilgjengelighetslov</a:t>
            </a:r>
            <a:r>
              <a:rPr lang="nb-NO" baseline="0" dirty="0" smtClean="0"/>
              <a:t>. I tillegg – og det er viktig å merke seg – kommer en ny </a:t>
            </a:r>
            <a:r>
              <a:rPr lang="nb-NO" baseline="0" dirty="0" err="1" smtClean="0"/>
              <a:t>diskrimineringslov</a:t>
            </a:r>
            <a:r>
              <a:rPr lang="nb-NO" baseline="0" dirty="0" smtClean="0"/>
              <a:t> om seksuell orientering, kjønnsidentitet og kjønnsuttrykk. Frem til januar 14 har seksuell orientering kun vært vernet i arbeidslivet og i boliglovgivningen. Den nye loven gjelder på alle samfunnsområder, akkurat som de andre lovene. Vi har ikke hatt mange klagesaker på seksuell orientering og har heller ikke mottatt mange henvendelser etter at ny lov trådte i kraft.</a:t>
            </a:r>
          </a:p>
          <a:p>
            <a:endParaRPr lang="nb-NO" baseline="0" dirty="0" smtClean="0"/>
          </a:p>
          <a:p>
            <a:r>
              <a:rPr lang="nb-NO" baseline="0" dirty="0" smtClean="0"/>
              <a:t>Når det gjelder de andre nye lovene, er disse ganske like som de lovene som gjelder i dag. Rettstilstanden er så å si den samme. Det er noen presiseringer, særlig i likestillingsloven, blant annet når det gjelder lønnsdiskriminering. Blant annet har det kommet en opplysningsplikt om lønn.</a:t>
            </a:r>
          </a:p>
          <a:p>
            <a:endParaRPr lang="nb-NO" baseline="0" dirty="0" smtClean="0"/>
          </a:p>
        </p:txBody>
      </p:sp>
      <p:sp>
        <p:nvSpPr>
          <p:cNvPr id="2" name="Plassholder for bunntekst 1"/>
          <p:cNvSpPr>
            <a:spLocks noGrp="1"/>
          </p:cNvSpPr>
          <p:nvPr>
            <p:ph type="ftr" sz="quarter" idx="10"/>
          </p:nvPr>
        </p:nvSpPr>
        <p:spPr/>
        <p:txBody>
          <a:bodyPr/>
          <a:lstStyle/>
          <a:p>
            <a:r>
              <a:rPr lang="en-US" smtClean="0"/>
              <a:t>Foto: AWP Design</a:t>
            </a:r>
            <a:endParaRPr lang="en-US"/>
          </a:p>
        </p:txBody>
      </p:sp>
    </p:spTree>
    <p:extLst>
      <p:ext uri="{BB962C8B-B14F-4D97-AF65-F5344CB8AC3E}">
        <p14:creationId xmlns:p14="http://schemas.microsoft.com/office/powerpoint/2010/main" val="3191213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Alle likestillings- og diskrimineringslovene har som formål å hindre diskriminering og fremme likestilling.</a:t>
            </a:r>
          </a:p>
          <a:p>
            <a:endParaRPr lang="nb-NO" dirty="0" smtClean="0"/>
          </a:p>
          <a:p>
            <a:r>
              <a:rPr lang="nb-NO" dirty="0" smtClean="0"/>
              <a:t>Og alle lovene er utstyrt med en rekke virkemidler</a:t>
            </a:r>
            <a:r>
              <a:rPr lang="nb-NO" baseline="0" dirty="0" smtClean="0"/>
              <a:t> for at formålene skal oppfylles: </a:t>
            </a:r>
          </a:p>
          <a:p>
            <a:r>
              <a:rPr lang="nb-NO" baseline="0" dirty="0" smtClean="0"/>
              <a:t>Hindre diskriminering – reaktive virkemidler (lovforbud: ulovlig forskjellsbehandling og forbud mot trakassering)</a:t>
            </a:r>
          </a:p>
          <a:p>
            <a:r>
              <a:rPr lang="nb-NO" baseline="0" dirty="0" smtClean="0"/>
              <a:t>Fremme likestilling - proaktive virkemidler (positiv særbehandling,  tilretteleggingsplikt og ARP).</a:t>
            </a:r>
          </a:p>
          <a:p>
            <a:endParaRPr lang="nb-NO" baseline="0" dirty="0" smtClean="0"/>
          </a:p>
          <a:p>
            <a:r>
              <a:rPr lang="nb-NO" baseline="0" dirty="0" smtClean="0"/>
              <a:t>I dag vil det være mest fokus på ulovlig og lovlig forskjellsbehandling og forbudet mot trakassering. Men vi vil også komme innpå aktivitetsplikten.</a:t>
            </a:r>
          </a:p>
          <a:p>
            <a:endParaRPr lang="nb-NO" baseline="0" dirty="0" smtClean="0"/>
          </a:p>
          <a:p>
            <a:r>
              <a:rPr lang="nb-NO" baseline="0" dirty="0" smtClean="0"/>
              <a:t>Aktivitetsplikten kan være en viktig plikt for dere som tillitsvalgte for å kunne vise til en lovhjemmel når dere ønsker å diskutere problemstillinger med arbeidsgiver som handler om likestilling og diskriminering.</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pPr/>
              <a:t>24</a:t>
            </a:fld>
            <a:endParaRPr lang="en-US"/>
          </a:p>
        </p:txBody>
      </p:sp>
    </p:spTree>
    <p:extLst>
      <p:ext uri="{BB962C8B-B14F-4D97-AF65-F5344CB8AC3E}">
        <p14:creationId xmlns:p14="http://schemas.microsoft.com/office/powerpoint/2010/main" val="3477140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endParaRPr lang="nb-NO" dirty="0" smtClean="0"/>
          </a:p>
          <a:p>
            <a:pPr marL="0" indent="0">
              <a:buNone/>
            </a:pPr>
            <a:r>
              <a:rPr lang="nb-NO" dirty="0" smtClean="0"/>
              <a:t>Med </a:t>
            </a:r>
            <a:r>
              <a:rPr lang="nb-NO" dirty="0" smtClean="0">
                <a:solidFill>
                  <a:srgbClr val="FF0000"/>
                </a:solidFill>
              </a:rPr>
              <a:t>direkte diskriminering </a:t>
            </a:r>
            <a:r>
              <a:rPr lang="nb-NO" dirty="0" smtClean="0"/>
              <a:t>menes at en </a:t>
            </a:r>
            <a:r>
              <a:rPr lang="nb-NO" b="1" dirty="0" smtClean="0"/>
              <a:t>handling</a:t>
            </a:r>
            <a:r>
              <a:rPr lang="nb-NO" dirty="0" smtClean="0"/>
              <a:t> eller unnlatelse har som formål eller </a:t>
            </a:r>
            <a:r>
              <a:rPr lang="nb-NO" b="1" dirty="0" smtClean="0"/>
              <a:t>virkning</a:t>
            </a:r>
            <a:r>
              <a:rPr lang="nb-NO" dirty="0" smtClean="0"/>
              <a:t> at personer </a:t>
            </a:r>
            <a:r>
              <a:rPr lang="nb-NO" b="1" dirty="0" smtClean="0"/>
              <a:t>stilles dårligere</a:t>
            </a:r>
            <a:r>
              <a:rPr lang="nb-NO" dirty="0" smtClean="0"/>
              <a:t> enn andre </a:t>
            </a:r>
            <a:r>
              <a:rPr lang="nb-NO" b="1" dirty="0" smtClean="0"/>
              <a:t>på grunn av </a:t>
            </a:r>
            <a:r>
              <a:rPr lang="nb-NO" dirty="0" smtClean="0"/>
              <a:t>kjønn, etnisitet, nedsatt funksjonsevne mv. </a:t>
            </a:r>
            <a:endParaRPr lang="nb-NO" dirty="0"/>
          </a:p>
        </p:txBody>
      </p:sp>
      <p:sp>
        <p:nvSpPr>
          <p:cNvPr id="4" name="Plassholder for lysbildenummer 3"/>
          <p:cNvSpPr>
            <a:spLocks noGrp="1"/>
          </p:cNvSpPr>
          <p:nvPr>
            <p:ph type="sldNum" sz="quarter" idx="10"/>
          </p:nvPr>
        </p:nvSpPr>
        <p:spPr/>
        <p:txBody>
          <a:bodyPr/>
          <a:lstStyle/>
          <a:p>
            <a:pPr>
              <a:defRPr/>
            </a:pPr>
            <a:fld id="{0D7CFDED-BB29-4405-8B6E-5694325A1BDF}" type="slidenum">
              <a:rPr lang="en-US" smtClean="0"/>
              <a:pPr>
                <a:defRPr/>
              </a:pPr>
              <a:t>25</a:t>
            </a:fld>
            <a:endParaRPr lang="en-US"/>
          </a:p>
        </p:txBody>
      </p:sp>
    </p:spTree>
    <p:extLst>
      <p:ext uri="{BB962C8B-B14F-4D97-AF65-F5344CB8AC3E}">
        <p14:creationId xmlns:p14="http://schemas.microsoft.com/office/powerpoint/2010/main" val="3387103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26</a:t>
            </a:fld>
            <a:endParaRPr lang="en-US"/>
          </a:p>
        </p:txBody>
      </p:sp>
    </p:spTree>
    <p:extLst>
      <p:ext uri="{BB962C8B-B14F-4D97-AF65-F5344CB8AC3E}">
        <p14:creationId xmlns:p14="http://schemas.microsoft.com/office/powerpoint/2010/main" val="4124630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6231AE6-F2A3-46C5-B860-BD79C031DBBA}" type="slidenum">
              <a:rPr lang="en-US" smtClean="0">
                <a:latin typeface="Arial" pitchFamily="34" charset="0"/>
                <a:ea typeface="ヒラギノ角ゴ Pro W3"/>
                <a:cs typeface="ヒラギノ角ゴ Pro W3"/>
              </a:rPr>
              <a:pPr/>
              <a:t>27</a:t>
            </a:fld>
            <a:endParaRPr lang="en-US" smtClean="0">
              <a:latin typeface="Arial" pitchFamily="34" charset="0"/>
              <a:ea typeface="ヒラギノ角ゴ Pro W3"/>
              <a:cs typeface="ヒラギノ角ゴ Pro W3"/>
            </a:endParaRPr>
          </a:p>
        </p:txBody>
      </p:sp>
      <p:sp>
        <p:nvSpPr>
          <p:cNvPr id="129027" name="Rectangle 7"/>
          <p:cNvSpPr txBox="1">
            <a:spLocks noGrp="1" noChangeArrowheads="1"/>
          </p:cNvSpPr>
          <p:nvPr/>
        </p:nvSpPr>
        <p:spPr bwMode="auto">
          <a:xfrm>
            <a:off x="3856041" y="9446976"/>
            <a:ext cx="2949575" cy="497126"/>
          </a:xfrm>
          <a:prstGeom prst="rect">
            <a:avLst/>
          </a:prstGeom>
          <a:noFill/>
          <a:ln w="9525">
            <a:noFill/>
            <a:miter lim="800000"/>
            <a:headEnd/>
            <a:tailEnd/>
          </a:ln>
        </p:spPr>
        <p:txBody>
          <a:bodyPr lIns="91421" tIns="45712" rIns="91421" bIns="45712" anchor="b"/>
          <a:lstStyle/>
          <a:p>
            <a:pPr algn="r" eaLnBrk="0" hangingPunct="0"/>
            <a:fld id="{6C10BE4F-AA7D-4895-B5A7-2516700DA539}" type="slidenum">
              <a:rPr lang="en-US" sz="1200"/>
              <a:pPr algn="r" eaLnBrk="0" hangingPunct="0"/>
              <a:t>27</a:t>
            </a:fld>
            <a:endParaRPr lang="en-US" sz="1200"/>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xfrm>
            <a:off x="681041" y="4723486"/>
            <a:ext cx="5443537" cy="4472542"/>
          </a:xfrm>
          <a:noFill/>
          <a:ln/>
        </p:spPr>
        <p:txBody>
          <a:bodyPr/>
          <a:lstStyle/>
          <a:p>
            <a:pPr defTabSz="912813" eaLnBrk="1" hangingPunct="1"/>
            <a:r>
              <a:rPr lang="nb-NO" dirty="0" smtClean="0">
                <a:latin typeface="Arial" pitchFamily="34" charset="0"/>
                <a:ea typeface="ヒラギノ角ゴ Pro W3"/>
              </a:rPr>
              <a:t>Lese gjennom annonsen. </a:t>
            </a:r>
          </a:p>
          <a:p>
            <a:pPr defTabSz="912813" eaLnBrk="1" hangingPunct="1"/>
            <a:endParaRPr lang="nb-NO" dirty="0" smtClean="0">
              <a:latin typeface="Arial" pitchFamily="34" charset="0"/>
              <a:ea typeface="ヒラギノ角ゴ Pro W3"/>
            </a:endParaRPr>
          </a:p>
          <a:p>
            <a:pPr defTabSz="912813" eaLnBrk="1" hangingPunct="1"/>
            <a:r>
              <a:rPr lang="nb-NO" dirty="0" smtClean="0">
                <a:latin typeface="Arial" pitchFamily="34" charset="0"/>
                <a:ea typeface="ヒラギノ角ゴ Pro W3"/>
              </a:rPr>
              <a:t>Søkere må være:</a:t>
            </a:r>
          </a:p>
          <a:p>
            <a:pPr defTabSz="912813" eaLnBrk="1" hangingPunct="1"/>
            <a:endParaRPr lang="nb-NO" dirty="0" smtClean="0">
              <a:latin typeface="Arial" pitchFamily="34" charset="0"/>
              <a:ea typeface="ヒラギノ角ゴ Pro W3"/>
            </a:endParaRPr>
          </a:p>
          <a:p>
            <a:pPr defTabSz="912813" eaLnBrk="1" hangingPunct="1">
              <a:buFontTx/>
              <a:buChar char="•"/>
            </a:pPr>
            <a:r>
              <a:rPr lang="nb-NO" dirty="0" smtClean="0">
                <a:latin typeface="Arial" pitchFamily="34" charset="0"/>
                <a:ea typeface="ヒラギノ角ゴ Pro W3"/>
              </a:rPr>
              <a:t>”</a:t>
            </a:r>
            <a:r>
              <a:rPr lang="nb-NO" dirty="0" err="1" smtClean="0">
                <a:latin typeface="Arial" pitchFamily="34" charset="0"/>
                <a:ea typeface="ヒラギノ角ゴ Pro W3"/>
              </a:rPr>
              <a:t>talented</a:t>
            </a:r>
            <a:r>
              <a:rPr lang="nb-NO" dirty="0" smtClean="0">
                <a:latin typeface="Arial" pitchFamily="34" charset="0"/>
                <a:ea typeface="ヒラギノ角ゴ Pro W3"/>
              </a:rPr>
              <a:t> </a:t>
            </a:r>
            <a:r>
              <a:rPr lang="nb-NO" dirty="0" err="1" smtClean="0">
                <a:latin typeface="Arial" pitchFamily="34" charset="0"/>
                <a:ea typeface="ヒラギノ角ゴ Pro W3"/>
              </a:rPr>
              <a:t>young</a:t>
            </a:r>
            <a:r>
              <a:rPr lang="nb-NO" dirty="0" smtClean="0">
                <a:latin typeface="Arial" pitchFamily="34" charset="0"/>
                <a:ea typeface="ヒラギノ角ゴ Pro W3"/>
              </a:rPr>
              <a:t> </a:t>
            </a:r>
            <a:r>
              <a:rPr lang="nb-NO" dirty="0" err="1" smtClean="0">
                <a:latin typeface="Arial" pitchFamily="34" charset="0"/>
                <a:ea typeface="ヒラギノ角ゴ Pro W3"/>
              </a:rPr>
              <a:t>girls</a:t>
            </a:r>
            <a:r>
              <a:rPr lang="nb-NO" dirty="0" smtClean="0">
                <a:latin typeface="Arial" pitchFamily="34" charset="0"/>
                <a:ea typeface="ヒラギノ角ゴ Pro W3"/>
              </a:rPr>
              <a:t>”</a:t>
            </a:r>
          </a:p>
          <a:p>
            <a:pPr lvl="1" defTabSz="912813" eaLnBrk="1" hangingPunct="1">
              <a:buFontTx/>
              <a:buChar char="•"/>
            </a:pPr>
            <a:r>
              <a:rPr lang="nb-NO" dirty="0" smtClean="0">
                <a:latin typeface="Arial" pitchFamily="34" charset="0"/>
                <a:ea typeface="ヒラギノ角ゴ Pro W3"/>
              </a:rPr>
              <a:t>Alder: </a:t>
            </a:r>
            <a:r>
              <a:rPr lang="nb-NO" dirty="0" err="1" smtClean="0">
                <a:latin typeface="Arial" pitchFamily="34" charset="0"/>
                <a:ea typeface="ヒラギノ角ゴ Pro W3"/>
              </a:rPr>
              <a:t>young</a:t>
            </a:r>
            <a:endParaRPr lang="nb-NO" dirty="0" smtClean="0">
              <a:latin typeface="Arial" pitchFamily="34" charset="0"/>
              <a:ea typeface="ヒラギノ角ゴ Pro W3"/>
            </a:endParaRPr>
          </a:p>
          <a:p>
            <a:pPr lvl="2" defTabSz="912813" eaLnBrk="1" hangingPunct="1">
              <a:buFontTx/>
              <a:buChar char="•"/>
            </a:pPr>
            <a:r>
              <a:rPr lang="nb-NO" dirty="0" smtClean="0">
                <a:latin typeface="Arial" pitchFamily="34" charset="0"/>
                <a:ea typeface="ヒラギノ角ゴ Pro W3"/>
              </a:rPr>
              <a:t>I strid med forbudet mot aldersdiskriminering? Se uansett nedenfor (20-25 år)</a:t>
            </a:r>
          </a:p>
          <a:p>
            <a:pPr lvl="1" defTabSz="912813" eaLnBrk="1" hangingPunct="1">
              <a:buFontTx/>
              <a:buChar char="•"/>
            </a:pPr>
            <a:r>
              <a:rPr lang="nb-NO" dirty="0" smtClean="0">
                <a:latin typeface="Arial" pitchFamily="34" charset="0"/>
                <a:ea typeface="ヒラギノ角ゴ Pro W3"/>
              </a:rPr>
              <a:t>Kjønn: </a:t>
            </a:r>
            <a:r>
              <a:rPr lang="nb-NO" dirty="0" err="1" smtClean="0">
                <a:latin typeface="Arial" pitchFamily="34" charset="0"/>
                <a:ea typeface="ヒラギノ角ゴ Pro W3"/>
              </a:rPr>
              <a:t>girls</a:t>
            </a:r>
            <a:r>
              <a:rPr lang="nb-NO" dirty="0" smtClean="0">
                <a:latin typeface="Arial" pitchFamily="34" charset="0"/>
                <a:ea typeface="ヒラギノ角ゴ Pro W3"/>
              </a:rPr>
              <a:t> </a:t>
            </a:r>
          </a:p>
          <a:p>
            <a:pPr lvl="2" defTabSz="912813" eaLnBrk="1" hangingPunct="1">
              <a:buFontTx/>
              <a:buChar char="•"/>
            </a:pPr>
            <a:r>
              <a:rPr lang="nb-NO" dirty="0" smtClean="0">
                <a:latin typeface="Arial" pitchFamily="34" charset="0"/>
                <a:ea typeface="ヒラギノ角ゴ Pro W3"/>
              </a:rPr>
              <a:t>I strid med likestillingsloven 	</a:t>
            </a:r>
          </a:p>
          <a:p>
            <a:pPr lvl="2" defTabSz="912813" eaLnBrk="1" hangingPunct="1">
              <a:buFontTx/>
              <a:buChar char="•"/>
            </a:pPr>
            <a:r>
              <a:rPr lang="nb-NO" dirty="0" smtClean="0">
                <a:latin typeface="Arial" pitchFamily="34" charset="0"/>
                <a:ea typeface="ヒラギノ角ゴ Pro W3"/>
              </a:rPr>
              <a:t>§ 4 i likest.. ”utlysning skal ikke lyses ut for bare det ene kjønn”. Unntak: åpenbare grunn)</a:t>
            </a:r>
          </a:p>
          <a:p>
            <a:pPr defTabSz="912813" eaLnBrk="1" hangingPunct="1"/>
            <a:endParaRPr lang="nb-NO" dirty="0" smtClean="0">
              <a:latin typeface="Arial" pitchFamily="34" charset="0"/>
              <a:ea typeface="ヒラギノ角ゴ Pro W3"/>
            </a:endParaRPr>
          </a:p>
          <a:p>
            <a:pPr defTabSz="912813" eaLnBrk="1" hangingPunct="1">
              <a:buFontTx/>
              <a:buChar char="•"/>
            </a:pPr>
            <a:r>
              <a:rPr lang="nb-NO" dirty="0" smtClean="0">
                <a:latin typeface="Arial" pitchFamily="34" charset="0"/>
                <a:ea typeface="ヒラギノ角ゴ Pro W3"/>
              </a:rPr>
              <a:t>”</a:t>
            </a:r>
            <a:r>
              <a:rPr lang="nb-NO" dirty="0" err="1" smtClean="0">
                <a:latin typeface="Arial" pitchFamily="34" charset="0"/>
                <a:ea typeface="ヒラギノ角ゴ Pro W3"/>
              </a:rPr>
              <a:t>Nationality</a:t>
            </a:r>
            <a:r>
              <a:rPr lang="nb-NO" dirty="0" smtClean="0">
                <a:latin typeface="Arial" pitchFamily="34" charset="0"/>
                <a:ea typeface="ヒラギノ角ゴ Pro W3"/>
              </a:rPr>
              <a:t>: Norwegian”</a:t>
            </a:r>
          </a:p>
          <a:p>
            <a:pPr lvl="1" defTabSz="912813" eaLnBrk="1" hangingPunct="1">
              <a:buFontTx/>
              <a:buChar char="•"/>
            </a:pPr>
            <a:r>
              <a:rPr lang="nb-NO" dirty="0" smtClean="0">
                <a:latin typeface="Arial" pitchFamily="34" charset="0"/>
                <a:ea typeface="ヒラギノ角ゴ Pro W3"/>
              </a:rPr>
              <a:t>statsborgerskap?/nasjonal opprinnelse?</a:t>
            </a:r>
          </a:p>
          <a:p>
            <a:pPr defTabSz="912813" eaLnBrk="1" hangingPunct="1">
              <a:buFontTx/>
              <a:buChar char="•"/>
            </a:pPr>
            <a:endParaRPr lang="nb-NO" dirty="0" smtClean="0">
              <a:latin typeface="Arial" pitchFamily="34" charset="0"/>
              <a:ea typeface="ヒラギノ角ゴ Pro W3"/>
            </a:endParaRPr>
          </a:p>
          <a:p>
            <a:pPr defTabSz="912813" eaLnBrk="1" hangingPunct="1">
              <a:buFontTx/>
              <a:buChar char="•"/>
            </a:pPr>
            <a:r>
              <a:rPr lang="nb-NO" dirty="0" smtClean="0">
                <a:latin typeface="Arial" pitchFamily="34" charset="0"/>
                <a:ea typeface="ヒラギノ角ゴ Pro W3"/>
              </a:rPr>
              <a:t>”</a:t>
            </a:r>
            <a:r>
              <a:rPr lang="nb-NO" dirty="0" err="1" smtClean="0">
                <a:latin typeface="Arial" pitchFamily="34" charset="0"/>
                <a:ea typeface="ヒラギノ角ゴ Pro W3"/>
              </a:rPr>
              <a:t>Marital</a:t>
            </a:r>
            <a:r>
              <a:rPr lang="nb-NO" dirty="0" smtClean="0">
                <a:latin typeface="Arial" pitchFamily="34" charset="0"/>
                <a:ea typeface="ヒラギノ角ゴ Pro W3"/>
              </a:rPr>
              <a:t> status: Single”</a:t>
            </a:r>
          </a:p>
          <a:p>
            <a:pPr lvl="1" defTabSz="912813" eaLnBrk="1" hangingPunct="1">
              <a:buFontTx/>
              <a:buChar char="•"/>
            </a:pPr>
            <a:r>
              <a:rPr lang="nb-NO" dirty="0" smtClean="0">
                <a:latin typeface="Arial" pitchFamily="34" charset="0"/>
                <a:ea typeface="ヒラギノ角ゴ Pro W3"/>
              </a:rPr>
              <a:t>Man må altså være singel – men, </a:t>
            </a:r>
            <a:r>
              <a:rPr lang="nb-NO" b="1" dirty="0" smtClean="0">
                <a:latin typeface="Arial" pitchFamily="34" charset="0"/>
                <a:ea typeface="ヒラギノ角ゴ Pro W3"/>
              </a:rPr>
              <a:t>ikke i strid med diskrimineringslovgivningen</a:t>
            </a:r>
          </a:p>
          <a:p>
            <a:pPr defTabSz="912813" eaLnBrk="1" hangingPunct="1"/>
            <a:endParaRPr lang="nb-NO" dirty="0" smtClean="0">
              <a:latin typeface="Arial" pitchFamily="34" charset="0"/>
              <a:ea typeface="ヒラギノ角ゴ Pro W3"/>
            </a:endParaRPr>
          </a:p>
          <a:p>
            <a:pPr defTabSz="912813" eaLnBrk="1" hangingPunct="1">
              <a:buFontTx/>
              <a:buChar char="•"/>
            </a:pPr>
            <a:r>
              <a:rPr lang="nb-NO" dirty="0" smtClean="0">
                <a:latin typeface="Arial" pitchFamily="34" charset="0"/>
                <a:ea typeface="ヒラギノ角ゴ Pro W3"/>
              </a:rPr>
              <a:t>”Age: 20-25 </a:t>
            </a:r>
            <a:r>
              <a:rPr lang="nb-NO" dirty="0" err="1" smtClean="0">
                <a:latin typeface="Arial" pitchFamily="34" charset="0"/>
                <a:ea typeface="ヒラギノ角ゴ Pro W3"/>
              </a:rPr>
              <a:t>years</a:t>
            </a:r>
            <a:r>
              <a:rPr lang="nb-NO" dirty="0" smtClean="0">
                <a:latin typeface="Arial" pitchFamily="34" charset="0"/>
                <a:ea typeface="ヒラギノ角ゴ Pro W3"/>
              </a:rPr>
              <a:t>…”</a:t>
            </a:r>
          </a:p>
          <a:p>
            <a:pPr lvl="1" defTabSz="912813" eaLnBrk="1" hangingPunct="1">
              <a:buFontTx/>
              <a:buChar char="•"/>
            </a:pPr>
            <a:r>
              <a:rPr lang="nb-NO" dirty="0" smtClean="0">
                <a:latin typeface="Arial" pitchFamily="34" charset="0"/>
                <a:ea typeface="ヒラギノ角ゴ Pro W3"/>
              </a:rPr>
              <a:t>I strid med forbudet mot aldersdiskriminering</a:t>
            </a:r>
          </a:p>
          <a:p>
            <a:pPr defTabSz="912813" eaLnBrk="1" hangingPunct="1">
              <a:buFontTx/>
              <a:buChar char="•"/>
            </a:pPr>
            <a:endParaRPr lang="nb-NO" dirty="0" smtClean="0">
              <a:latin typeface="Arial" pitchFamily="34" charset="0"/>
              <a:ea typeface="ヒラギノ角ゴ Pro W3"/>
            </a:endParaRPr>
          </a:p>
          <a:p>
            <a:pPr defTabSz="912813" eaLnBrk="1" hangingPunct="1">
              <a:buFontTx/>
              <a:buChar char="•"/>
            </a:pPr>
            <a:r>
              <a:rPr lang="nb-NO" dirty="0" smtClean="0">
                <a:latin typeface="Arial" pitchFamily="34" charset="0"/>
                <a:ea typeface="ヒラギノ角ゴ Pro W3"/>
              </a:rPr>
              <a:t>”</a:t>
            </a:r>
            <a:r>
              <a:rPr lang="nb-NO" dirty="0" err="1" smtClean="0">
                <a:latin typeface="Arial" pitchFamily="34" charset="0"/>
                <a:ea typeface="ヒラギノ角ゴ Pro W3"/>
              </a:rPr>
              <a:t>Height</a:t>
            </a:r>
            <a:r>
              <a:rPr lang="nb-NO" dirty="0" smtClean="0">
                <a:latin typeface="Arial" pitchFamily="34" charset="0"/>
                <a:ea typeface="ヒラギノ角ゴ Pro W3"/>
              </a:rPr>
              <a:t>: Minimum 1.60 meter”</a:t>
            </a:r>
          </a:p>
          <a:p>
            <a:pPr lvl="1" defTabSz="912813" eaLnBrk="1" hangingPunct="1">
              <a:buFontTx/>
              <a:buChar char="•"/>
            </a:pPr>
            <a:r>
              <a:rPr lang="nb-NO" dirty="0" smtClean="0">
                <a:latin typeface="Arial" pitchFamily="34" charset="0"/>
                <a:ea typeface="ヒラギノ角ゴ Pro W3"/>
              </a:rPr>
              <a:t>Finnes vel ikke forbud mot diskriminering </a:t>
            </a:r>
            <a:r>
              <a:rPr lang="nb-NO" dirty="0" err="1" smtClean="0">
                <a:latin typeface="Arial" pitchFamily="34" charset="0"/>
                <a:ea typeface="ヒラギノ角ゴ Pro W3"/>
              </a:rPr>
              <a:t>pga</a:t>
            </a:r>
            <a:r>
              <a:rPr lang="nb-NO" dirty="0" smtClean="0">
                <a:latin typeface="Arial" pitchFamily="34" charset="0"/>
                <a:ea typeface="ヒラギノ角ゴ Pro W3"/>
              </a:rPr>
              <a:t> høyde? </a:t>
            </a:r>
          </a:p>
          <a:p>
            <a:pPr defTabSz="912813" eaLnBrk="1" hangingPunct="1">
              <a:buFontTx/>
              <a:buChar char="•"/>
            </a:pPr>
            <a:endParaRPr lang="nb-NO" dirty="0" smtClean="0">
              <a:latin typeface="Arial" pitchFamily="34" charset="0"/>
              <a:ea typeface="ヒラギノ角ゴ Pro W3"/>
            </a:endParaRPr>
          </a:p>
          <a:p>
            <a:pPr defTabSz="912813" eaLnBrk="1" hangingPunct="1">
              <a:buFontTx/>
              <a:buChar char="•"/>
            </a:pPr>
            <a:r>
              <a:rPr lang="nb-NO" dirty="0" smtClean="0">
                <a:latin typeface="Arial" pitchFamily="34" charset="0"/>
                <a:ea typeface="ヒラギノ角ゴ Pro W3"/>
              </a:rPr>
              <a:t>”</a:t>
            </a:r>
            <a:r>
              <a:rPr lang="nb-NO" dirty="0" err="1" smtClean="0">
                <a:latin typeface="Arial" pitchFamily="34" charset="0"/>
                <a:ea typeface="ヒラギノ角ゴ Pro W3"/>
              </a:rPr>
              <a:t>perfect</a:t>
            </a:r>
            <a:r>
              <a:rPr lang="nb-NO" dirty="0" smtClean="0">
                <a:latin typeface="Arial" pitchFamily="34" charset="0"/>
                <a:ea typeface="ヒラギノ角ゴ Pro W3"/>
              </a:rPr>
              <a:t> </a:t>
            </a:r>
            <a:r>
              <a:rPr lang="nb-NO" dirty="0" err="1" smtClean="0">
                <a:latin typeface="Arial" pitchFamily="34" charset="0"/>
                <a:ea typeface="ヒラギノ角ゴ Pro W3"/>
              </a:rPr>
              <a:t>eyesight</a:t>
            </a:r>
            <a:r>
              <a:rPr lang="nb-NO" dirty="0" smtClean="0">
                <a:latin typeface="Arial" pitchFamily="34" charset="0"/>
                <a:ea typeface="ヒラギノ角ゴ Pro W3"/>
              </a:rPr>
              <a:t>”</a:t>
            </a:r>
          </a:p>
          <a:p>
            <a:pPr lvl="1" defTabSz="912813" eaLnBrk="1" hangingPunct="1">
              <a:buFontTx/>
              <a:buChar char="•"/>
            </a:pPr>
            <a:r>
              <a:rPr lang="nb-NO" dirty="0" smtClean="0">
                <a:latin typeface="Arial" pitchFamily="34" charset="0"/>
                <a:ea typeface="ヒラギノ角ゴ Pro W3"/>
              </a:rPr>
              <a:t>Hva med forbudet mot diskriminering </a:t>
            </a:r>
            <a:r>
              <a:rPr lang="nb-NO" dirty="0" err="1" smtClean="0">
                <a:latin typeface="Arial" pitchFamily="34" charset="0"/>
                <a:ea typeface="ヒラギノ角ゴ Pro W3"/>
              </a:rPr>
              <a:t>pga</a:t>
            </a:r>
            <a:r>
              <a:rPr lang="nb-NO" dirty="0" smtClean="0">
                <a:latin typeface="Arial" pitchFamily="34" charset="0"/>
                <a:ea typeface="ヒラギノ角ゴ Pro W3"/>
              </a:rPr>
              <a:t> nedsatt funksjonsevne?</a:t>
            </a:r>
          </a:p>
          <a:p>
            <a:pPr defTabSz="912813" eaLnBrk="1" hangingPunct="1">
              <a:buFontTx/>
              <a:buChar char="•"/>
            </a:pPr>
            <a:endParaRPr lang="nb-NO" dirty="0" smtClean="0">
              <a:latin typeface="Arial" pitchFamily="34" charset="0"/>
              <a:ea typeface="ヒラギノ角ゴ Pro W3"/>
            </a:endParaRPr>
          </a:p>
          <a:p>
            <a:pPr defTabSz="912813" eaLnBrk="1" hangingPunct="1">
              <a:buFontTx/>
              <a:buChar char="•"/>
            </a:pPr>
            <a:r>
              <a:rPr lang="nb-NO" dirty="0" smtClean="0">
                <a:latin typeface="Arial" pitchFamily="34" charset="0"/>
                <a:ea typeface="ヒラギノ角ゴ Pro W3"/>
              </a:rPr>
              <a:t>”</a:t>
            </a:r>
            <a:r>
              <a:rPr lang="nb-NO" dirty="0" err="1" smtClean="0">
                <a:latin typeface="Arial" pitchFamily="34" charset="0"/>
                <a:ea typeface="ヒラギノ角ゴ Pro W3"/>
              </a:rPr>
              <a:t>candidates</a:t>
            </a:r>
            <a:r>
              <a:rPr lang="nb-NO" dirty="0" smtClean="0">
                <a:latin typeface="Arial" pitchFamily="34" charset="0"/>
                <a:ea typeface="ヒラギノ角ゴ Pro W3"/>
              </a:rPr>
              <a:t> </a:t>
            </a:r>
            <a:r>
              <a:rPr lang="nb-NO" dirty="0" err="1" smtClean="0">
                <a:latin typeface="Arial" pitchFamily="34" charset="0"/>
                <a:ea typeface="ヒラギノ角ゴ Pro W3"/>
              </a:rPr>
              <a:t>with</a:t>
            </a:r>
            <a:r>
              <a:rPr lang="nb-NO" dirty="0" smtClean="0">
                <a:latin typeface="Arial" pitchFamily="34" charset="0"/>
                <a:ea typeface="ヒラギノ角ゴ Pro W3"/>
              </a:rPr>
              <a:t> </a:t>
            </a:r>
            <a:r>
              <a:rPr lang="nb-NO" dirty="0" err="1" smtClean="0">
                <a:latin typeface="Arial" pitchFamily="34" charset="0"/>
                <a:ea typeface="ヒラギノ角ゴ Pro W3"/>
              </a:rPr>
              <a:t>skin</a:t>
            </a:r>
            <a:r>
              <a:rPr lang="nb-NO" dirty="0" smtClean="0">
                <a:latin typeface="Arial" pitchFamily="34" charset="0"/>
                <a:ea typeface="ヒラギノ角ゴ Pro W3"/>
              </a:rPr>
              <a:t> problems </a:t>
            </a:r>
            <a:r>
              <a:rPr lang="nb-NO" dirty="0" err="1" smtClean="0">
                <a:latin typeface="Arial" pitchFamily="34" charset="0"/>
                <a:ea typeface="ヒラギノ角ゴ Pro W3"/>
              </a:rPr>
              <a:t>need</a:t>
            </a:r>
            <a:r>
              <a:rPr lang="nb-NO" dirty="0" smtClean="0">
                <a:latin typeface="Arial" pitchFamily="34" charset="0"/>
                <a:ea typeface="ヒラギノ角ゴ Pro W3"/>
              </a:rPr>
              <a:t> not </a:t>
            </a:r>
            <a:r>
              <a:rPr lang="nb-NO" dirty="0" err="1" smtClean="0">
                <a:latin typeface="Arial" pitchFamily="34" charset="0"/>
                <a:ea typeface="ヒラギノ角ゴ Pro W3"/>
              </a:rPr>
              <a:t>apply</a:t>
            </a:r>
            <a:r>
              <a:rPr lang="nb-NO" dirty="0" smtClean="0">
                <a:latin typeface="Arial" pitchFamily="34" charset="0"/>
                <a:ea typeface="ヒラギノ角ゴ Pro W3"/>
              </a:rPr>
              <a:t>”</a:t>
            </a:r>
          </a:p>
          <a:p>
            <a:pPr lvl="1" defTabSz="912813" eaLnBrk="1" hangingPunct="1">
              <a:buFontTx/>
              <a:buChar char="•"/>
            </a:pPr>
            <a:r>
              <a:rPr lang="nb-NO" dirty="0" smtClean="0">
                <a:latin typeface="Arial" pitchFamily="34" charset="0"/>
                <a:ea typeface="ヒラギノ角ゴ Pro W3"/>
              </a:rPr>
              <a:t>Forbud mot diskriminering </a:t>
            </a:r>
            <a:r>
              <a:rPr lang="nb-NO" dirty="0" err="1" smtClean="0">
                <a:latin typeface="Arial" pitchFamily="34" charset="0"/>
                <a:ea typeface="ヒラギノ角ゴ Pro W3"/>
              </a:rPr>
              <a:t>pga</a:t>
            </a:r>
            <a:r>
              <a:rPr lang="nb-NO" dirty="0" smtClean="0">
                <a:latin typeface="Arial" pitchFamily="34" charset="0"/>
                <a:ea typeface="ヒラギノ角ゴ Pro W3"/>
              </a:rPr>
              <a:t> uren hud?</a:t>
            </a:r>
          </a:p>
          <a:p>
            <a:pPr defTabSz="912813" eaLnBrk="1" hangingPunct="1"/>
            <a:endParaRPr lang="nb-NO" dirty="0" smtClean="0">
              <a:latin typeface="Arial" pitchFamily="34" charset="0"/>
              <a:ea typeface="ヒラギノ角ゴ Pro W3"/>
            </a:endParaRPr>
          </a:p>
          <a:p>
            <a:pPr algn="ctr" defTabSz="912813" eaLnBrk="1" hangingPunct="1"/>
            <a:r>
              <a:rPr lang="nb-NO" dirty="0" smtClean="0">
                <a:latin typeface="Arial" pitchFamily="34" charset="0"/>
                <a:ea typeface="ヒラギノ角ゴ Pro W3"/>
              </a:rPr>
              <a:t>***</a:t>
            </a:r>
          </a:p>
          <a:p>
            <a:pPr defTabSz="912813" eaLnBrk="1" hangingPunct="1"/>
            <a:endParaRPr lang="nb-NO" dirty="0" smtClean="0">
              <a:latin typeface="Arial" pitchFamily="34" charset="0"/>
              <a:ea typeface="ヒラギノ角ゴ Pro W3"/>
            </a:endParaRPr>
          </a:p>
          <a:p>
            <a:pPr defTabSz="912813" eaLnBrk="1" hangingPunct="1"/>
            <a:r>
              <a:rPr lang="nb-NO" dirty="0" smtClean="0">
                <a:latin typeface="Arial" pitchFamily="34" charset="0"/>
                <a:ea typeface="ヒラギノ角ゴ Pro W3"/>
              </a:rPr>
              <a:t>Her er det en rekke vilkår som er i strid med forbudet mot direkte diskriminering </a:t>
            </a:r>
            <a:r>
              <a:rPr lang="nb-NO" dirty="0" err="1" smtClean="0">
                <a:latin typeface="Arial" pitchFamily="34" charset="0"/>
                <a:ea typeface="ヒラギノ角ゴ Pro W3"/>
              </a:rPr>
              <a:t>pga</a:t>
            </a:r>
            <a:r>
              <a:rPr lang="nb-NO" dirty="0" smtClean="0">
                <a:latin typeface="Arial" pitchFamily="34" charset="0"/>
                <a:ea typeface="ヒラギノ角ゴ Pro W3"/>
              </a:rPr>
              <a:t>:</a:t>
            </a:r>
          </a:p>
          <a:p>
            <a:pPr defTabSz="912813" eaLnBrk="1" hangingPunct="1"/>
            <a:endParaRPr lang="nb-NO" dirty="0" smtClean="0">
              <a:latin typeface="Arial" pitchFamily="34" charset="0"/>
              <a:ea typeface="ヒラギノ角ゴ Pro W3"/>
            </a:endParaRPr>
          </a:p>
          <a:p>
            <a:pPr defTabSz="912813" eaLnBrk="1" hangingPunct="1">
              <a:buFontTx/>
              <a:buChar char="•"/>
            </a:pPr>
            <a:r>
              <a:rPr lang="nb-NO" dirty="0" smtClean="0">
                <a:latin typeface="Arial" pitchFamily="34" charset="0"/>
                <a:ea typeface="ヒラギノ角ゴ Pro W3"/>
              </a:rPr>
              <a:t>Kjønn</a:t>
            </a:r>
          </a:p>
          <a:p>
            <a:pPr defTabSz="912813" eaLnBrk="1" hangingPunct="1">
              <a:buFontTx/>
              <a:buChar char="•"/>
            </a:pPr>
            <a:r>
              <a:rPr lang="nb-NO" dirty="0" smtClean="0">
                <a:latin typeface="Arial" pitchFamily="34" charset="0"/>
                <a:ea typeface="ヒラギノ角ゴ Pro W3"/>
              </a:rPr>
              <a:t>Alder</a:t>
            </a:r>
          </a:p>
          <a:p>
            <a:pPr defTabSz="912813" eaLnBrk="1" hangingPunct="1">
              <a:buFontTx/>
              <a:buChar char="•"/>
            </a:pPr>
            <a:r>
              <a:rPr lang="nb-NO" dirty="0" smtClean="0">
                <a:latin typeface="Arial" pitchFamily="34" charset="0"/>
                <a:ea typeface="ヒラギノ角ゴ Pro W3"/>
              </a:rPr>
              <a:t>Etnisitet (”</a:t>
            </a:r>
            <a:r>
              <a:rPr lang="nb-NO" dirty="0" err="1" smtClean="0">
                <a:latin typeface="Arial" pitchFamily="34" charset="0"/>
                <a:ea typeface="ヒラギノ角ゴ Pro W3"/>
              </a:rPr>
              <a:t>nationality</a:t>
            </a:r>
            <a:r>
              <a:rPr lang="nb-NO" dirty="0" smtClean="0">
                <a:latin typeface="Arial" pitchFamily="34" charset="0"/>
                <a:ea typeface="ヒラギノ角ゴ Pro W3"/>
              </a:rPr>
              <a:t>”)?</a:t>
            </a:r>
          </a:p>
          <a:p>
            <a:pPr defTabSz="912813" eaLnBrk="1" hangingPunct="1">
              <a:buFontTx/>
              <a:buChar char="•"/>
            </a:pPr>
            <a:r>
              <a:rPr lang="nb-NO" dirty="0" smtClean="0">
                <a:latin typeface="Arial" pitchFamily="34" charset="0"/>
                <a:ea typeface="ヒラギノ角ゴ Pro W3"/>
              </a:rPr>
              <a:t>Nedsatt funksjonsevne (”</a:t>
            </a:r>
            <a:r>
              <a:rPr lang="nb-NO" dirty="0" err="1" smtClean="0">
                <a:latin typeface="Arial" pitchFamily="34" charset="0"/>
                <a:ea typeface="ヒラギノ角ゴ Pro W3"/>
              </a:rPr>
              <a:t>eyesight</a:t>
            </a:r>
            <a:r>
              <a:rPr lang="nb-NO" dirty="0" smtClean="0">
                <a:latin typeface="Arial" pitchFamily="34" charset="0"/>
                <a:ea typeface="ヒラギノ角ゴ Pro W3"/>
              </a:rPr>
              <a:t>” og ”</a:t>
            </a:r>
            <a:r>
              <a:rPr lang="nb-NO" dirty="0" err="1" smtClean="0">
                <a:latin typeface="Arial" pitchFamily="34" charset="0"/>
                <a:ea typeface="ヒラギノ角ゴ Pro W3"/>
              </a:rPr>
              <a:t>skin</a:t>
            </a:r>
            <a:r>
              <a:rPr lang="nb-NO" dirty="0" smtClean="0">
                <a:latin typeface="Arial" pitchFamily="34" charset="0"/>
                <a:ea typeface="ヒラギノ角ゴ Pro W3"/>
              </a:rPr>
              <a:t> problems”)?</a:t>
            </a:r>
          </a:p>
          <a:p>
            <a:pPr defTabSz="912813" eaLnBrk="1" hangingPunct="1"/>
            <a:endParaRPr lang="nb-NO" dirty="0" smtClean="0">
              <a:latin typeface="Arial" pitchFamily="34" charset="0"/>
              <a:ea typeface="ヒラギノ角ゴ Pro W3"/>
            </a:endParaRPr>
          </a:p>
          <a:p>
            <a:pPr defTabSz="912813" eaLnBrk="1" hangingPunct="1"/>
            <a:r>
              <a:rPr lang="nb-NO" dirty="0" smtClean="0">
                <a:latin typeface="Arial" pitchFamily="34" charset="0"/>
                <a:ea typeface="ヒラギノ角ゴ Pro W3"/>
              </a:rPr>
              <a:t>Dette er et godt eksempel på at man ikke blir diskriminert på grunn ev ett grunnlag: kjønn, alder mv.  - men at diskriminering skjer på flere grunnlag samtidig – multippel diskriminering.</a:t>
            </a:r>
          </a:p>
          <a:p>
            <a:pPr defTabSz="912813" eaLnBrk="1" hangingPunct="1"/>
            <a:endParaRPr lang="nb-NO" dirty="0" smtClean="0">
              <a:latin typeface="Arial" pitchFamily="34" charset="0"/>
              <a:ea typeface="ヒラギノ角ゴ Pro W3"/>
            </a:endParaRPr>
          </a:p>
          <a:p>
            <a:pPr defTabSz="912813" eaLnBrk="1" hangingPunct="1"/>
            <a:r>
              <a:rPr lang="nb-NO" dirty="0" smtClean="0">
                <a:latin typeface="Arial" pitchFamily="34" charset="0"/>
                <a:ea typeface="ヒラギノ角ゴ Pro W3"/>
              </a:rPr>
              <a:t>Saklige krav (høyde)? Kommer vi tilbake til senere.</a:t>
            </a:r>
          </a:p>
          <a:p>
            <a:pPr defTabSz="912813" eaLnBrk="1" hangingPunct="1"/>
            <a:endParaRPr lang="nb-NO" dirty="0" smtClean="0">
              <a:latin typeface="Arial" pitchFamily="34" charset="0"/>
              <a:ea typeface="ヒラギノ角ゴ Pro W3"/>
            </a:endParaRPr>
          </a:p>
          <a:p>
            <a:pPr algn="ctr" defTabSz="912813" eaLnBrk="1" hangingPunct="1"/>
            <a:r>
              <a:rPr lang="nb-NO" dirty="0" smtClean="0">
                <a:latin typeface="Arial" pitchFamily="34" charset="0"/>
                <a:ea typeface="ヒラギノ角ゴ Pro W3"/>
              </a:rPr>
              <a:t>***</a:t>
            </a:r>
          </a:p>
          <a:p>
            <a:pPr defTabSz="912813" eaLnBrk="1" hangingPunct="1"/>
            <a:endParaRPr lang="nb-NO" dirty="0" smtClean="0">
              <a:latin typeface="Arial" pitchFamily="34" charset="0"/>
              <a:ea typeface="ヒラギノ角ゴ Pro W3"/>
            </a:endParaRPr>
          </a:p>
          <a:p>
            <a:pPr defTabSz="912813" eaLnBrk="1" hangingPunct="1"/>
            <a:r>
              <a:rPr lang="nb-NO" dirty="0" smtClean="0">
                <a:latin typeface="Arial" pitchFamily="34" charset="0"/>
                <a:ea typeface="ヒラギノ角ゴ Pro W3"/>
              </a:rPr>
              <a:t>Nå har vi gitt dere en definisjon på direkte diskriminering og vi har vist et eksempel på en stillingsannonse som inneholder vilkår som er direkte diskriminerende.</a:t>
            </a:r>
          </a:p>
          <a:p>
            <a:pPr defTabSz="912813" eaLnBrk="1" hangingPunct="1"/>
            <a:endParaRPr lang="nb-NO" dirty="0" smtClean="0">
              <a:latin typeface="Arial" pitchFamily="34" charset="0"/>
              <a:ea typeface="ヒラギノ角ゴ Pro W3"/>
            </a:endParaRPr>
          </a:p>
          <a:p>
            <a:pPr defTabSz="912813" eaLnBrk="1" hangingPunct="1"/>
            <a:endParaRPr lang="nb-NO" dirty="0" smtClean="0">
              <a:latin typeface="Arial" pitchFamily="34" charset="0"/>
              <a:ea typeface="ヒラギノ角ゴ Pro W3"/>
            </a:endParaRPr>
          </a:p>
          <a:p>
            <a:pPr defTabSz="912813" eaLnBrk="1" hangingPunct="1"/>
            <a:endParaRPr lang="nb-NO" dirty="0" smtClean="0">
              <a:latin typeface="Arial" pitchFamily="34" charset="0"/>
              <a:ea typeface="ヒラギノ角ゴ Pro W3"/>
            </a:endParaRPr>
          </a:p>
        </p:txBody>
      </p:sp>
    </p:spTree>
    <p:extLst>
      <p:ext uri="{BB962C8B-B14F-4D97-AF65-F5344CB8AC3E}">
        <p14:creationId xmlns:p14="http://schemas.microsoft.com/office/powerpoint/2010/main" val="364023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CG</a:t>
            </a:r>
          </a:p>
          <a:p>
            <a:endParaRPr lang="nb-NO" dirty="0" smtClean="0"/>
          </a:p>
          <a:p>
            <a:r>
              <a:rPr lang="nb-NO" dirty="0" smtClean="0"/>
              <a:t>Enkelt og greit, når vi vurderer hvorvidt diskriminering</a:t>
            </a:r>
            <a:r>
              <a:rPr lang="nb-NO" baseline="0" dirty="0" smtClean="0"/>
              <a:t> har skjedd, så kan vi spørre oss, «hadde resultatet vært det samme om personen ikke var gravid (eller ikke skulle ut i foreldrepermisjon)?»</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28</a:t>
            </a:fld>
            <a:endParaRPr lang="nb-NO"/>
          </a:p>
        </p:txBody>
      </p:sp>
    </p:spTree>
    <p:extLst>
      <p:ext uri="{BB962C8B-B14F-4D97-AF65-F5344CB8AC3E}">
        <p14:creationId xmlns:p14="http://schemas.microsoft.com/office/powerpoint/2010/main" val="296789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 andre ord…</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29</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Er det en rimelig forventning</a:t>
            </a:r>
            <a:r>
              <a:rPr lang="nb-NO" baseline="0" dirty="0" smtClean="0"/>
              <a:t> om at en ikke gravid arbeidstaker hadde blitt ansatt</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30</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Er det en rimelig forventning</a:t>
            </a:r>
            <a:r>
              <a:rPr lang="nb-NO" baseline="0" dirty="0" smtClean="0"/>
              <a:t> om at en ikke gravid arbeidstaker hadde blitt ansatt</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31</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Er det en rimelig forventning</a:t>
            </a:r>
            <a:r>
              <a:rPr lang="nb-NO" baseline="0" dirty="0" smtClean="0"/>
              <a:t> om at en ikke gravid arbeidstaker hadde blitt ansatt</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32</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…fått forfremmelse</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33</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34</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Så må den gravide også kunne ha samme forventning</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35</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36</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Men dersom det viser</a:t>
            </a:r>
            <a:r>
              <a:rPr lang="nb-NO" baseline="0" dirty="0" smtClean="0"/>
              <a:t> seg at den gravide ikke får samme behandling som man ellers kunne forvente…</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37</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…da reiser det et klart spørsmål om diskriminering etter likestillingsloven</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Graviditetsdiskriminering og diskriminering på grunn av permisjon oppleves som en</a:t>
            </a:r>
            <a:r>
              <a:rPr lang="nb-NO" baseline="0" dirty="0" smtClean="0"/>
              <a:t> overtramp, og i verste fall kan ha store økonomiske og karrieremessige konsekvenser for dem som rammes</a:t>
            </a:r>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38</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smtClean="0"/>
          </a:p>
          <a:p>
            <a:r>
              <a:rPr lang="nb-NO" dirty="0" smtClean="0"/>
              <a:t>Andre formen for diskriminering vanskeligere å få øye på, mye vanligere.</a:t>
            </a:r>
          </a:p>
          <a:p>
            <a:endParaRPr lang="nb-NO"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sz="1200" dirty="0" smtClean="0"/>
              <a:t>Med </a:t>
            </a:r>
            <a:r>
              <a:rPr lang="nb-NO" sz="1200" dirty="0" smtClean="0">
                <a:solidFill>
                  <a:srgbClr val="FF0000"/>
                </a:solidFill>
              </a:rPr>
              <a:t>indirekte diskriminering </a:t>
            </a:r>
            <a:r>
              <a:rPr lang="nb-NO" sz="1200" dirty="0" smtClean="0"/>
              <a:t>menes enhver </a:t>
            </a:r>
            <a:r>
              <a:rPr lang="nb-NO" sz="1200" b="1" dirty="0" smtClean="0"/>
              <a:t>tilsynelatende nøytral </a:t>
            </a:r>
            <a:r>
              <a:rPr lang="nb-NO" sz="1200" dirty="0" smtClean="0"/>
              <a:t>handling mv. som </a:t>
            </a:r>
            <a:r>
              <a:rPr lang="nb-NO" sz="1200" b="1" dirty="0" smtClean="0"/>
              <a:t>faktisk virker slik </a:t>
            </a:r>
            <a:r>
              <a:rPr lang="nb-NO" sz="1200" dirty="0" smtClean="0"/>
              <a:t>at personer på grunn av kjønn, etnisitet mv. stilles dårligere enn andre.</a:t>
            </a:r>
          </a:p>
          <a:p>
            <a:endParaRPr lang="nb-NO"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pPr>
              <a:defRPr/>
            </a:pPr>
            <a:fld id="{0D7CFDED-BB29-4405-8B6E-5694325A1BDF}" type="slidenum">
              <a:rPr lang="en-US" smtClean="0"/>
              <a:pPr>
                <a:defRPr/>
              </a:pPr>
              <a:t>39</a:t>
            </a:fld>
            <a:endParaRPr lang="en-US"/>
          </a:p>
        </p:txBody>
      </p:sp>
    </p:spTree>
    <p:extLst>
      <p:ext uri="{BB962C8B-B14F-4D97-AF65-F5344CB8AC3E}">
        <p14:creationId xmlns:p14="http://schemas.microsoft.com/office/powerpoint/2010/main" val="1693105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40</a:t>
            </a:fld>
            <a:endParaRPr lang="en-US"/>
          </a:p>
        </p:txBody>
      </p:sp>
    </p:spTree>
    <p:extLst>
      <p:ext uri="{BB962C8B-B14F-4D97-AF65-F5344CB8AC3E}">
        <p14:creationId xmlns:p14="http://schemas.microsoft.com/office/powerpoint/2010/main" val="2622176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Quiz-formatet engasjerer publikum ved å formidle fakta gjennom spørsmål. Quiz brukes til å formidle informasjon på en morsom og engasjerende måte. Ved å dele publikum inn i lag for å svare på spørsmålene øker engasjement og aktivitet.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Har du tid til å gjøre quizen interaktiv er det fint om forsamlingen deles inn i lag.</a:t>
            </a:r>
          </a:p>
        </p:txBody>
      </p:sp>
      <p:sp>
        <p:nvSpPr>
          <p:cNvPr id="4" name="Slide Number Placeholder 3"/>
          <p:cNvSpPr>
            <a:spLocks noGrp="1"/>
          </p:cNvSpPr>
          <p:nvPr>
            <p:ph type="sldNum" sz="quarter" idx="10"/>
          </p:nvPr>
        </p:nvSpPr>
        <p:spPr/>
        <p:txBody>
          <a:bodyPr/>
          <a:lstStyle/>
          <a:p>
            <a:fld id="{0E2B671B-6C62-427B-B83C-C9264A0672ED}" type="slidenum">
              <a:rPr lang="nb-NO" smtClean="0"/>
              <a:pPr/>
              <a:t>5</a:t>
            </a:fld>
            <a:endParaRPr lang="nb-NO"/>
          </a:p>
        </p:txBody>
      </p:sp>
    </p:spTree>
    <p:extLst>
      <p:ext uri="{BB962C8B-B14F-4D97-AF65-F5344CB8AC3E}">
        <p14:creationId xmlns:p14="http://schemas.microsoft.com/office/powerpoint/2010/main" val="202466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87B2B412-664C-427D-B41C-461AC14770A5}" type="slidenum">
              <a:rPr lang="en-US" smtClean="0">
                <a:solidFill>
                  <a:prstClr val="black"/>
                </a:solidFill>
                <a:latin typeface="Arial" pitchFamily="34" charset="0"/>
                <a:ea typeface="ヒラギノ角ゴ Pro W3"/>
                <a:cs typeface="ヒラギノ角ゴ Pro W3"/>
              </a:rPr>
              <a:pPr/>
              <a:t>41</a:t>
            </a:fld>
            <a:endParaRPr lang="en-US" smtClean="0">
              <a:solidFill>
                <a:prstClr val="black"/>
              </a:solidFill>
              <a:latin typeface="Arial" pitchFamily="34" charset="0"/>
              <a:ea typeface="ヒラギノ角ゴ Pro W3"/>
              <a:cs typeface="ヒラギノ角ゴ Pro W3"/>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Bruk av religiøse hodeplagg – eksempler på indirekte diskriminering - uniformsreglement</a:t>
            </a:r>
          </a:p>
          <a:p>
            <a:pPr eaLnBrk="1" hangingPunct="1"/>
            <a:endParaRPr lang="nb-NO" dirty="0" smtClean="0">
              <a:latin typeface="Arial" pitchFamily="34" charset="0"/>
              <a:ea typeface="ヒラギノ角ゴ Pro W3"/>
            </a:endParaRPr>
          </a:p>
          <a:p>
            <a:pPr eaLnBrk="1" hangingPunct="1"/>
            <a:r>
              <a:rPr lang="nb-NO" b="1" dirty="0" smtClean="0">
                <a:latin typeface="Arial" pitchFamily="34" charset="0"/>
                <a:ea typeface="ヒラギノ角ゴ Pro W3"/>
              </a:rPr>
              <a:t>Ombudets sak 07/1698 (hijab – bakeri):</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 </a:t>
            </a:r>
            <a:r>
              <a:rPr lang="nb-NO" b="1" dirty="0" smtClean="0">
                <a:latin typeface="Arial" pitchFamily="34" charset="0"/>
                <a:ea typeface="ヒラギノ角ゴ Pro W3"/>
              </a:rPr>
              <a:t>Ombudets sak 08/363 (turban – busselskap):</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I begge sakene endte ombudet med å konkludere at forskjellsbehandlingen var i strid med diskrimineringsforbudet.</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Ønsker om en helhetlig presentasjon er et legitimt ønske. Men Ombudet og Nemnda har funnet at man kan med enkle midler klarer å tilpasse det religiøse hodeplagget til uniformen, uten å gå på akkord med en enhetlig profil.</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Forarbeidene til diskrimineringsloven sier helt klart: Utgangspunktet er at en arbeidsgiver ikke kan forby en ansatte å bruke religiøs hodeplagg, da i de fleste tilfellene bør kunne brukes sammen med et uniformert klesantrekk.</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Arbeidstilsynets praksis og veiledning er også sammenfallende med Ombudets og Nemndas praksis. </a:t>
            </a:r>
          </a:p>
        </p:txBody>
      </p:sp>
    </p:spTree>
    <p:extLst>
      <p:ext uri="{BB962C8B-B14F-4D97-AF65-F5344CB8AC3E}">
        <p14:creationId xmlns:p14="http://schemas.microsoft.com/office/powerpoint/2010/main" val="1911655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DAD2EED-7FE0-4D3A-96E0-6A0A18599ECE}" type="slidenum">
              <a:rPr lang="nb-NO" smtClean="0"/>
              <a:t>42</a:t>
            </a:fld>
            <a:endParaRPr lang="nb-NO"/>
          </a:p>
        </p:txBody>
      </p:sp>
    </p:spTree>
    <p:extLst>
      <p:ext uri="{BB962C8B-B14F-4D97-AF65-F5344CB8AC3E}">
        <p14:creationId xmlns:p14="http://schemas.microsoft.com/office/powerpoint/2010/main" val="1942480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ISHU</a:t>
            </a:r>
          </a:p>
          <a:p>
            <a:r>
              <a:rPr lang="nb-NO" dirty="0" smtClean="0"/>
              <a:t>Noen</a:t>
            </a:r>
            <a:r>
              <a:rPr lang="nb-NO" baseline="0" dirty="0" smtClean="0"/>
              <a:t> ganger må man behandle ulikt- tilrettelegge- for at gravide skal oppleve å bli behandlet likeverdig</a:t>
            </a:r>
          </a:p>
          <a:p>
            <a:r>
              <a:rPr lang="nb-NO" baseline="0" dirty="0" smtClean="0"/>
              <a:t>Dårlig/manglende tilrettelegging kan medføre sykemelding – da kommer du dårligere ut.</a:t>
            </a:r>
          </a:p>
          <a:p>
            <a:r>
              <a:rPr lang="nb-NO" baseline="0" dirty="0" smtClean="0"/>
              <a:t>Behov for tiltak – å vurdere egnet tilrettelegging. </a:t>
            </a:r>
          </a:p>
          <a:p>
            <a:r>
              <a:rPr lang="nb-NO" baseline="0" dirty="0" smtClean="0"/>
              <a:t>Manglende tilrettelegging kan være brudd på loven.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43</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ISHU</a:t>
            </a:r>
          </a:p>
          <a:p>
            <a:r>
              <a:rPr lang="nb-NO" dirty="0" smtClean="0"/>
              <a:t>Noen</a:t>
            </a:r>
            <a:r>
              <a:rPr lang="nb-NO" baseline="0" dirty="0" smtClean="0"/>
              <a:t> ganger må man behandle ulikt- tilrettelegge- for at gravide skal oppleve å bli behandlet likeverdig</a:t>
            </a:r>
          </a:p>
          <a:p>
            <a:r>
              <a:rPr lang="nb-NO" baseline="0" dirty="0" smtClean="0"/>
              <a:t>Dårlig/manglende tilrettelegging kan medføre sykemelding – da kommer du dårligere ut.</a:t>
            </a:r>
          </a:p>
          <a:p>
            <a:r>
              <a:rPr lang="nb-NO" baseline="0" dirty="0" smtClean="0"/>
              <a:t>Behov for tiltak – å vurdere egnet tilrettelegging. </a:t>
            </a:r>
          </a:p>
          <a:p>
            <a:r>
              <a:rPr lang="nb-NO" baseline="0" dirty="0" smtClean="0"/>
              <a:t>Manglende tilrettelegging kan være brudd på loven.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44</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ISHU</a:t>
            </a:r>
          </a:p>
          <a:p>
            <a:r>
              <a:rPr lang="nb-NO" dirty="0" smtClean="0"/>
              <a:t>Noen</a:t>
            </a:r>
            <a:r>
              <a:rPr lang="nb-NO" baseline="0" dirty="0" smtClean="0"/>
              <a:t> ganger må man behandle ulikt- tilrettelegge- for at gravide skal oppleve å bli behandlet likeverdig</a:t>
            </a:r>
          </a:p>
          <a:p>
            <a:r>
              <a:rPr lang="nb-NO" baseline="0" dirty="0" smtClean="0"/>
              <a:t>Dårlig/manglende tilrettelegging kan medføre sykemelding – da kommer du dårligere ut.</a:t>
            </a:r>
          </a:p>
          <a:p>
            <a:r>
              <a:rPr lang="nb-NO" baseline="0" dirty="0" smtClean="0"/>
              <a:t>Behov for tiltak – å vurdere egnet tilrettelegging. </a:t>
            </a:r>
          </a:p>
          <a:p>
            <a:r>
              <a:rPr lang="nb-NO" baseline="0" dirty="0" smtClean="0"/>
              <a:t>Manglende tilrettelegging kan være brudd på loven.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45</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ISHU</a:t>
            </a:r>
          </a:p>
          <a:p>
            <a:r>
              <a:rPr lang="nb-NO" dirty="0" smtClean="0"/>
              <a:t>Noen</a:t>
            </a:r>
            <a:r>
              <a:rPr lang="nb-NO" baseline="0" dirty="0" smtClean="0"/>
              <a:t> ganger må man behandle ulikt- tilrettelegge- for at gravide skal oppleve å bli behandlet likeverdig</a:t>
            </a:r>
          </a:p>
          <a:p>
            <a:r>
              <a:rPr lang="nb-NO" baseline="0" dirty="0" smtClean="0"/>
              <a:t>Dårlig/manglende tilrettelegging kan medføre sykemelding – da kommer du dårligere ut.</a:t>
            </a:r>
          </a:p>
          <a:p>
            <a:r>
              <a:rPr lang="nb-NO" baseline="0" dirty="0" smtClean="0"/>
              <a:t>Behov for tiltak – å vurdere egnet tilrettelegging. </a:t>
            </a:r>
          </a:p>
          <a:p>
            <a:r>
              <a:rPr lang="nb-NO" baseline="0" dirty="0" smtClean="0"/>
              <a:t>Manglende tilrettelegging kan være brudd på loven.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46</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Noen</a:t>
            </a:r>
            <a:r>
              <a:rPr lang="nb-NO" baseline="0" dirty="0" smtClean="0"/>
              <a:t> ganger må man behandle ulikt- tilrettelegge- for at gravide skal oppleve å bli behandlet likeverdig</a:t>
            </a:r>
          </a:p>
          <a:p>
            <a:r>
              <a:rPr lang="nb-NO" baseline="0" dirty="0" smtClean="0"/>
              <a:t>Dårlig/manglende tilrettelegging kan medføre sykemelding – da kommer du dårligere ut.</a:t>
            </a:r>
          </a:p>
          <a:p>
            <a:r>
              <a:rPr lang="nb-NO" baseline="0" dirty="0" smtClean="0"/>
              <a:t>Behov for tiltak – å vurdere egnet tilrettelegging. </a:t>
            </a:r>
          </a:p>
          <a:p>
            <a:r>
              <a:rPr lang="nb-NO" baseline="0" dirty="0" smtClean="0"/>
              <a:t>Manglende tilrettelegging kan være brudd på loven.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47</a:t>
            </a:fld>
            <a:endParaRPr lang="nb-NO"/>
          </a:p>
        </p:txBody>
      </p:sp>
    </p:spTree>
    <p:extLst>
      <p:ext uri="{BB962C8B-B14F-4D97-AF65-F5344CB8AC3E}">
        <p14:creationId xmlns:p14="http://schemas.microsoft.com/office/powerpoint/2010/main" val="30102476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ISHU</a:t>
            </a:r>
          </a:p>
          <a:p>
            <a:r>
              <a:rPr lang="nb-NO" dirty="0" smtClean="0"/>
              <a:t>Målet er at</a:t>
            </a:r>
            <a:r>
              <a:rPr lang="nb-NO" baseline="0" dirty="0" smtClean="0"/>
              <a:t> alle skal bli behandlet som likeverdige. </a:t>
            </a:r>
          </a:p>
          <a:p>
            <a:endParaRPr lang="nb-NO" baseline="0" dirty="0" smtClean="0"/>
          </a:p>
          <a:p>
            <a:r>
              <a:rPr lang="nb-NO" dirty="0" smtClean="0"/>
              <a:t>Likeverdig</a:t>
            </a:r>
            <a:r>
              <a:rPr lang="nb-NO" baseline="0" dirty="0" smtClean="0"/>
              <a:t> behandling er noen ganger forskjellig fra lik behandling. Noen ganger er det slik at noen må få tilrettelegging for å kunne ha muligheten til å prestere på lik linje med andre. I noen få tilfeller er dette ikke mulig, men utgangspunktet bør være at dette alltid er mulig.</a:t>
            </a:r>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48</a:t>
            </a:fld>
            <a:endParaRPr lang="nb-NO"/>
          </a:p>
        </p:txBody>
      </p:sp>
    </p:spTree>
    <p:extLst>
      <p:ext uri="{BB962C8B-B14F-4D97-AF65-F5344CB8AC3E}">
        <p14:creationId xmlns:p14="http://schemas.microsoft.com/office/powerpoint/2010/main" val="14489389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ssholder for lysbilde 1"/>
          <p:cNvSpPr>
            <a:spLocks noGrp="1" noRot="1" noChangeAspect="1" noTextEdit="1"/>
          </p:cNvSpPr>
          <p:nvPr>
            <p:ph type="sldImg"/>
          </p:nvPr>
        </p:nvSpPr>
        <p:spPr>
          <a:ln/>
        </p:spPr>
      </p:sp>
      <p:sp>
        <p:nvSpPr>
          <p:cNvPr id="156675" name="Plassholder for notat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1" dirty="0" smtClean="0"/>
              <a:t>Lurer</a:t>
            </a:r>
            <a:r>
              <a:rPr lang="nb-NO" b="1" baseline="0" dirty="0" smtClean="0"/>
              <a:t> du på om det har skjedd d</a:t>
            </a:r>
            <a:r>
              <a:rPr lang="nb-NO" b="1" dirty="0" smtClean="0"/>
              <a:t>iskriminering på arbeidsplassen?</a:t>
            </a:r>
            <a:r>
              <a:rPr lang="nb-NO" dirty="0" smtClean="0"/>
              <a:t/>
            </a:r>
            <a:br>
              <a:rPr lang="nb-NO" dirty="0" smtClean="0"/>
            </a:br>
            <a:r>
              <a:rPr lang="nb-NO" dirty="0" smtClean="0">
                <a:latin typeface="Arial" pitchFamily="34" charset="0"/>
                <a:ea typeface="ヒラギノ角ゴ Pro W3"/>
              </a:rPr>
              <a:t>Her er en kort sjekkliste for om det skjer diskriminering på arbeidsplassen din.</a:t>
            </a:r>
          </a:p>
          <a:p>
            <a:pPr eaLnBrk="1" hangingPunct="1"/>
            <a:r>
              <a:rPr lang="nb-NO" i="1" dirty="0" smtClean="0"/>
              <a:t>- tre ting du skal vurdere</a:t>
            </a:r>
            <a:endParaRPr lang="nb-NO" dirty="0" smtClean="0">
              <a:latin typeface="Arial" pitchFamily="34" charset="0"/>
              <a:ea typeface="ヒラギノ角ゴ Pro W3"/>
            </a:endParaRPr>
          </a:p>
          <a:p>
            <a:pPr eaLnBrk="1" hangingPunct="1"/>
            <a:endParaRPr lang="nb-NO" dirty="0" smtClean="0">
              <a:latin typeface="Arial" pitchFamily="34" charset="0"/>
              <a:ea typeface="ヒラギノ角ゴ Pro W3"/>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Finnes det forskjellsbehandling (direkte eller indirekte)?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Er det sammenheng mellom forskjellsbehandling og et forbudt diskrimineringsgrunnlag (årsakssammenheng)?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Har forskjellsbehandlingen et</a:t>
            </a:r>
            <a:r>
              <a:rPr lang="nb-NO" baseline="0" dirty="0" smtClean="0">
                <a:cs typeface="+mn-cs"/>
              </a:rPr>
              <a:t> saklig formål</a:t>
            </a:r>
            <a:r>
              <a:rPr lang="nb-NO" dirty="0" smtClean="0">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nb-NO" dirty="0" smtClean="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cs typeface="+mn-cs"/>
            </a:endParaRPr>
          </a:p>
          <a:p>
            <a:pPr eaLnBrk="1" hangingPunct="1"/>
            <a:endParaRPr lang="nb-NO" dirty="0" smtClean="0">
              <a:latin typeface="Arial" pitchFamily="34" charset="0"/>
              <a:ea typeface="ヒラギノ角ゴ Pro W3"/>
            </a:endParaRPr>
          </a:p>
        </p:txBody>
      </p:sp>
      <p:sp>
        <p:nvSpPr>
          <p:cNvPr id="156676" name="Plassholder for lysbildenummer 3"/>
          <p:cNvSpPr>
            <a:spLocks noGrp="1"/>
          </p:cNvSpPr>
          <p:nvPr>
            <p:ph type="sldNum" sz="quarter" idx="5"/>
          </p:nvPr>
        </p:nvSpPr>
        <p:spPr>
          <a:noFill/>
        </p:spPr>
        <p:txBody>
          <a:bodyPr/>
          <a:lstStyle/>
          <a:p>
            <a:fld id="{CCD515CF-E155-489D-A55C-BF5F054DBC6C}" type="slidenum">
              <a:rPr lang="en-US" smtClean="0">
                <a:latin typeface="Arial" pitchFamily="34" charset="0"/>
                <a:ea typeface="ヒラギノ角ゴ Pro W3"/>
                <a:cs typeface="ヒラギノ角ゴ Pro W3"/>
              </a:rPr>
              <a:pPr/>
              <a:t>49</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431973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5E42D4D8-792C-4874-B2D0-E54D634220E7}" type="slidenum">
              <a:rPr lang="en-US" altLang="nb-NO" sz="1200" smtClean="0">
                <a:solidFill>
                  <a:prstClr val="black"/>
                </a:solidFill>
              </a:rPr>
              <a:pPr/>
              <a:t>50</a:t>
            </a:fld>
            <a:endParaRPr lang="en-US" altLang="nb-NO" sz="1200" smtClean="0">
              <a:solidFill>
                <a:prstClr val="black"/>
              </a:solidFill>
            </a:endParaRPr>
          </a:p>
        </p:txBody>
      </p:sp>
      <p:sp>
        <p:nvSpPr>
          <p:cNvPr id="74755" name="Rectangle 2"/>
          <p:cNvSpPr>
            <a:spLocks noGrp="1" noRot="1" noChangeAspect="1" noChangeArrowheads="1" noTextEdit="1"/>
          </p:cNvSpPr>
          <p:nvPr>
            <p:ph type="sldImg"/>
          </p:nvPr>
        </p:nvSpPr>
        <p:spPr>
          <a:xfrm>
            <a:off x="898525" y="749300"/>
            <a:ext cx="4967288" cy="3725863"/>
          </a:xfrm>
          <a:ln/>
        </p:spPr>
      </p:sp>
      <p:sp>
        <p:nvSpPr>
          <p:cNvPr id="74756" name="Rectangle 3"/>
          <p:cNvSpPr>
            <a:spLocks noGrp="1" noChangeArrowheads="1"/>
          </p:cNvSpPr>
          <p:nvPr>
            <p:ph type="body" idx="1"/>
          </p:nvPr>
        </p:nvSpPr>
        <p:spPr>
          <a:xfrm>
            <a:off x="908054" y="4721229"/>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altLang="nb-NO" dirty="0" smtClean="0"/>
              <a:t>Ikke all forskjellsbehandling er diskriminering. Forskjellsbehandling kan være tillatt hvis:</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914400" lvl="1" indent="-514350">
              <a:buFont typeface="+mj-lt"/>
              <a:buAutoNum type="alphaLcParenR"/>
            </a:pPr>
            <a:r>
              <a:rPr lang="nb-NO" dirty="0" smtClean="0"/>
              <a:t>ha et saklig formål</a:t>
            </a:r>
          </a:p>
          <a:p>
            <a:pPr marL="914400" lvl="1" indent="-514350">
              <a:buFont typeface="+mj-lt"/>
              <a:buAutoNum type="alphaLcParenR"/>
            </a:pPr>
            <a:endParaRPr lang="nb-NO" dirty="0" smtClean="0"/>
          </a:p>
          <a:p>
            <a:pPr marL="914400" lvl="1" indent="-514350">
              <a:buFont typeface="+mj-lt"/>
              <a:buAutoNum type="alphaLcParenR"/>
            </a:pPr>
            <a:r>
              <a:rPr lang="nb-NO" dirty="0" smtClean="0"/>
              <a:t>være nødvendig for å oppnå formålet </a:t>
            </a:r>
          </a:p>
          <a:p>
            <a:pPr marL="914400" lvl="1" indent="-514350">
              <a:buFont typeface="+mj-lt"/>
              <a:buAutoNum type="alphaLcParenR"/>
            </a:pPr>
            <a:endParaRPr lang="nb-NO" dirty="0" smtClean="0"/>
          </a:p>
          <a:p>
            <a:pPr marL="914400" lvl="1" indent="-514350">
              <a:buFont typeface="+mj-lt"/>
              <a:buAutoNum type="alphaLcParenR"/>
            </a:pPr>
            <a:r>
              <a:rPr lang="nb-NO" dirty="0" smtClean="0"/>
              <a:t>det må være et rimelig forhold mellom det man ønsker å oppnå og hvor inngripende forskjellsbehandlingen er for den eller de som stilles dårligere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nb-NO" dirty="0" smtClean="0"/>
              <a:t>[i arbeidslivet – må også være nødvendig for utøvelsen av arbeidet]</a:t>
            </a:r>
          </a:p>
          <a:p>
            <a:pPr eaLnBrk="1" hangingPunct="1"/>
            <a:endParaRPr lang="nb-NO" dirty="0" smtClean="0"/>
          </a:p>
          <a:p>
            <a:pPr eaLnBrk="1" hangingPunct="1"/>
            <a:endParaRPr lang="nb-NO" dirty="0" smtClean="0"/>
          </a:p>
          <a:p>
            <a:pPr eaLnBrk="1" hangingPunct="1"/>
            <a:r>
              <a:rPr lang="nb-NO" dirty="0" smtClean="0"/>
              <a:t>Positiv særbehandling</a:t>
            </a:r>
          </a:p>
          <a:p>
            <a:pPr eaLnBrk="1" hangingPunct="1"/>
            <a:endParaRPr lang="nb-NO" dirty="0" smtClean="0"/>
          </a:p>
          <a:p>
            <a:pPr eaLnBrk="1" hangingPunct="1"/>
            <a:r>
              <a:rPr lang="nb-NO" dirty="0" err="1" smtClean="0"/>
              <a:t>Bilka</a:t>
            </a:r>
            <a:r>
              <a:rPr lang="nb-NO" dirty="0" smtClean="0"/>
              <a:t> sak:</a:t>
            </a:r>
          </a:p>
          <a:p>
            <a:pPr eaLnBrk="1" hangingPunct="1"/>
            <a:endParaRPr lang="nb-NO" dirty="0" smtClean="0"/>
          </a:p>
          <a:p>
            <a:pPr eaLnBrk="1" hangingPunct="1"/>
            <a:r>
              <a:rPr lang="nb-NO" dirty="0" smtClean="0"/>
              <a:t>(EF-domstol &amp; indirekte </a:t>
            </a:r>
            <a:r>
              <a:rPr lang="nb-NO" dirty="0" err="1" smtClean="0"/>
              <a:t>diskrim</a:t>
            </a:r>
            <a:r>
              <a:rPr lang="nb-NO" dirty="0" smtClean="0"/>
              <a:t>)</a:t>
            </a:r>
          </a:p>
          <a:p>
            <a:pPr eaLnBrk="1" hangingPunct="1"/>
            <a:endParaRPr lang="nb-NO" dirty="0" smtClean="0"/>
          </a:p>
          <a:p>
            <a:pPr eaLnBrk="1" hangingPunct="1"/>
            <a:r>
              <a:rPr lang="nb-NO" dirty="0" smtClean="0"/>
              <a:t>Deltidsansatte som ikke fikk pensjon.</a:t>
            </a:r>
          </a:p>
          <a:p>
            <a:pPr eaLnBrk="1" hangingPunct="1"/>
            <a:r>
              <a:rPr lang="nb-NO" dirty="0" smtClean="0"/>
              <a:t>Skjev virkning for kvinner. (90% av deltidsansatte var kvinner)</a:t>
            </a:r>
          </a:p>
          <a:p>
            <a:pPr eaLnBrk="1" hangingPunct="1"/>
            <a:r>
              <a:rPr lang="nb-NO" dirty="0" smtClean="0"/>
              <a:t>Usaklig:</a:t>
            </a:r>
          </a:p>
          <a:p>
            <a:pPr eaLnBrk="1" hangingPunct="1"/>
            <a:r>
              <a:rPr lang="nb-NO" dirty="0" smtClean="0"/>
              <a:t>Arbeidsgiver sa at formålet var å prøve å hindre bruk av deltid (mange vil ikke jobbe om ettermiddag)</a:t>
            </a:r>
          </a:p>
          <a:p>
            <a:pPr eaLnBrk="1" hangingPunct="1"/>
            <a:r>
              <a:rPr lang="nb-NO" dirty="0" smtClean="0"/>
              <a:t>Klager sa at arbeidsgiver er ikke forpliktet til å utlyse stillinger som deltidsarbeid.</a:t>
            </a:r>
          </a:p>
          <a:p>
            <a:pPr eaLnBrk="1" hangingPunct="1"/>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eaLnBrk="1" hangingPunct="1"/>
            <a:endParaRPr lang="nb-NO" altLang="nb-NO" dirty="0" smtClean="0"/>
          </a:p>
        </p:txBody>
      </p:sp>
    </p:spTree>
    <p:extLst>
      <p:ext uri="{BB962C8B-B14F-4D97-AF65-F5344CB8AC3E}">
        <p14:creationId xmlns:p14="http://schemas.microsoft.com/office/powerpoint/2010/main" val="410591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Svar</a:t>
            </a:r>
            <a:r>
              <a:rPr lang="nb-NO" baseline="0" dirty="0" smtClean="0"/>
              <a:t> – alternativ c) Ett land</a:t>
            </a:r>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6</a:t>
            </a:fld>
            <a:endParaRPr lang="en-US"/>
          </a:p>
        </p:txBody>
      </p:sp>
    </p:spTree>
    <p:extLst>
      <p:ext uri="{BB962C8B-B14F-4D97-AF65-F5344CB8AC3E}">
        <p14:creationId xmlns:p14="http://schemas.microsoft.com/office/powerpoint/2010/main" val="414155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Denne saken ville</a:t>
            </a:r>
            <a:r>
              <a:rPr lang="nb-NO" baseline="0" dirty="0" smtClean="0"/>
              <a:t> ikke det vært nødvendig å foreta en saklighetsvurdering</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Denne saken ville</a:t>
            </a:r>
            <a:r>
              <a:rPr lang="nb-NO" baseline="0" dirty="0" smtClean="0"/>
              <a:t> ikke det vært nødvendig å foreta en saklighetsvurdering</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smtClean="0">
                <a:solidFill>
                  <a:schemeClr val="tx1"/>
                </a:solidFill>
                <a:effectLst/>
                <a:latin typeface="+mn-lt"/>
                <a:ea typeface="+mn-ea"/>
                <a:cs typeface="+mn-cs"/>
              </a:rPr>
              <a:t>Case: Er dette diskriminering?</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Deltakerne setter seg to og to sammen og be halve salen å finn argumenter for at dette er diskriminering og den andre halvdelen finne argumenter for t dette ikke er diskriminering. Dette lærer deltakerne å gjøre diskrimineringsvurderingen som er et viktig verktøy for å jobbe mot diskriminering. Fordelen med å be dem argumentere for et spesielt syn er at det er tryggere og de vil ikke være redde for å si noe feil. </a:t>
            </a:r>
          </a:p>
          <a:p>
            <a:r>
              <a:rPr lang="nb-NO" sz="1200" kern="1200" dirty="0" smtClean="0">
                <a:solidFill>
                  <a:schemeClr val="tx1"/>
                </a:solidFill>
                <a:effectLst/>
                <a:latin typeface="+mn-lt"/>
                <a:ea typeface="+mn-ea"/>
                <a:cs typeface="+mn-cs"/>
              </a:rPr>
              <a:t>Gjennomgangen krever at kursleder/foredragsholder er trygg på vurderingen og denne arbeidsformen. </a:t>
            </a:r>
          </a:p>
          <a:p>
            <a:r>
              <a:rPr lang="nb-NO" dirty="0" smtClean="0"/>
              <a:t> </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ssholder for lysbilde 1"/>
          <p:cNvSpPr>
            <a:spLocks noGrp="1" noRot="1" noChangeAspect="1" noTextEdit="1"/>
          </p:cNvSpPr>
          <p:nvPr>
            <p:ph type="sldImg"/>
          </p:nvPr>
        </p:nvSpPr>
        <p:spPr>
          <a:ln/>
        </p:spPr>
      </p:sp>
      <p:sp>
        <p:nvSpPr>
          <p:cNvPr id="156675" name="Plassholder for notat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1" dirty="0" smtClean="0"/>
              <a:t>Lurer</a:t>
            </a:r>
            <a:r>
              <a:rPr lang="nb-NO" b="1" baseline="0" dirty="0" smtClean="0"/>
              <a:t> du på om det har skjedd d</a:t>
            </a:r>
            <a:r>
              <a:rPr lang="nb-NO" b="1" dirty="0" smtClean="0"/>
              <a:t>iskriminering på arbeidsplassen?</a:t>
            </a:r>
            <a:r>
              <a:rPr lang="nb-NO" dirty="0" smtClean="0"/>
              <a:t/>
            </a:r>
            <a:br>
              <a:rPr lang="nb-NO" dirty="0" smtClean="0"/>
            </a:br>
            <a:r>
              <a:rPr lang="nb-NO" dirty="0" smtClean="0">
                <a:latin typeface="Arial" pitchFamily="34" charset="0"/>
                <a:ea typeface="ヒラギノ角ゴ Pro W3"/>
              </a:rPr>
              <a:t>Her er en kort sjekkliste for om det skjer diskriminering på arbeidsplassen din.</a:t>
            </a:r>
          </a:p>
          <a:p>
            <a:pPr eaLnBrk="1" hangingPunct="1"/>
            <a:r>
              <a:rPr lang="nb-NO" i="1" dirty="0" smtClean="0"/>
              <a:t>- tre ting du skal vurdere</a:t>
            </a:r>
            <a:endParaRPr lang="nb-NO" dirty="0" smtClean="0">
              <a:latin typeface="Arial" pitchFamily="34" charset="0"/>
              <a:ea typeface="ヒラギノ角ゴ Pro W3"/>
            </a:endParaRPr>
          </a:p>
          <a:p>
            <a:pPr eaLnBrk="1" hangingPunct="1"/>
            <a:endParaRPr lang="nb-NO" dirty="0" smtClean="0">
              <a:latin typeface="Arial" pitchFamily="34" charset="0"/>
              <a:ea typeface="ヒラギノ角ゴ Pro W3"/>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Finnes det forskjellsbehandling (direkte eller indirekte)?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Er det sammenheng mellom forskjellsbehandling og et forbudt diskrimineringsgrunnlag (årsakssammenheng)?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Har forskjellsbehandlingen et</a:t>
            </a:r>
            <a:r>
              <a:rPr lang="nb-NO" baseline="0" dirty="0" smtClean="0">
                <a:cs typeface="+mn-cs"/>
              </a:rPr>
              <a:t> saklig formål</a:t>
            </a:r>
            <a:r>
              <a:rPr lang="nb-NO" dirty="0" smtClean="0">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nb-NO" dirty="0" smtClean="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cs typeface="+mn-cs"/>
            </a:endParaRPr>
          </a:p>
          <a:p>
            <a:pPr eaLnBrk="1" hangingPunct="1"/>
            <a:endParaRPr lang="nb-NO" dirty="0" smtClean="0">
              <a:latin typeface="Arial" pitchFamily="34" charset="0"/>
              <a:ea typeface="ヒラギノ角ゴ Pro W3"/>
            </a:endParaRPr>
          </a:p>
        </p:txBody>
      </p:sp>
      <p:sp>
        <p:nvSpPr>
          <p:cNvPr id="156676" name="Plassholder for lysbildenummer 3"/>
          <p:cNvSpPr>
            <a:spLocks noGrp="1"/>
          </p:cNvSpPr>
          <p:nvPr>
            <p:ph type="sldNum" sz="quarter" idx="5"/>
          </p:nvPr>
        </p:nvSpPr>
        <p:spPr>
          <a:noFill/>
        </p:spPr>
        <p:txBody>
          <a:bodyPr/>
          <a:lstStyle/>
          <a:p>
            <a:fld id="{CCD515CF-E155-489D-A55C-BF5F054DBC6C}" type="slidenum">
              <a:rPr lang="en-US" smtClean="0">
                <a:latin typeface="Arial" pitchFamily="34" charset="0"/>
                <a:ea typeface="ヒラギノ角ゴ Pro W3"/>
                <a:cs typeface="ヒラギノ角ゴ Pro W3"/>
              </a:rPr>
              <a:pPr/>
              <a:t>54</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124056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Denne saken ville</a:t>
            </a:r>
            <a:r>
              <a:rPr lang="nb-NO" baseline="0" dirty="0" smtClean="0"/>
              <a:t> ikke det vært nødvendig å foreta en saklighetsvurdering</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Denne saken ville</a:t>
            </a:r>
            <a:r>
              <a:rPr lang="nb-NO" baseline="0" dirty="0" smtClean="0"/>
              <a:t> ikke det vært nødvendig å foreta en saklighetsvurdering</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5E42D4D8-792C-4874-B2D0-E54D634220E7}" type="slidenum">
              <a:rPr lang="en-US" altLang="nb-NO" sz="1200" smtClean="0">
                <a:solidFill>
                  <a:prstClr val="black"/>
                </a:solidFill>
              </a:rPr>
              <a:pPr/>
              <a:t>57</a:t>
            </a:fld>
            <a:endParaRPr lang="en-US" altLang="nb-NO" sz="1200" smtClean="0">
              <a:solidFill>
                <a:prstClr val="black"/>
              </a:solidFill>
            </a:endParaRPr>
          </a:p>
        </p:txBody>
      </p:sp>
      <p:sp>
        <p:nvSpPr>
          <p:cNvPr id="74755" name="Rectangle 2"/>
          <p:cNvSpPr>
            <a:spLocks noGrp="1" noRot="1" noChangeAspect="1" noChangeArrowheads="1" noTextEdit="1"/>
          </p:cNvSpPr>
          <p:nvPr>
            <p:ph type="sldImg"/>
          </p:nvPr>
        </p:nvSpPr>
        <p:spPr>
          <a:xfrm>
            <a:off x="898525" y="749300"/>
            <a:ext cx="4967288" cy="3725863"/>
          </a:xfrm>
          <a:ln/>
        </p:spPr>
      </p:sp>
      <p:sp>
        <p:nvSpPr>
          <p:cNvPr id="74756" name="Rectangle 3"/>
          <p:cNvSpPr>
            <a:spLocks noGrp="1" noChangeArrowheads="1"/>
          </p:cNvSpPr>
          <p:nvPr>
            <p:ph type="body" idx="1"/>
          </p:nvPr>
        </p:nvSpPr>
        <p:spPr>
          <a:xfrm>
            <a:off x="908054" y="4721229"/>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altLang="nb-NO" dirty="0" smtClean="0"/>
              <a:t>Ikke all forskjellsbehandling er diskriminering. Forskjellsbehandling kan være tillatt hvis:</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914400" lvl="1" indent="-514350">
              <a:buFont typeface="+mj-lt"/>
              <a:buAutoNum type="alphaLcParenR"/>
            </a:pPr>
            <a:r>
              <a:rPr lang="nb-NO" dirty="0" smtClean="0"/>
              <a:t>ha et saklig formål</a:t>
            </a:r>
          </a:p>
          <a:p>
            <a:pPr marL="914400" lvl="1" indent="-514350">
              <a:buFont typeface="+mj-lt"/>
              <a:buAutoNum type="alphaLcParenR"/>
            </a:pPr>
            <a:endParaRPr lang="nb-NO" dirty="0" smtClean="0"/>
          </a:p>
          <a:p>
            <a:pPr marL="914400" lvl="1" indent="-514350">
              <a:buFont typeface="+mj-lt"/>
              <a:buAutoNum type="alphaLcParenR"/>
            </a:pPr>
            <a:r>
              <a:rPr lang="nb-NO" dirty="0" smtClean="0"/>
              <a:t>være nødvendig for å oppnå formålet </a:t>
            </a:r>
          </a:p>
          <a:p>
            <a:pPr marL="914400" lvl="1" indent="-514350">
              <a:buFont typeface="+mj-lt"/>
              <a:buAutoNum type="alphaLcParenR"/>
            </a:pPr>
            <a:endParaRPr lang="nb-NO" dirty="0" smtClean="0"/>
          </a:p>
          <a:p>
            <a:pPr marL="914400" lvl="1" indent="-514350">
              <a:buFont typeface="+mj-lt"/>
              <a:buAutoNum type="alphaLcParenR"/>
            </a:pPr>
            <a:r>
              <a:rPr lang="nb-NO" dirty="0" smtClean="0"/>
              <a:t>det må være et rimelig forhold mellom det man ønsker å oppnå og hvor inngripende forskjellsbehandlingen er for den eller de som stilles dårligere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nb-NO" dirty="0" smtClean="0"/>
              <a:t>[i arbeidslivet – må også være nødvendig for utøvelsen av arbeidet]</a:t>
            </a:r>
          </a:p>
          <a:p>
            <a:pPr eaLnBrk="1" hangingPunct="1"/>
            <a:endParaRPr lang="nb-NO" dirty="0" smtClean="0"/>
          </a:p>
          <a:p>
            <a:pPr eaLnBrk="1" hangingPunct="1"/>
            <a:endParaRPr lang="nb-NO" dirty="0" smtClean="0"/>
          </a:p>
          <a:p>
            <a:pPr eaLnBrk="1" hangingPunct="1"/>
            <a:r>
              <a:rPr lang="nb-NO" dirty="0" smtClean="0"/>
              <a:t>Positiv særbehandling</a:t>
            </a:r>
          </a:p>
          <a:p>
            <a:pPr eaLnBrk="1" hangingPunct="1"/>
            <a:endParaRPr lang="nb-NO" dirty="0" smtClean="0"/>
          </a:p>
          <a:p>
            <a:pPr eaLnBrk="1" hangingPunct="1"/>
            <a:r>
              <a:rPr lang="nb-NO" dirty="0" err="1" smtClean="0"/>
              <a:t>Bilka</a:t>
            </a:r>
            <a:r>
              <a:rPr lang="nb-NO" dirty="0" smtClean="0"/>
              <a:t> sak:</a:t>
            </a:r>
          </a:p>
          <a:p>
            <a:pPr eaLnBrk="1" hangingPunct="1"/>
            <a:endParaRPr lang="nb-NO" dirty="0" smtClean="0"/>
          </a:p>
          <a:p>
            <a:pPr eaLnBrk="1" hangingPunct="1"/>
            <a:r>
              <a:rPr lang="nb-NO" dirty="0" smtClean="0"/>
              <a:t>(EF-domstol &amp; indirekte </a:t>
            </a:r>
            <a:r>
              <a:rPr lang="nb-NO" dirty="0" err="1" smtClean="0"/>
              <a:t>diskrim</a:t>
            </a:r>
            <a:r>
              <a:rPr lang="nb-NO" dirty="0" smtClean="0"/>
              <a:t>)</a:t>
            </a:r>
          </a:p>
          <a:p>
            <a:pPr eaLnBrk="1" hangingPunct="1"/>
            <a:endParaRPr lang="nb-NO" dirty="0" smtClean="0"/>
          </a:p>
          <a:p>
            <a:pPr eaLnBrk="1" hangingPunct="1"/>
            <a:r>
              <a:rPr lang="nb-NO" dirty="0" smtClean="0"/>
              <a:t>Deltidsansatte som ikke fikk pensjon.</a:t>
            </a:r>
          </a:p>
          <a:p>
            <a:pPr eaLnBrk="1" hangingPunct="1"/>
            <a:r>
              <a:rPr lang="nb-NO" dirty="0" smtClean="0"/>
              <a:t>Skjev virkning for kvinner. (90% av deltidsansatte var kvinner)</a:t>
            </a:r>
          </a:p>
          <a:p>
            <a:pPr eaLnBrk="1" hangingPunct="1"/>
            <a:r>
              <a:rPr lang="nb-NO" dirty="0" smtClean="0"/>
              <a:t>Usaklig:</a:t>
            </a:r>
          </a:p>
          <a:p>
            <a:pPr eaLnBrk="1" hangingPunct="1"/>
            <a:r>
              <a:rPr lang="nb-NO" dirty="0" smtClean="0"/>
              <a:t>Arbeidsgiver sa at formålet var å prøve å hindre bruk av deltid (mange vil ikke jobbe om ettermiddag)</a:t>
            </a:r>
          </a:p>
          <a:p>
            <a:pPr eaLnBrk="1" hangingPunct="1"/>
            <a:r>
              <a:rPr lang="nb-NO" dirty="0" smtClean="0"/>
              <a:t>Klager sa at arbeidsgiver er ikke forpliktet til å utlyse stillinger som deltidsarbeid.</a:t>
            </a:r>
          </a:p>
          <a:p>
            <a:pPr eaLnBrk="1" hangingPunct="1"/>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eaLnBrk="1" hangingPunct="1"/>
            <a:endParaRPr lang="nb-NO" altLang="nb-NO" dirty="0" smtClean="0"/>
          </a:p>
        </p:txBody>
      </p:sp>
    </p:spTree>
    <p:extLst>
      <p:ext uri="{BB962C8B-B14F-4D97-AF65-F5344CB8AC3E}">
        <p14:creationId xmlns:p14="http://schemas.microsoft.com/office/powerpoint/2010/main" val="2271883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5E42D4D8-792C-4874-B2D0-E54D634220E7}" type="slidenum">
              <a:rPr lang="en-US" altLang="nb-NO" sz="1200" smtClean="0">
                <a:solidFill>
                  <a:prstClr val="black"/>
                </a:solidFill>
              </a:rPr>
              <a:pPr/>
              <a:t>58</a:t>
            </a:fld>
            <a:endParaRPr lang="en-US" altLang="nb-NO" sz="1200" smtClean="0">
              <a:solidFill>
                <a:prstClr val="black"/>
              </a:solidFill>
            </a:endParaRPr>
          </a:p>
        </p:txBody>
      </p:sp>
      <p:sp>
        <p:nvSpPr>
          <p:cNvPr id="74755" name="Rectangle 2"/>
          <p:cNvSpPr>
            <a:spLocks noGrp="1" noRot="1" noChangeAspect="1" noChangeArrowheads="1" noTextEdit="1"/>
          </p:cNvSpPr>
          <p:nvPr>
            <p:ph type="sldImg"/>
          </p:nvPr>
        </p:nvSpPr>
        <p:spPr>
          <a:xfrm>
            <a:off x="898525" y="749300"/>
            <a:ext cx="4967288" cy="3725863"/>
          </a:xfrm>
          <a:ln/>
        </p:spPr>
      </p:sp>
      <p:sp>
        <p:nvSpPr>
          <p:cNvPr id="74756" name="Rectangle 3"/>
          <p:cNvSpPr>
            <a:spLocks noGrp="1" noChangeArrowheads="1"/>
          </p:cNvSpPr>
          <p:nvPr>
            <p:ph type="body" idx="1"/>
          </p:nvPr>
        </p:nvSpPr>
        <p:spPr>
          <a:xfrm>
            <a:off x="908054" y="4721229"/>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altLang="nb-NO" dirty="0" smtClean="0"/>
              <a:t>Ikke all forskjellsbehandling er diskriminering. Forskjellsbehandling kan være tillatt hvis:</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914400" lvl="1" indent="-514350">
              <a:buFont typeface="+mj-lt"/>
              <a:buAutoNum type="alphaLcParenR"/>
            </a:pPr>
            <a:r>
              <a:rPr lang="nb-NO" dirty="0" smtClean="0"/>
              <a:t>ha et saklig formål</a:t>
            </a:r>
          </a:p>
          <a:p>
            <a:pPr marL="914400" lvl="1" indent="-514350">
              <a:buFont typeface="+mj-lt"/>
              <a:buAutoNum type="alphaLcParenR"/>
            </a:pPr>
            <a:endParaRPr lang="nb-NO" dirty="0" smtClean="0"/>
          </a:p>
          <a:p>
            <a:pPr marL="914400" lvl="1" indent="-514350">
              <a:buFont typeface="+mj-lt"/>
              <a:buAutoNum type="alphaLcParenR"/>
            </a:pPr>
            <a:r>
              <a:rPr lang="nb-NO" dirty="0" smtClean="0"/>
              <a:t>være nødvendig for å oppnå formålet </a:t>
            </a:r>
          </a:p>
          <a:p>
            <a:pPr marL="914400" lvl="1" indent="-514350">
              <a:buFont typeface="+mj-lt"/>
              <a:buAutoNum type="alphaLcParenR"/>
            </a:pPr>
            <a:endParaRPr lang="nb-NO" dirty="0" smtClean="0"/>
          </a:p>
          <a:p>
            <a:pPr marL="914400" lvl="1" indent="-514350">
              <a:buFont typeface="+mj-lt"/>
              <a:buAutoNum type="alphaLcParenR"/>
            </a:pPr>
            <a:r>
              <a:rPr lang="nb-NO" dirty="0" smtClean="0"/>
              <a:t>det må være et rimelig forhold mellom det man ønsker å oppnå og hvor inngripende forskjellsbehandlingen er for den eller de som stilles dårligere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nb-NO" dirty="0" smtClean="0"/>
              <a:t>[i arbeidslivet – må også være nødvendig for utøvelsen av arbeidet]</a:t>
            </a:r>
          </a:p>
          <a:p>
            <a:pPr eaLnBrk="1" hangingPunct="1"/>
            <a:endParaRPr lang="nb-NO" dirty="0" smtClean="0"/>
          </a:p>
          <a:p>
            <a:pPr eaLnBrk="1" hangingPunct="1"/>
            <a:endParaRPr lang="nb-NO" dirty="0" smtClean="0"/>
          </a:p>
          <a:p>
            <a:pPr eaLnBrk="1" hangingPunct="1"/>
            <a:r>
              <a:rPr lang="nb-NO" dirty="0" smtClean="0"/>
              <a:t>Positiv særbehandling</a:t>
            </a:r>
          </a:p>
          <a:p>
            <a:pPr eaLnBrk="1" hangingPunct="1"/>
            <a:endParaRPr lang="nb-NO" dirty="0" smtClean="0"/>
          </a:p>
          <a:p>
            <a:pPr eaLnBrk="1" hangingPunct="1"/>
            <a:r>
              <a:rPr lang="nb-NO" dirty="0" err="1" smtClean="0"/>
              <a:t>Bilka</a:t>
            </a:r>
            <a:r>
              <a:rPr lang="nb-NO" dirty="0" smtClean="0"/>
              <a:t> sak:</a:t>
            </a:r>
          </a:p>
          <a:p>
            <a:pPr eaLnBrk="1" hangingPunct="1"/>
            <a:endParaRPr lang="nb-NO" dirty="0" smtClean="0"/>
          </a:p>
          <a:p>
            <a:pPr eaLnBrk="1" hangingPunct="1"/>
            <a:r>
              <a:rPr lang="nb-NO" dirty="0" smtClean="0"/>
              <a:t>(EF-domstol &amp; indirekte </a:t>
            </a:r>
            <a:r>
              <a:rPr lang="nb-NO" dirty="0" err="1" smtClean="0"/>
              <a:t>diskrim</a:t>
            </a:r>
            <a:r>
              <a:rPr lang="nb-NO" dirty="0" smtClean="0"/>
              <a:t>)</a:t>
            </a:r>
          </a:p>
          <a:p>
            <a:pPr eaLnBrk="1" hangingPunct="1"/>
            <a:endParaRPr lang="nb-NO" dirty="0" smtClean="0"/>
          </a:p>
          <a:p>
            <a:pPr eaLnBrk="1" hangingPunct="1"/>
            <a:r>
              <a:rPr lang="nb-NO" dirty="0" smtClean="0"/>
              <a:t>Deltidsansatte som ikke fikk pensjon.</a:t>
            </a:r>
          </a:p>
          <a:p>
            <a:pPr eaLnBrk="1" hangingPunct="1"/>
            <a:r>
              <a:rPr lang="nb-NO" dirty="0" smtClean="0"/>
              <a:t>Skjev virkning for kvinner. (90% av deltidsansatte var kvinner)</a:t>
            </a:r>
          </a:p>
          <a:p>
            <a:pPr eaLnBrk="1" hangingPunct="1"/>
            <a:r>
              <a:rPr lang="nb-NO" dirty="0" smtClean="0"/>
              <a:t>Usaklig:</a:t>
            </a:r>
          </a:p>
          <a:p>
            <a:pPr eaLnBrk="1" hangingPunct="1"/>
            <a:r>
              <a:rPr lang="nb-NO" dirty="0" smtClean="0"/>
              <a:t>Arbeidsgiver sa at formålet var å prøve å hindre bruk av deltid (mange vil ikke jobbe om ettermiddag)</a:t>
            </a:r>
          </a:p>
          <a:p>
            <a:pPr eaLnBrk="1" hangingPunct="1"/>
            <a:r>
              <a:rPr lang="nb-NO" dirty="0" smtClean="0"/>
              <a:t>Klager sa at arbeidsgiver er ikke forpliktet til å utlyse stillinger som deltidsarbeid.</a:t>
            </a:r>
          </a:p>
          <a:p>
            <a:pPr eaLnBrk="1" hangingPunct="1"/>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eaLnBrk="1" hangingPunct="1"/>
            <a:endParaRPr lang="nb-NO" altLang="nb-NO" dirty="0" smtClean="0"/>
          </a:p>
        </p:txBody>
      </p:sp>
    </p:spTree>
    <p:extLst>
      <p:ext uri="{BB962C8B-B14F-4D97-AF65-F5344CB8AC3E}">
        <p14:creationId xmlns:p14="http://schemas.microsoft.com/office/powerpoint/2010/main" val="1145014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5E42D4D8-792C-4874-B2D0-E54D634220E7}" type="slidenum">
              <a:rPr lang="en-US" altLang="nb-NO" sz="1200" smtClean="0">
                <a:solidFill>
                  <a:prstClr val="black"/>
                </a:solidFill>
              </a:rPr>
              <a:pPr/>
              <a:t>59</a:t>
            </a:fld>
            <a:endParaRPr lang="en-US" altLang="nb-NO" sz="1200" smtClean="0">
              <a:solidFill>
                <a:prstClr val="black"/>
              </a:solidFill>
            </a:endParaRPr>
          </a:p>
        </p:txBody>
      </p:sp>
      <p:sp>
        <p:nvSpPr>
          <p:cNvPr id="74755" name="Rectangle 2"/>
          <p:cNvSpPr>
            <a:spLocks noGrp="1" noRot="1" noChangeAspect="1" noChangeArrowheads="1" noTextEdit="1"/>
          </p:cNvSpPr>
          <p:nvPr>
            <p:ph type="sldImg"/>
          </p:nvPr>
        </p:nvSpPr>
        <p:spPr>
          <a:xfrm>
            <a:off x="898525" y="749300"/>
            <a:ext cx="4967288" cy="3725863"/>
          </a:xfrm>
          <a:ln/>
        </p:spPr>
      </p:sp>
      <p:sp>
        <p:nvSpPr>
          <p:cNvPr id="74756" name="Rectangle 3"/>
          <p:cNvSpPr>
            <a:spLocks noGrp="1" noChangeArrowheads="1"/>
          </p:cNvSpPr>
          <p:nvPr>
            <p:ph type="body" idx="1"/>
          </p:nvPr>
        </p:nvSpPr>
        <p:spPr>
          <a:xfrm>
            <a:off x="908054" y="4721229"/>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altLang="nb-NO" dirty="0" smtClean="0"/>
              <a:t>Ikke all forskjellsbehandling er diskriminering. Forskjellsbehandling kan være tillatt hvis:</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914400" lvl="1" indent="-514350">
              <a:buFont typeface="+mj-lt"/>
              <a:buAutoNum type="alphaLcParenR"/>
            </a:pPr>
            <a:r>
              <a:rPr lang="nb-NO" dirty="0" smtClean="0"/>
              <a:t>ha et saklig formål</a:t>
            </a:r>
          </a:p>
          <a:p>
            <a:pPr marL="914400" lvl="1" indent="-514350">
              <a:buFont typeface="+mj-lt"/>
              <a:buAutoNum type="alphaLcParenR"/>
            </a:pPr>
            <a:endParaRPr lang="nb-NO" dirty="0" smtClean="0"/>
          </a:p>
          <a:p>
            <a:pPr marL="914400" lvl="1" indent="-514350">
              <a:buFont typeface="+mj-lt"/>
              <a:buAutoNum type="alphaLcParenR"/>
            </a:pPr>
            <a:r>
              <a:rPr lang="nb-NO" dirty="0" smtClean="0"/>
              <a:t>være nødvendig for å oppnå formålet </a:t>
            </a:r>
          </a:p>
          <a:p>
            <a:pPr marL="914400" lvl="1" indent="-514350">
              <a:buFont typeface="+mj-lt"/>
              <a:buAutoNum type="alphaLcParenR"/>
            </a:pPr>
            <a:endParaRPr lang="nb-NO" dirty="0" smtClean="0"/>
          </a:p>
          <a:p>
            <a:pPr marL="914400" lvl="1" indent="-514350">
              <a:buFont typeface="+mj-lt"/>
              <a:buAutoNum type="alphaLcParenR"/>
            </a:pPr>
            <a:r>
              <a:rPr lang="nb-NO" dirty="0" smtClean="0"/>
              <a:t>det må være et rimelig forhold mellom det man ønsker å oppnå og hvor inngripende forskjellsbehandlingen er for den eller de som stilles dårligere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nb-NO" dirty="0" smtClean="0"/>
              <a:t>[i arbeidslivet – må også være nødvendig for utøvelsen av arbeidet]</a:t>
            </a:r>
          </a:p>
          <a:p>
            <a:pPr eaLnBrk="1" hangingPunct="1"/>
            <a:endParaRPr lang="nb-NO" dirty="0" smtClean="0"/>
          </a:p>
          <a:p>
            <a:pPr eaLnBrk="1" hangingPunct="1"/>
            <a:endParaRPr lang="nb-NO" dirty="0" smtClean="0"/>
          </a:p>
          <a:p>
            <a:pPr eaLnBrk="1" hangingPunct="1"/>
            <a:r>
              <a:rPr lang="nb-NO" dirty="0" smtClean="0"/>
              <a:t>Positiv særbehandling</a:t>
            </a:r>
          </a:p>
          <a:p>
            <a:pPr eaLnBrk="1" hangingPunct="1"/>
            <a:endParaRPr lang="nb-NO" dirty="0" smtClean="0"/>
          </a:p>
          <a:p>
            <a:pPr eaLnBrk="1" hangingPunct="1"/>
            <a:r>
              <a:rPr lang="nb-NO" dirty="0" err="1" smtClean="0"/>
              <a:t>Bilka</a:t>
            </a:r>
            <a:r>
              <a:rPr lang="nb-NO" dirty="0" smtClean="0"/>
              <a:t> sak:</a:t>
            </a:r>
          </a:p>
          <a:p>
            <a:pPr eaLnBrk="1" hangingPunct="1"/>
            <a:endParaRPr lang="nb-NO" dirty="0" smtClean="0"/>
          </a:p>
          <a:p>
            <a:pPr eaLnBrk="1" hangingPunct="1"/>
            <a:r>
              <a:rPr lang="nb-NO" dirty="0" smtClean="0"/>
              <a:t>(EF-domstol &amp; indirekte </a:t>
            </a:r>
            <a:r>
              <a:rPr lang="nb-NO" dirty="0" err="1" smtClean="0"/>
              <a:t>diskrim</a:t>
            </a:r>
            <a:r>
              <a:rPr lang="nb-NO" dirty="0" smtClean="0"/>
              <a:t>)</a:t>
            </a:r>
          </a:p>
          <a:p>
            <a:pPr eaLnBrk="1" hangingPunct="1"/>
            <a:endParaRPr lang="nb-NO" dirty="0" smtClean="0"/>
          </a:p>
          <a:p>
            <a:pPr eaLnBrk="1" hangingPunct="1"/>
            <a:r>
              <a:rPr lang="nb-NO" dirty="0" smtClean="0"/>
              <a:t>Deltidsansatte som ikke fikk pensjon.</a:t>
            </a:r>
          </a:p>
          <a:p>
            <a:pPr eaLnBrk="1" hangingPunct="1"/>
            <a:r>
              <a:rPr lang="nb-NO" dirty="0" smtClean="0"/>
              <a:t>Skjev virkning for kvinner. (90% av deltidsansatte var kvinner)</a:t>
            </a:r>
          </a:p>
          <a:p>
            <a:pPr eaLnBrk="1" hangingPunct="1"/>
            <a:r>
              <a:rPr lang="nb-NO" dirty="0" smtClean="0"/>
              <a:t>Usaklig:</a:t>
            </a:r>
          </a:p>
          <a:p>
            <a:pPr eaLnBrk="1" hangingPunct="1"/>
            <a:r>
              <a:rPr lang="nb-NO" dirty="0" smtClean="0"/>
              <a:t>Arbeidsgiver sa at formålet var å prøve å hindre bruk av deltid (mange vil ikke jobbe om ettermiddag)</a:t>
            </a:r>
          </a:p>
          <a:p>
            <a:pPr eaLnBrk="1" hangingPunct="1"/>
            <a:r>
              <a:rPr lang="nb-NO" dirty="0" smtClean="0"/>
              <a:t>Klager sa at arbeidsgiver er ikke forpliktet til å utlyse stillinger som deltidsarbeid.</a:t>
            </a:r>
          </a:p>
          <a:p>
            <a:pPr eaLnBrk="1" hangingPunct="1"/>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eaLnBrk="1" hangingPunct="1"/>
            <a:endParaRPr lang="nb-NO" altLang="nb-NO" dirty="0" smtClean="0"/>
          </a:p>
        </p:txBody>
      </p:sp>
    </p:spTree>
    <p:extLst>
      <p:ext uri="{BB962C8B-B14F-4D97-AF65-F5344CB8AC3E}">
        <p14:creationId xmlns:p14="http://schemas.microsoft.com/office/powerpoint/2010/main" val="1229677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5E42D4D8-792C-4874-B2D0-E54D634220E7}" type="slidenum">
              <a:rPr lang="en-US" altLang="nb-NO" sz="1200" smtClean="0">
                <a:solidFill>
                  <a:prstClr val="black"/>
                </a:solidFill>
              </a:rPr>
              <a:pPr/>
              <a:t>60</a:t>
            </a:fld>
            <a:endParaRPr lang="en-US" altLang="nb-NO" sz="1200" smtClean="0">
              <a:solidFill>
                <a:prstClr val="black"/>
              </a:solidFill>
            </a:endParaRPr>
          </a:p>
        </p:txBody>
      </p:sp>
      <p:sp>
        <p:nvSpPr>
          <p:cNvPr id="74755" name="Rectangle 2"/>
          <p:cNvSpPr>
            <a:spLocks noGrp="1" noRot="1" noChangeAspect="1" noChangeArrowheads="1" noTextEdit="1"/>
          </p:cNvSpPr>
          <p:nvPr>
            <p:ph type="sldImg"/>
          </p:nvPr>
        </p:nvSpPr>
        <p:spPr>
          <a:xfrm>
            <a:off x="898525" y="749300"/>
            <a:ext cx="4967288" cy="3725863"/>
          </a:xfrm>
          <a:ln/>
        </p:spPr>
      </p:sp>
      <p:sp>
        <p:nvSpPr>
          <p:cNvPr id="74756" name="Rectangle 3"/>
          <p:cNvSpPr>
            <a:spLocks noGrp="1" noChangeArrowheads="1"/>
          </p:cNvSpPr>
          <p:nvPr>
            <p:ph type="body" idx="1"/>
          </p:nvPr>
        </p:nvSpPr>
        <p:spPr>
          <a:xfrm>
            <a:off x="908054" y="4721229"/>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altLang="nb-NO" dirty="0" smtClean="0"/>
              <a:t>Ikke all forskjellsbehandling er diskriminering. Forskjellsbehandling kan være tillatt hvis:</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914400" lvl="1" indent="-514350">
              <a:buFont typeface="+mj-lt"/>
              <a:buAutoNum type="alphaLcParenR"/>
            </a:pPr>
            <a:r>
              <a:rPr lang="nb-NO" dirty="0" smtClean="0"/>
              <a:t>ha et saklig formål</a:t>
            </a:r>
          </a:p>
          <a:p>
            <a:pPr marL="914400" lvl="1" indent="-514350">
              <a:buFont typeface="+mj-lt"/>
              <a:buAutoNum type="alphaLcParenR"/>
            </a:pPr>
            <a:endParaRPr lang="nb-NO" dirty="0" smtClean="0"/>
          </a:p>
          <a:p>
            <a:pPr marL="914400" lvl="1" indent="-514350">
              <a:buFont typeface="+mj-lt"/>
              <a:buAutoNum type="alphaLcParenR"/>
            </a:pPr>
            <a:r>
              <a:rPr lang="nb-NO" dirty="0" smtClean="0"/>
              <a:t>være nødvendig for å oppnå formålet </a:t>
            </a:r>
          </a:p>
          <a:p>
            <a:pPr marL="914400" lvl="1" indent="-514350">
              <a:buFont typeface="+mj-lt"/>
              <a:buAutoNum type="alphaLcParenR"/>
            </a:pPr>
            <a:endParaRPr lang="nb-NO" dirty="0" smtClean="0"/>
          </a:p>
          <a:p>
            <a:pPr marL="914400" lvl="1" indent="-514350">
              <a:buFont typeface="+mj-lt"/>
              <a:buAutoNum type="alphaLcParenR"/>
            </a:pPr>
            <a:r>
              <a:rPr lang="nb-NO" dirty="0" smtClean="0"/>
              <a:t>det må være et rimelig forhold mellom det man ønsker å oppnå og hvor inngripende forskjellsbehandlingen er for den eller de som stilles dårligere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nb-NO" dirty="0" smtClean="0"/>
              <a:t>[i arbeidslivet – må også være nødvendig for utøvelsen av arbeidet]</a:t>
            </a:r>
          </a:p>
          <a:p>
            <a:pPr eaLnBrk="1" hangingPunct="1"/>
            <a:endParaRPr lang="nb-NO" dirty="0" smtClean="0"/>
          </a:p>
          <a:p>
            <a:pPr eaLnBrk="1" hangingPunct="1"/>
            <a:endParaRPr lang="nb-NO" dirty="0" smtClean="0"/>
          </a:p>
          <a:p>
            <a:pPr eaLnBrk="1" hangingPunct="1"/>
            <a:r>
              <a:rPr lang="nb-NO" dirty="0" smtClean="0"/>
              <a:t>Positiv særbehandling</a:t>
            </a:r>
          </a:p>
          <a:p>
            <a:pPr eaLnBrk="1" hangingPunct="1"/>
            <a:endParaRPr lang="nb-NO" dirty="0" smtClean="0"/>
          </a:p>
          <a:p>
            <a:pPr eaLnBrk="1" hangingPunct="1"/>
            <a:r>
              <a:rPr lang="nb-NO" dirty="0" err="1" smtClean="0"/>
              <a:t>Bilka</a:t>
            </a:r>
            <a:r>
              <a:rPr lang="nb-NO" dirty="0" smtClean="0"/>
              <a:t> sak:</a:t>
            </a:r>
          </a:p>
          <a:p>
            <a:pPr eaLnBrk="1" hangingPunct="1"/>
            <a:endParaRPr lang="nb-NO" dirty="0" smtClean="0"/>
          </a:p>
          <a:p>
            <a:pPr eaLnBrk="1" hangingPunct="1"/>
            <a:r>
              <a:rPr lang="nb-NO" dirty="0" smtClean="0"/>
              <a:t>(EF-domstol &amp; indirekte </a:t>
            </a:r>
            <a:r>
              <a:rPr lang="nb-NO" dirty="0" err="1" smtClean="0"/>
              <a:t>diskrim</a:t>
            </a:r>
            <a:r>
              <a:rPr lang="nb-NO" dirty="0" smtClean="0"/>
              <a:t>)</a:t>
            </a:r>
          </a:p>
          <a:p>
            <a:pPr eaLnBrk="1" hangingPunct="1"/>
            <a:endParaRPr lang="nb-NO" dirty="0" smtClean="0"/>
          </a:p>
          <a:p>
            <a:pPr eaLnBrk="1" hangingPunct="1"/>
            <a:r>
              <a:rPr lang="nb-NO" dirty="0" smtClean="0"/>
              <a:t>Deltidsansatte som ikke fikk pensjon.</a:t>
            </a:r>
          </a:p>
          <a:p>
            <a:pPr eaLnBrk="1" hangingPunct="1"/>
            <a:r>
              <a:rPr lang="nb-NO" dirty="0" smtClean="0"/>
              <a:t>Skjev virkning for kvinner. (90% av deltidsansatte var kvinner)</a:t>
            </a:r>
          </a:p>
          <a:p>
            <a:pPr eaLnBrk="1" hangingPunct="1"/>
            <a:r>
              <a:rPr lang="nb-NO" dirty="0" smtClean="0"/>
              <a:t>Usaklig:</a:t>
            </a:r>
          </a:p>
          <a:p>
            <a:pPr eaLnBrk="1" hangingPunct="1"/>
            <a:r>
              <a:rPr lang="nb-NO" dirty="0" smtClean="0"/>
              <a:t>Arbeidsgiver sa at formålet var å prøve å hindre bruk av deltid (mange vil ikke jobbe om ettermiddag)</a:t>
            </a:r>
          </a:p>
          <a:p>
            <a:pPr eaLnBrk="1" hangingPunct="1"/>
            <a:r>
              <a:rPr lang="nb-NO" dirty="0" smtClean="0"/>
              <a:t>Klager sa at arbeidsgiver er ikke forpliktet til å utlyse stillinger som deltidsarbeid.</a:t>
            </a:r>
          </a:p>
          <a:p>
            <a:pPr eaLnBrk="1" hangingPunct="1"/>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050" dirty="0" smtClean="0"/>
          </a:p>
          <a:p>
            <a:pPr eaLnBrk="1" hangingPunct="1"/>
            <a:endParaRPr lang="nb-NO" altLang="nb-NO" dirty="0" smtClean="0"/>
          </a:p>
        </p:txBody>
      </p:sp>
    </p:spTree>
    <p:extLst>
      <p:ext uri="{BB962C8B-B14F-4D97-AF65-F5344CB8AC3E}">
        <p14:creationId xmlns:p14="http://schemas.microsoft.com/office/powerpoint/2010/main" val="1835892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solidFill>
                  <a:schemeClr val="accent2"/>
                </a:solidFill>
              </a:rPr>
              <a:t>Svar er alternativ b) </a:t>
            </a:r>
            <a:r>
              <a:rPr lang="nb-NO" dirty="0" smtClean="0"/>
              <a:t>1961</a:t>
            </a:r>
          </a:p>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7</a:t>
            </a:fld>
            <a:endParaRPr lang="en-US"/>
          </a:p>
        </p:txBody>
      </p:sp>
    </p:spTree>
    <p:extLst>
      <p:ext uri="{BB962C8B-B14F-4D97-AF65-F5344CB8AC3E}">
        <p14:creationId xmlns:p14="http://schemas.microsoft.com/office/powerpoint/2010/main" val="1477690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70CFE46D-C897-4705-A898-0E978FBD43A2}" type="slidenum">
              <a:rPr lang="en-US" altLang="nb-NO" sz="1200">
                <a:solidFill>
                  <a:srgbClr val="000000"/>
                </a:solidFill>
              </a:rPr>
              <a:pPr/>
              <a:t>61</a:t>
            </a:fld>
            <a:endParaRPr lang="en-US" altLang="nb-NO" sz="1200">
              <a:solidFill>
                <a:srgbClr val="000000"/>
              </a:solidFill>
            </a:endParaRPr>
          </a:p>
        </p:txBody>
      </p:sp>
      <p:sp>
        <p:nvSpPr>
          <p:cNvPr id="84995" name="Rectangle 2"/>
          <p:cNvSpPr>
            <a:spLocks noGrp="1" noRot="1" noChangeAspect="1" noChangeArrowheads="1" noTextEdit="1"/>
          </p:cNvSpPr>
          <p:nvPr>
            <p:ph type="sldImg"/>
          </p:nvPr>
        </p:nvSpPr>
        <p:spPr>
          <a:xfrm>
            <a:off x="922338" y="749300"/>
            <a:ext cx="4965700" cy="3725863"/>
          </a:xfrm>
          <a:ln/>
        </p:spPr>
      </p:sp>
      <p:sp>
        <p:nvSpPr>
          <p:cNvPr id="84996" name="Rectangle 3"/>
          <p:cNvSpPr>
            <a:spLocks noGrp="1" noChangeArrowheads="1"/>
          </p:cNvSpPr>
          <p:nvPr>
            <p:ph type="body" idx="1"/>
          </p:nvPr>
        </p:nvSpPr>
        <p:spPr>
          <a:xfrm>
            <a:off x="908055" y="4722817"/>
            <a:ext cx="4989513" cy="4471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ISHU</a:t>
            </a:r>
          </a:p>
          <a:p>
            <a:pPr eaLnBrk="1" hangingPunct="1"/>
            <a:r>
              <a:rPr lang="nb-NO" altLang="nb-NO" dirty="0" smtClean="0"/>
              <a:t>Saken som illustrerer at vernet mot graviditetsdiskriminering står veldig sterkt er Kjersti Bang saken </a:t>
            </a:r>
            <a:r>
              <a:rPr lang="nb-NO" altLang="nb-NO" b="1" dirty="0" smtClean="0"/>
              <a:t>( LH-2008-99829)</a:t>
            </a:r>
          </a:p>
          <a:p>
            <a:pPr eaLnBrk="1" hangingPunct="1"/>
            <a:endParaRPr lang="nb-NO" altLang="nb-NO" dirty="0" smtClean="0"/>
          </a:p>
          <a:p>
            <a:pPr eaLnBrk="1" hangingPunct="1"/>
            <a:r>
              <a:rPr lang="nb-NO" altLang="nb-NO" dirty="0" smtClean="0"/>
              <a:t>Bang</a:t>
            </a:r>
            <a:r>
              <a:rPr lang="nb-NO" altLang="nb-NO" baseline="0" dirty="0" smtClean="0"/>
              <a:t> </a:t>
            </a:r>
            <a:r>
              <a:rPr lang="nb-NO" altLang="nb-NO" dirty="0" smtClean="0"/>
              <a:t>hadde fått et tilbud om en lederstilling i et reisebyrå. Arbeidsoppgaver, lønn og alt det formelle ble avtalt bortsett fra starttidspunkt. Da hun opplyste at hun var gravid ble jobbtilbudet trukket.</a:t>
            </a:r>
          </a:p>
          <a:p>
            <a:pPr eaLnBrk="1" hangingPunct="1"/>
            <a:endParaRPr lang="nb-NO" altLang="nb-NO" dirty="0" smtClean="0"/>
          </a:p>
          <a:p>
            <a:pPr eaLnBrk="1" hangingPunct="1"/>
            <a:r>
              <a:rPr lang="nb-NO" altLang="nb-NO" dirty="0" smtClean="0"/>
              <a:t>Ombudet kom med en uttalelse i saken – arbeidsgiver forskjellsbehandlet kvinnen på grunn av graviditet. Direkte forskjellsbehandling i strid med likestillingsloven.</a:t>
            </a:r>
          </a:p>
          <a:p>
            <a:pPr eaLnBrk="1" hangingPunct="1"/>
            <a:endParaRPr lang="nb-NO" altLang="nb-NO" dirty="0" smtClean="0"/>
          </a:p>
          <a:p>
            <a:pPr eaLnBrk="1" hangingPunct="1"/>
            <a:r>
              <a:rPr lang="nb-NO" altLang="nb-NO" dirty="0" smtClean="0"/>
              <a:t>Saken ble deretter brakt inn til domstolen (ikke innom nemnda). Her – etter to runder i retten – ble kvinnen tilkjent 150.000 i oppreisning og ca. 70.000 i økonomisk tap (erstatning). I lagmannsretten ble det lagt til grunn at oppsigelsen var begrunnet i graviditet og det ble da slått fast at det var i strid med både likestillingsloven og arbeidsmiljøloven. </a:t>
            </a:r>
          </a:p>
          <a:p>
            <a:pPr eaLnBrk="1" hangingPunct="1"/>
            <a:endParaRPr lang="nb-NO" altLang="nb-NO" dirty="0" smtClean="0"/>
          </a:p>
          <a:p>
            <a:pPr eaLnBrk="1" hangingPunct="1"/>
            <a:r>
              <a:rPr lang="nb-NO" altLang="nb-NO" dirty="0" smtClean="0"/>
              <a:t>Vernet er så sterkt at lagmannsretten ikke engang fant grunn til å vurdere om reisebyrået hadde en saklig grunn til å la være å ansette kvinnen.</a:t>
            </a:r>
          </a:p>
          <a:p>
            <a:pPr eaLnBrk="1" hangingPunct="1"/>
            <a:endParaRPr lang="nb-NO" altLang="nb-NO" dirty="0" smtClean="0"/>
          </a:p>
          <a:p>
            <a:pPr eaLnBrk="1" hangingPunct="1"/>
            <a:endParaRPr lang="nb-NO" altLang="nb-NO" dirty="0" smtClean="0"/>
          </a:p>
        </p:txBody>
      </p:sp>
    </p:spTree>
    <p:extLst>
      <p:ext uri="{BB962C8B-B14F-4D97-AF65-F5344CB8AC3E}">
        <p14:creationId xmlns:p14="http://schemas.microsoft.com/office/powerpoint/2010/main" val="3245947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Plassholder for lysbilde 1"/>
          <p:cNvSpPr>
            <a:spLocks noGrp="1" noRot="1" noChangeAspect="1" noTextEdit="1"/>
          </p:cNvSpPr>
          <p:nvPr>
            <p:ph type="sldImg"/>
          </p:nvPr>
        </p:nvSpPr>
        <p:spPr>
          <a:ln/>
        </p:spPr>
      </p:sp>
      <p:sp>
        <p:nvSpPr>
          <p:cNvPr id="115715"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ISHU</a:t>
            </a:r>
          </a:p>
          <a:p>
            <a:r>
              <a:rPr lang="nb-NO" altLang="nb-NO" dirty="0" smtClean="0"/>
              <a:t>Hvorfor er det viktig at personer ikke blir diskriminert </a:t>
            </a:r>
            <a:r>
              <a:rPr lang="nb-NO" altLang="nb-NO" dirty="0" err="1" smtClean="0"/>
              <a:t>pga</a:t>
            </a:r>
            <a:r>
              <a:rPr lang="nb-NO" altLang="nb-NO" dirty="0" smtClean="0"/>
              <a:t> graviditet/foreldrepermisjon?</a:t>
            </a:r>
          </a:p>
          <a:p>
            <a:endParaRPr lang="nb-NO" altLang="nb-NO" dirty="0" smtClean="0"/>
          </a:p>
          <a:p>
            <a:r>
              <a:rPr lang="nb-NO" dirty="0" smtClean="0"/>
              <a:t>Kan også få betydning for utmåling av pensjon.</a:t>
            </a:r>
          </a:p>
          <a:p>
            <a:endParaRPr lang="nb-NO" dirty="0" smtClean="0"/>
          </a:p>
          <a:p>
            <a:r>
              <a:rPr lang="nb-NO" dirty="0" smtClean="0"/>
              <a:t>Karrieremessig</a:t>
            </a:r>
            <a:r>
              <a:rPr lang="nb-NO" baseline="0" dirty="0" smtClean="0"/>
              <a:t> betydning</a:t>
            </a:r>
          </a:p>
          <a:p>
            <a:pPr marL="0" marR="0" indent="0" algn="l" defTabSz="914400" rtl="0" eaLnBrk="1" fontAlgn="base" latinLnBrk="0" hangingPunct="1">
              <a:lnSpc>
                <a:spcPct val="100000"/>
              </a:lnSpc>
              <a:spcBef>
                <a:spcPct val="30000"/>
              </a:spcBef>
              <a:spcAft>
                <a:spcPct val="0"/>
              </a:spcAft>
              <a:buClrTx/>
              <a:buSzTx/>
              <a:buFontTx/>
              <a:buNone/>
              <a:tabLst/>
              <a:defRPr/>
            </a:pPr>
            <a:endParaRPr lang="nb-NO" baseline="0" dirty="0" smtClean="0">
              <a:latin typeface="Arial" charset="0"/>
              <a:ea typeface="ヒラギノ角ゴ Pro W3" pitchFamily="96"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latin typeface="+mn-lt"/>
                <a:ea typeface="Calibri"/>
                <a:cs typeface="Times New Roman"/>
              </a:rPr>
              <a:t>Graviditetsdiskriminering og diskriminering av arbeidstakere som tar ut eller ønsker å ta ut foreldrepermisjon  forsterker tradisjonelle kjønnsrollemønstre ved at det utgjør en ekstra barriere for kvinner i arbeidslivet og for menn i familien og begrenser både kvinners og menns valgfrihet. </a:t>
            </a:r>
            <a:r>
              <a:rPr lang="nb-NO" altLang="nb-NO" dirty="0" smtClean="0"/>
              <a:t> </a:t>
            </a:r>
          </a:p>
          <a:p>
            <a:endParaRPr lang="nb-NO" altLang="nb-NO" dirty="0" smtClean="0"/>
          </a:p>
          <a:p>
            <a:r>
              <a:rPr lang="nb-NO" altLang="nb-NO" dirty="0" err="1" smtClean="0"/>
              <a:t>diskr</a:t>
            </a:r>
            <a:r>
              <a:rPr lang="nb-NO" altLang="nb-NO" dirty="0" smtClean="0"/>
              <a:t> ved midlertidige stillinger – hvis oppbrudd, vil dette kunne få betydning for om man oppfyller vilkårene i fireårsregelen i arbeidsmiljøloven og tjenestemannsloven. Altså etter fire år med midlertidig stilling – stillingsvern som en fast ansatt.</a:t>
            </a:r>
          </a:p>
          <a:p>
            <a:endParaRPr lang="nb-NO" altLang="nb-NO" dirty="0" smtClean="0"/>
          </a:p>
          <a:p>
            <a:r>
              <a:rPr lang="nb-NO" altLang="nb-NO" dirty="0" smtClean="0"/>
              <a:t>Det er viktig av likestillingshensyn – uten et diskrimineringsvern for gravide og foreldreperm ville kvinner kommet svært dårlig ut i arbeidslivet. Det skal være mulig å kombinere jobb og barn.</a:t>
            </a:r>
          </a:p>
          <a:p>
            <a:endParaRPr lang="nb-NO" altLang="nb-NO" dirty="0" smtClean="0"/>
          </a:p>
          <a:p>
            <a:r>
              <a:rPr lang="nb-NO" altLang="nb-NO" dirty="0" smtClean="0"/>
              <a:t>Diskrimineringsvern for gravide i arbeidslivet har også betydning der det gis lønn utover det folketrygden refunderer. Hvis du mister jobben i det du går ut i foreldrepermisjon – vil du få 6G, mot full lønn hvis du stod i stillingen.</a:t>
            </a:r>
          </a:p>
        </p:txBody>
      </p:sp>
      <p:sp>
        <p:nvSpPr>
          <p:cNvPr id="115716"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CC6743CC-E655-457C-9224-CA75B6D6EC55}" type="slidenum">
              <a:rPr lang="en-US" altLang="nb-NO" sz="1200">
                <a:solidFill>
                  <a:srgbClr val="000000"/>
                </a:solidFill>
              </a:rPr>
              <a:pPr/>
              <a:t>62</a:t>
            </a:fld>
            <a:endParaRPr lang="en-US" altLang="nb-NO" sz="1200">
              <a:solidFill>
                <a:srgbClr val="000000"/>
              </a:solidFill>
            </a:endParaRPr>
          </a:p>
        </p:txBody>
      </p:sp>
    </p:spTree>
    <p:extLst>
      <p:ext uri="{BB962C8B-B14F-4D97-AF65-F5344CB8AC3E}">
        <p14:creationId xmlns:p14="http://schemas.microsoft.com/office/powerpoint/2010/main" val="31374761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smtClean="0"/>
          </a:p>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363095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3943" rtl="0" eaLnBrk="1" fontAlgn="base" latinLnBrk="0" hangingPunct="1">
              <a:lnSpc>
                <a:spcPct val="100000"/>
              </a:lnSpc>
              <a:spcBef>
                <a:spcPct val="30000"/>
              </a:spcBef>
              <a:spcAft>
                <a:spcPct val="0"/>
              </a:spcAft>
              <a:buClrTx/>
              <a:buSzTx/>
              <a:buFontTx/>
              <a:buNone/>
              <a:tabLst/>
              <a:defRPr/>
            </a:pPr>
            <a:r>
              <a:rPr lang="nb-NO" baseline="0" dirty="0" smtClean="0"/>
              <a:t>Hva kan vi gjøre for å forebygge diskriminering innenfor disse ulike områdene? Finnes det noen barrierer? Hvem kan oppleve barrierene? Hva kan vi gjøre for å fjerne barrierene?</a:t>
            </a:r>
          </a:p>
          <a:p>
            <a:pPr marL="0" marR="0" indent="0" algn="l" defTabSz="913943" rtl="0" eaLnBrk="1" fontAlgn="base" latinLnBrk="0" hangingPunct="1">
              <a:lnSpc>
                <a:spcPct val="100000"/>
              </a:lnSpc>
              <a:spcBef>
                <a:spcPct val="30000"/>
              </a:spcBef>
              <a:spcAft>
                <a:spcPct val="0"/>
              </a:spcAft>
              <a:buClrTx/>
              <a:buSzTx/>
              <a:buFontTx/>
              <a:buNone/>
              <a:tabLst/>
              <a:defRPr/>
            </a:pPr>
            <a:endParaRPr lang="nb-NO" baseline="0" dirty="0" smtClean="0"/>
          </a:p>
          <a:p>
            <a:r>
              <a:rPr lang="nb-NO" baseline="0" dirty="0" smtClean="0"/>
              <a:t>For å vurdere om personalpolitikken tar høyde for mangfold, kan denne sjekklisten med spørsmål være en god starthjelp. </a:t>
            </a:r>
          </a:p>
          <a:p>
            <a:r>
              <a:rPr lang="nb-NO" baseline="0" dirty="0" smtClean="0"/>
              <a:t>Dere kan gå systematisk gjennom hele personalpolitikken og vurdere den i forhold til spørsmålene som er listet på høyre side.</a:t>
            </a:r>
          </a:p>
          <a:p>
            <a:endParaRPr lang="nb-NO"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Det er ingen lovfestet plikt til å gjennomføre bestemte tiltak. </a:t>
            </a:r>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Den enkelte arbeidsgiver må selv vurdere hvilke forhold som kan fungere som barrierer for arbeidstakere og arbeidssøkere med etnisk, religiøs mv. minoritetsbakgrunn eller nedsatt funksjonsevne. På bakgrunn av dette må en vurdere hvilke konkrete tiltak som må iverksettes for å fjerne disse barrierene. </a:t>
            </a:r>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Hvilke tiltak virksomhetene vil måtte innføre for å oppfylle aktivitetsplikten, vil derfor variere og må defineres ut fra hver enkelt virksomhet. </a:t>
            </a:r>
          </a:p>
          <a:p>
            <a:pPr marL="0" marR="0" indent="0" algn="l" defTabSz="914400" rtl="0" eaLnBrk="1" fontAlgn="base" latinLnBrk="0" hangingPunct="1">
              <a:lnSpc>
                <a:spcPct val="100000"/>
              </a:lnSpc>
              <a:spcBef>
                <a:spcPct val="30000"/>
              </a:spcBef>
              <a:spcAft>
                <a:spcPct val="0"/>
              </a:spcAft>
              <a:buClrTx/>
              <a:buSzTx/>
              <a:buFontTx/>
              <a:buNone/>
              <a:tabLst/>
              <a:defRPr/>
            </a:pPr>
            <a:endParaRPr lang="nb-NO"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Tiltakene må drøftes med de ansatte og de ansattes organisasjoner.</a:t>
            </a:r>
          </a:p>
          <a:p>
            <a:pPr marL="0" marR="0" indent="0" algn="l" defTabSz="913943" rtl="0" eaLnBrk="1" fontAlgn="base" latinLnBrk="0" hangingPunct="1">
              <a:lnSpc>
                <a:spcPct val="100000"/>
              </a:lnSpc>
              <a:spcBef>
                <a:spcPct val="30000"/>
              </a:spcBef>
              <a:spcAft>
                <a:spcPct val="0"/>
              </a:spcAft>
              <a:buClrTx/>
              <a:buSzTx/>
              <a:buFontTx/>
              <a:buNone/>
              <a:tabLst/>
              <a:defRPr/>
            </a:pPr>
            <a:endParaRPr lang="nb-NO" baseline="0" dirty="0" smtClean="0"/>
          </a:p>
          <a:p>
            <a:pPr defTabSz="913943">
              <a:defRPr/>
            </a:pPr>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101FF70A-A69F-4DED-9EF1-45C6065B4FE8}"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014708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0E2B671B-6C62-427B-B83C-C9264A0672ED}" type="slidenum">
              <a:rPr lang="nb-NO" smtClean="0">
                <a:solidFill>
                  <a:prstClr val="black"/>
                </a:solidFill>
              </a:rPr>
              <a:pPr/>
              <a:t>67</a:t>
            </a:fld>
            <a:endParaRPr lang="nb-NO">
              <a:solidFill>
                <a:prstClr val="black"/>
              </a:solidFill>
            </a:endParaRPr>
          </a:p>
        </p:txBody>
      </p:sp>
    </p:spTree>
    <p:extLst>
      <p:ext uri="{BB962C8B-B14F-4D97-AF65-F5344CB8AC3E}">
        <p14:creationId xmlns:p14="http://schemas.microsoft.com/office/powerpoint/2010/main" val="2386731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smtClean="0"/>
          </a:p>
          <a:p>
            <a:endParaRPr lang="nb-NO" b="1" dirty="0" smtClean="0"/>
          </a:p>
          <a:p>
            <a:endParaRPr lang="nb-NO" b="1" dirty="0" smtClean="0"/>
          </a:p>
          <a:p>
            <a:endParaRPr lang="nb-NO" b="1" dirty="0" smtClean="0"/>
          </a:p>
          <a:p>
            <a:r>
              <a:rPr lang="nb-NO" b="1" dirty="0" smtClean="0"/>
              <a:t>1. Regelverk</a:t>
            </a:r>
          </a:p>
          <a:p>
            <a:r>
              <a:rPr lang="nb-NO" dirty="0" smtClean="0"/>
              <a:t>Lovverket</a:t>
            </a:r>
          </a:p>
          <a:p>
            <a:r>
              <a:rPr lang="nb-NO" dirty="0" smtClean="0"/>
              <a:t>Tilpasningsavtale</a:t>
            </a:r>
          </a:p>
          <a:p>
            <a:r>
              <a:rPr lang="nb-NO" dirty="0" smtClean="0"/>
              <a:t>Personalreglement</a:t>
            </a:r>
          </a:p>
          <a:p>
            <a:r>
              <a:rPr lang="nb-NO" dirty="0" smtClean="0"/>
              <a:t>Rekrutteringsstrategi?</a:t>
            </a:r>
          </a:p>
          <a:p>
            <a:endParaRPr lang="nb-NO" dirty="0" smtClean="0"/>
          </a:p>
          <a:p>
            <a:r>
              <a:rPr lang="nb-NO" dirty="0" smtClean="0"/>
              <a:t>Vite</a:t>
            </a:r>
            <a:r>
              <a:rPr lang="nb-NO" baseline="0" dirty="0" smtClean="0"/>
              <a:t> hvilket handlingsrom som finnes. Kjenne muligheter og begrensninger</a:t>
            </a:r>
          </a:p>
          <a:p>
            <a:endParaRPr lang="nb-NO" baseline="0" dirty="0" smtClean="0"/>
          </a:p>
          <a:p>
            <a:r>
              <a:rPr lang="nb-NO" baseline="0" dirty="0" smtClean="0"/>
              <a:t>2. </a:t>
            </a:r>
            <a:r>
              <a:rPr lang="nb-NO" b="1" baseline="0" dirty="0" smtClean="0"/>
              <a:t>Kartlegge egen praksis.</a:t>
            </a:r>
            <a:endParaRPr lang="nb-NO" b="1" dirty="0" smtClean="0"/>
          </a:p>
          <a:p>
            <a:r>
              <a:rPr lang="nb-NO" dirty="0" smtClean="0"/>
              <a:t>Hva er det vi gjør?</a:t>
            </a:r>
          </a:p>
          <a:p>
            <a:r>
              <a:rPr lang="nb-NO" dirty="0" smtClean="0"/>
              <a:t>På hvilken måte kan det ramme ulike grupper ulikt?</a:t>
            </a:r>
          </a:p>
          <a:p>
            <a:r>
              <a:rPr lang="nb-NO" dirty="0" smtClean="0"/>
              <a:t>Lært en del i dag om</a:t>
            </a:r>
            <a:r>
              <a:rPr lang="nb-NO" baseline="0" dirty="0" smtClean="0"/>
              <a:t> hvordan hodene virker. </a:t>
            </a:r>
            <a:endParaRPr lang="nb-NO" dirty="0" smtClean="0"/>
          </a:p>
          <a:p>
            <a:endParaRPr lang="nb-NO" dirty="0" smtClean="0"/>
          </a:p>
          <a:p>
            <a:r>
              <a:rPr lang="nb-NO" dirty="0" smtClean="0"/>
              <a:t>3. </a:t>
            </a:r>
            <a:r>
              <a:rPr lang="nb-NO" b="1" dirty="0" smtClean="0"/>
              <a:t>Vurdere endringer</a:t>
            </a:r>
          </a:p>
          <a:p>
            <a:r>
              <a:rPr lang="nb-NO" b="0" dirty="0" smtClean="0"/>
              <a:t>Hva</a:t>
            </a:r>
            <a:r>
              <a:rPr lang="nb-NO" b="0" baseline="0" dirty="0" smtClean="0"/>
              <a:t> slags tiltak kan vi gjøre? </a:t>
            </a:r>
          </a:p>
          <a:p>
            <a:r>
              <a:rPr lang="nb-NO" b="0" baseline="0" dirty="0" smtClean="0"/>
              <a:t>Finnes det en del materiale allerede. Håndbøker fra oss bla. </a:t>
            </a:r>
          </a:p>
          <a:p>
            <a:r>
              <a:rPr lang="nb-NO" b="0" baseline="0" dirty="0" smtClean="0"/>
              <a:t>- Har vi en </a:t>
            </a:r>
            <a:r>
              <a:rPr lang="nb-NO" b="0" baseline="0" dirty="0" err="1" smtClean="0"/>
              <a:t>mangfoldserklæring</a:t>
            </a:r>
            <a:r>
              <a:rPr lang="nb-NO" b="0" baseline="0" dirty="0" smtClean="0"/>
              <a:t>? Hvordan ser den ut? Hvordan tror vi den virker? … </a:t>
            </a:r>
          </a:p>
          <a:p>
            <a:endParaRPr lang="nb-NO" b="0" dirty="0" smtClean="0"/>
          </a:p>
          <a:p>
            <a:r>
              <a:rPr lang="nb-NO" b="1" dirty="0" smtClean="0"/>
              <a:t>4.</a:t>
            </a:r>
            <a:r>
              <a:rPr lang="nb-NO" b="1" baseline="0" dirty="0" smtClean="0"/>
              <a:t> Forum</a:t>
            </a:r>
            <a:endParaRPr lang="nb-NO" b="1" dirty="0" smtClean="0"/>
          </a:p>
          <a:p>
            <a:r>
              <a:rPr lang="nb-NO" baseline="0" dirty="0" smtClean="0"/>
              <a:t>Kanskje har dere et egnet forum. Kanskje kan dere opprette et nytt forum. </a:t>
            </a:r>
            <a:endParaRPr lang="nb-NO"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Partssammensatt</a:t>
            </a:r>
            <a:r>
              <a:rPr lang="nb-NO" baseline="0" dirty="0" smtClean="0"/>
              <a:t> utvalg? </a:t>
            </a:r>
          </a:p>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smtClean="0"/>
              <a:t>Rollen er ikke å ta noen i å gjøre feil, men kritisk gjennomgå rutiner, regelverk og praksiser og foreslå endringer.</a:t>
            </a:r>
          </a:p>
          <a:p>
            <a:pPr marL="0" marR="0" indent="0" algn="l" defTabSz="914400" rtl="0" eaLnBrk="1" fontAlgn="base" latinLnBrk="0" hangingPunct="1">
              <a:lnSpc>
                <a:spcPct val="100000"/>
              </a:lnSpc>
              <a:spcBef>
                <a:spcPct val="30000"/>
              </a:spcBef>
              <a:spcAft>
                <a:spcPct val="0"/>
              </a:spcAft>
              <a:buClrTx/>
              <a:buSzTx/>
              <a:buFontTx/>
              <a:buNone/>
              <a:tabLst/>
              <a:defRPr/>
            </a:pPr>
            <a:endParaRPr lang="nb-NO" baseline="0" dirty="0" smtClean="0"/>
          </a:p>
        </p:txBody>
      </p:sp>
      <p:sp>
        <p:nvSpPr>
          <p:cNvPr id="4" name="Plassholder for lysbildenummer 3"/>
          <p:cNvSpPr>
            <a:spLocks noGrp="1"/>
          </p:cNvSpPr>
          <p:nvPr>
            <p:ph type="sldNum" sz="quarter" idx="10"/>
          </p:nvPr>
        </p:nvSpPr>
        <p:spPr/>
        <p:txBody>
          <a:bodyPr/>
          <a:lstStyle/>
          <a:p>
            <a:fld id="{9E0E46E2-BCAB-4C9D-9603-EFF5DC1609F0}"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304340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425873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A261E9C-E7DA-49CA-8132-574D6D354D80}"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2547121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78D8326-779F-40C1-B4EB-35899DE1284D}"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238869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49013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solidFill>
                  <a:schemeClr val="accent2"/>
                </a:solidFill>
              </a:rPr>
              <a:t>Alternativ c) </a:t>
            </a:r>
            <a:r>
              <a:rPr lang="nb-NO" dirty="0" smtClean="0"/>
              <a:t>1972</a:t>
            </a:r>
          </a:p>
          <a:p>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8</a:t>
            </a:fld>
            <a:endParaRPr lang="en-US"/>
          </a:p>
        </p:txBody>
      </p:sp>
    </p:spTree>
    <p:extLst>
      <p:ext uri="{BB962C8B-B14F-4D97-AF65-F5344CB8AC3E}">
        <p14:creationId xmlns:p14="http://schemas.microsoft.com/office/powerpoint/2010/main" val="21421557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Anerkjenner: </a:t>
            </a:r>
          </a:p>
          <a:p>
            <a:r>
              <a:rPr lang="nb-NO" dirty="0" smtClean="0"/>
              <a:t>Skal ikke erstatte annen fagkunnskap</a:t>
            </a:r>
            <a:r>
              <a:rPr lang="nb-NO" baseline="0" dirty="0" smtClean="0"/>
              <a:t> – tillegg</a:t>
            </a:r>
          </a:p>
          <a:p>
            <a:r>
              <a:rPr lang="nb-NO" baseline="0" dirty="0" smtClean="0"/>
              <a:t>Blant dere som sitter her i dag sitter det folk som er best på det jeg tar opp- full respekt- hvordan kan dere jobbe som fellesskap slik at dere lærer av dem og systematiserer deres erfaringer</a:t>
            </a:r>
          </a:p>
          <a:p>
            <a:r>
              <a:rPr lang="nb-NO" baseline="0" dirty="0" smtClean="0"/>
              <a:t>Alltid en fare for å sprenge åpne dører – eller å ikke se de </a:t>
            </a:r>
            <a:r>
              <a:rPr lang="nb-NO" baseline="0" dirty="0" err="1" smtClean="0"/>
              <a:t>reele</a:t>
            </a:r>
            <a:r>
              <a:rPr lang="nb-NO" baseline="0" dirty="0" smtClean="0"/>
              <a:t> barrierene</a:t>
            </a:r>
            <a:endParaRPr lang="nb-NO" dirty="0"/>
          </a:p>
        </p:txBody>
      </p:sp>
      <p:sp>
        <p:nvSpPr>
          <p:cNvPr id="4" name="Plassholder for lysbildenummer 3"/>
          <p:cNvSpPr>
            <a:spLocks noGrp="1"/>
          </p:cNvSpPr>
          <p:nvPr>
            <p:ph type="sldNum" sz="quarter" idx="10"/>
          </p:nvPr>
        </p:nvSpPr>
        <p:spPr/>
        <p:txBody>
          <a:bodyPr/>
          <a:lstStyle/>
          <a:p>
            <a:fld id="{678D8326-779F-40C1-B4EB-35899DE1284D}"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809068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Noen kommentarer i denne presentasjonen er ført inn av sekretariatet i Finansforbundet. De er markert</a:t>
            </a:r>
            <a:r>
              <a:rPr lang="nb-NO" baseline="0" dirty="0" smtClean="0"/>
              <a:t> med rødt.</a:t>
            </a:r>
            <a:endParaRPr lang="nb-NO" dirty="0"/>
          </a:p>
        </p:txBody>
      </p:sp>
      <p:sp>
        <p:nvSpPr>
          <p:cNvPr id="4" name="Plassholder for lysbildenummer 3"/>
          <p:cNvSpPr>
            <a:spLocks noGrp="1"/>
          </p:cNvSpPr>
          <p:nvPr>
            <p:ph type="sldNum" sz="quarter" idx="10"/>
          </p:nvPr>
        </p:nvSpPr>
        <p:spPr/>
        <p:txBody>
          <a:bodyPr/>
          <a:lstStyle/>
          <a:p>
            <a:fld id="{D60B51AC-F4F3-624A-984C-DB3639108764}" type="slidenum">
              <a:rPr lang="nb-NO" smtClean="0">
                <a:solidFill>
                  <a:prstClr val="black"/>
                </a:solidFill>
              </a:rPr>
              <a:pPr/>
              <a:t>74</a:t>
            </a:fld>
            <a:endParaRPr lang="nb-NO">
              <a:solidFill>
                <a:prstClr val="black"/>
              </a:solidFill>
            </a:endParaRPr>
          </a:p>
        </p:txBody>
      </p:sp>
    </p:spTree>
    <p:extLst>
      <p:ext uri="{BB962C8B-B14F-4D97-AF65-F5344CB8AC3E}">
        <p14:creationId xmlns:p14="http://schemas.microsoft.com/office/powerpoint/2010/main" val="5565132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pPr/>
              <a:t>75</a:t>
            </a:fld>
            <a:endParaRPr lang="en-US"/>
          </a:p>
        </p:txBody>
      </p:sp>
    </p:spTree>
    <p:extLst>
      <p:ext uri="{BB962C8B-B14F-4D97-AF65-F5344CB8AC3E}">
        <p14:creationId xmlns:p14="http://schemas.microsoft.com/office/powerpoint/2010/main" val="21146645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Tidligere</a:t>
            </a:r>
            <a:r>
              <a:rPr lang="nb-NO" baseline="0" dirty="0" smtClean="0"/>
              <a:t> var det en styrke og en verdi i politiet å være lik. Det er jo nettopp det uniform betyr – noe som ikke varierer, noe konsistent. – alltid det samme. </a:t>
            </a:r>
          </a:p>
          <a:p>
            <a:endParaRPr lang="nb-NO" baseline="0" dirty="0" smtClean="0"/>
          </a:p>
          <a:p>
            <a:r>
              <a:rPr lang="nb-NO" baseline="0" dirty="0" smtClean="0"/>
              <a:t>Ikke bare samme kjønn, men nærmest samme høyde</a:t>
            </a:r>
          </a:p>
          <a:p>
            <a:endParaRPr lang="nb-NO" baseline="0" dirty="0" smtClean="0"/>
          </a:p>
          <a:p>
            <a:r>
              <a:rPr lang="nb-NO" baseline="0" dirty="0" smtClean="0"/>
              <a:t>Vi ser her at bortsett fra at en av herrene ikke har bart er de temmelig like. </a:t>
            </a:r>
          </a:p>
          <a:p>
            <a:endParaRPr lang="nb-NO" baseline="0" dirty="0" smtClean="0"/>
          </a:p>
          <a:p>
            <a:r>
              <a:rPr lang="nb-NO" baseline="0" dirty="0" smtClean="0"/>
              <a:t>Dette har forandret seg til at politiet anerkjenner ulikheter som en styrke. Og ikke bare det med noe helt nødvendig. </a:t>
            </a:r>
          </a:p>
          <a:p>
            <a:endParaRPr lang="nb-NO" baseline="0" dirty="0" smtClean="0"/>
          </a:p>
          <a:p>
            <a:r>
              <a:rPr lang="nb-NO" baseline="0" dirty="0" smtClean="0"/>
              <a:t>Så dette er vi ferdig med – eller?</a:t>
            </a:r>
            <a:endParaRPr lang="nb-NO" dirty="0"/>
          </a:p>
        </p:txBody>
      </p:sp>
      <p:sp>
        <p:nvSpPr>
          <p:cNvPr id="4" name="Plassholder for lysbildenummer 3"/>
          <p:cNvSpPr>
            <a:spLocks noGrp="1"/>
          </p:cNvSpPr>
          <p:nvPr>
            <p:ph type="sldNum" sz="quarter" idx="10"/>
          </p:nvPr>
        </p:nvSpPr>
        <p:spPr/>
        <p:txBody>
          <a:bodyPr/>
          <a:lstStyle/>
          <a:p>
            <a:fld id="{9E0E46E2-BCAB-4C9D-9603-EFF5DC1609F0}" type="slidenum">
              <a:rPr lang="en-US" smtClean="0"/>
              <a:pPr/>
              <a:t>76</a:t>
            </a:fld>
            <a:endParaRPr lang="en-US"/>
          </a:p>
        </p:txBody>
      </p:sp>
    </p:spTree>
    <p:extLst>
      <p:ext uri="{BB962C8B-B14F-4D97-AF65-F5344CB8AC3E}">
        <p14:creationId xmlns:p14="http://schemas.microsoft.com/office/powerpoint/2010/main" val="29733304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Å behandle</a:t>
            </a:r>
            <a:r>
              <a:rPr lang="nb-NO" baseline="0" dirty="0" smtClean="0"/>
              <a:t> ulike tilfeller likt…</a:t>
            </a:r>
            <a:endParaRPr lang="nb-NO"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nb-NO"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Eksempel fra gamle dager: Krav til minimumshøyde for å være politi </a:t>
            </a:r>
          </a:p>
          <a:p>
            <a:pPr eaLnBrk="1" hangingPunct="1"/>
            <a:endParaRPr lang="nb-NO"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b-NO" baseline="0" dirty="0" smtClean="0"/>
              <a:t>Det er en nøytral regel (høyde)</a:t>
            </a:r>
            <a:endParaRPr lang="nb-NO" dirty="0" smtClean="0"/>
          </a:p>
          <a:p>
            <a:pPr eaLnBrk="1" hangingPunct="1"/>
            <a:r>
              <a:rPr lang="nb-NO" dirty="0" smtClean="0"/>
              <a:t>Normen</a:t>
            </a:r>
            <a:r>
              <a:rPr lang="nb-NO" baseline="0" dirty="0" smtClean="0"/>
              <a:t> er basert på en mann.</a:t>
            </a:r>
          </a:p>
          <a:p>
            <a:pPr eaLnBrk="1" hangingPunct="1"/>
            <a:r>
              <a:rPr lang="nb-NO" baseline="0" dirty="0" smtClean="0"/>
              <a:t>Slår skjevt ut for kvinner</a:t>
            </a:r>
          </a:p>
          <a:p>
            <a:pPr eaLnBrk="1" hangingPunct="1"/>
            <a:r>
              <a:rPr lang="nb-NO" baseline="0" dirty="0" smtClean="0"/>
              <a:t>Slår skjevt ut for eksempel samer</a:t>
            </a:r>
          </a:p>
          <a:p>
            <a:pPr eaLnBrk="1" hangingPunct="1"/>
            <a:endParaRPr lang="nb-NO" baseline="0" dirty="0" smtClean="0"/>
          </a:p>
          <a:p>
            <a:pPr eaLnBrk="1" hangingPunct="1"/>
            <a:r>
              <a:rPr lang="nb-NO" baseline="0" dirty="0" smtClean="0"/>
              <a:t>Er det saklig? I dag vet vi at det ikke var det.</a:t>
            </a:r>
          </a:p>
          <a:p>
            <a:endParaRPr lang="nb-NO" dirty="0"/>
          </a:p>
        </p:txBody>
      </p:sp>
      <p:sp>
        <p:nvSpPr>
          <p:cNvPr id="4" name="Plassholder for lysbildenummer 3"/>
          <p:cNvSpPr>
            <a:spLocks noGrp="1"/>
          </p:cNvSpPr>
          <p:nvPr>
            <p:ph type="sldNum" sz="quarter" idx="10"/>
          </p:nvPr>
        </p:nvSpPr>
        <p:spPr/>
        <p:txBody>
          <a:bodyPr/>
          <a:lstStyle/>
          <a:p>
            <a:fld id="{5723AD08-8581-478B-8719-E8607B1A0C1B}" type="slidenum">
              <a:rPr lang="en-US" smtClean="0"/>
              <a:pPr/>
              <a:t>77</a:t>
            </a:fld>
            <a:endParaRPr lang="en-US"/>
          </a:p>
        </p:txBody>
      </p:sp>
    </p:spTree>
    <p:extLst>
      <p:ext uri="{BB962C8B-B14F-4D97-AF65-F5344CB8AC3E}">
        <p14:creationId xmlns:p14="http://schemas.microsoft.com/office/powerpoint/2010/main" val="15690468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lassholder for lysbilde 1"/>
          <p:cNvSpPr>
            <a:spLocks noGrp="1" noRot="1" noChangeAspect="1" noTextEdit="1"/>
          </p:cNvSpPr>
          <p:nvPr>
            <p:ph type="sldImg"/>
          </p:nvPr>
        </p:nvSpPr>
        <p:spPr>
          <a:ln/>
        </p:spPr>
      </p:sp>
      <p:sp>
        <p:nvSpPr>
          <p:cNvPr id="128003" name="Plassholder for notater 2"/>
          <p:cNvSpPr>
            <a:spLocks noGrp="1"/>
          </p:cNvSpPr>
          <p:nvPr>
            <p:ph type="body" idx="1"/>
          </p:nvPr>
        </p:nvSpPr>
        <p:spPr>
          <a:noFill/>
          <a:ln/>
        </p:spPr>
        <p:txBody>
          <a:bodyPr/>
          <a:lstStyle/>
          <a:p>
            <a:pPr eaLnBrk="1" hangingPunct="1"/>
            <a:r>
              <a:rPr lang="nb-NO" dirty="0" smtClean="0">
                <a:latin typeface="Arial" pitchFamily="34" charset="0"/>
                <a:ea typeface="ヒラギノ角ゴ Pro W3"/>
              </a:rPr>
              <a:t>Dette er eksempel på en vanlig stillingsannonse man finner på finn.no eller andre steder.</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Her er det stilt mange vilkår, men vi ber dere legge merke til kravet om at søkerne må være mellom 25-40 år. En søker på 24 eller 41 år kan ikke søke denne stillingen. Virker dette rimelig?</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Dette er som sagt et eksempel på en type stillingsannonse vi ser nesten hver dag.</a:t>
            </a:r>
          </a:p>
        </p:txBody>
      </p:sp>
      <p:sp>
        <p:nvSpPr>
          <p:cNvPr id="128004" name="Plassholder for lysbildenummer 3"/>
          <p:cNvSpPr>
            <a:spLocks noGrp="1"/>
          </p:cNvSpPr>
          <p:nvPr>
            <p:ph type="sldNum" sz="quarter" idx="5"/>
          </p:nvPr>
        </p:nvSpPr>
        <p:spPr>
          <a:noFill/>
        </p:spPr>
        <p:txBody>
          <a:bodyPr/>
          <a:lstStyle/>
          <a:p>
            <a:fld id="{D98E19CE-8D9E-44D2-B97F-D2875A801BA0}" type="slidenum">
              <a:rPr lang="en-US" smtClean="0">
                <a:latin typeface="Arial" pitchFamily="34" charset="0"/>
                <a:ea typeface="ヒラギノ角ゴ Pro W3"/>
                <a:cs typeface="ヒラギノ角ゴ Pro W3"/>
              </a:rPr>
              <a:pPr/>
              <a:t>78</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0930279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lassholder for lysbilde 1"/>
          <p:cNvSpPr>
            <a:spLocks noGrp="1" noRot="1" noChangeAspect="1" noTextEdit="1"/>
          </p:cNvSpPr>
          <p:nvPr>
            <p:ph type="sldImg"/>
          </p:nvPr>
        </p:nvSpPr>
        <p:spPr>
          <a:ln/>
        </p:spPr>
      </p:sp>
      <p:sp>
        <p:nvSpPr>
          <p:cNvPr id="128003" name="Plassholder for notater 2"/>
          <p:cNvSpPr>
            <a:spLocks noGrp="1"/>
          </p:cNvSpPr>
          <p:nvPr>
            <p:ph type="body" idx="1"/>
          </p:nvPr>
        </p:nvSpPr>
        <p:spPr>
          <a:noFill/>
          <a:ln/>
        </p:spPr>
        <p:txBody>
          <a:bodyPr/>
          <a:lstStyle/>
          <a:p>
            <a:pPr eaLnBrk="1" hangingPunct="1"/>
            <a:r>
              <a:rPr lang="nb-NO" smtClean="0">
                <a:latin typeface="Arial" pitchFamily="34" charset="0"/>
                <a:ea typeface="ヒラギノ角ゴ Pro W3"/>
              </a:rPr>
              <a:t>Dette er eksempel på en vanlig stillingsannonse man finner på finn.no eller andre steder.</a:t>
            </a:r>
          </a:p>
          <a:p>
            <a:pPr eaLnBrk="1" hangingPunct="1"/>
            <a:endParaRPr lang="nb-NO" smtClean="0">
              <a:latin typeface="Arial" pitchFamily="34" charset="0"/>
              <a:ea typeface="ヒラギノ角ゴ Pro W3"/>
            </a:endParaRPr>
          </a:p>
          <a:p>
            <a:pPr eaLnBrk="1" hangingPunct="1"/>
            <a:r>
              <a:rPr lang="nb-NO" smtClean="0">
                <a:latin typeface="Arial" pitchFamily="34" charset="0"/>
                <a:ea typeface="ヒラギノ角ゴ Pro W3"/>
              </a:rPr>
              <a:t>Her er det stilt mange vilkår, men vi ber dere legge merke til kravet om at søkerne må være mellom 25-40 år. En søker på 24 eller 41 år kan ikke søke denne stillingen. Virker dette rimelig?</a:t>
            </a:r>
          </a:p>
          <a:p>
            <a:pPr eaLnBrk="1" hangingPunct="1"/>
            <a:endParaRPr lang="nb-NO" smtClean="0">
              <a:latin typeface="Arial" pitchFamily="34" charset="0"/>
              <a:ea typeface="ヒラギノ角ゴ Pro W3"/>
            </a:endParaRPr>
          </a:p>
          <a:p>
            <a:pPr eaLnBrk="1" hangingPunct="1"/>
            <a:r>
              <a:rPr lang="nb-NO" smtClean="0">
                <a:latin typeface="Arial" pitchFamily="34" charset="0"/>
                <a:ea typeface="ヒラギノ角ゴ Pro W3"/>
              </a:rPr>
              <a:t>Dette er som sagt et eksempel på en type stillingsannonse vi ser nesten hver dag. Neste stillingsannonse er ikke like vanlig – heldigvis.</a:t>
            </a:r>
          </a:p>
          <a:p>
            <a:pPr eaLnBrk="1" hangingPunct="1"/>
            <a:endParaRPr lang="nb-NO" smtClean="0">
              <a:latin typeface="Arial" pitchFamily="34" charset="0"/>
              <a:ea typeface="ヒラギノ角ゴ Pro W3"/>
            </a:endParaRPr>
          </a:p>
        </p:txBody>
      </p:sp>
      <p:sp>
        <p:nvSpPr>
          <p:cNvPr id="128004" name="Plassholder for lysbildenummer 3"/>
          <p:cNvSpPr>
            <a:spLocks noGrp="1"/>
          </p:cNvSpPr>
          <p:nvPr>
            <p:ph type="sldNum" sz="quarter" idx="5"/>
          </p:nvPr>
        </p:nvSpPr>
        <p:spPr>
          <a:noFill/>
        </p:spPr>
        <p:txBody>
          <a:bodyPr/>
          <a:lstStyle/>
          <a:p>
            <a:fld id="{D98E19CE-8D9E-44D2-B97F-D2875A801BA0}" type="slidenum">
              <a:rPr lang="en-US" smtClean="0">
                <a:latin typeface="Arial" pitchFamily="34" charset="0"/>
                <a:ea typeface="ヒラギノ角ゴ Pro W3"/>
                <a:cs typeface="ヒラギノ角ゴ Pro W3"/>
              </a:rPr>
              <a:pPr/>
              <a:t>79</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0286246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ssholder for lysbilde 1"/>
          <p:cNvSpPr>
            <a:spLocks noGrp="1" noRot="1" noChangeAspect="1" noTextEdit="1"/>
          </p:cNvSpPr>
          <p:nvPr>
            <p:ph type="sldImg"/>
          </p:nvPr>
        </p:nvSpPr>
        <p:spPr>
          <a:ln/>
        </p:spPr>
      </p:sp>
      <p:sp>
        <p:nvSpPr>
          <p:cNvPr id="156675" name="Plassholder for notat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1" dirty="0" smtClean="0"/>
              <a:t>Lurer</a:t>
            </a:r>
            <a:r>
              <a:rPr lang="nb-NO" b="1" baseline="0" dirty="0" smtClean="0"/>
              <a:t> du på om det har skjedd d</a:t>
            </a:r>
            <a:r>
              <a:rPr lang="nb-NO" b="1" dirty="0" smtClean="0"/>
              <a:t>iskriminering på arbeidsplassen?</a:t>
            </a:r>
            <a:r>
              <a:rPr lang="nb-NO" dirty="0" smtClean="0"/>
              <a:t/>
            </a:r>
            <a:br>
              <a:rPr lang="nb-NO" dirty="0" smtClean="0"/>
            </a:br>
            <a:r>
              <a:rPr lang="nb-NO" dirty="0" smtClean="0">
                <a:latin typeface="Arial" pitchFamily="34" charset="0"/>
                <a:ea typeface="ヒラギノ角ゴ Pro W3"/>
              </a:rPr>
              <a:t>Her er en kort sjekkliste for om det skjer diskriminering på arbeidsplassen din.</a:t>
            </a:r>
          </a:p>
          <a:p>
            <a:pPr eaLnBrk="1" hangingPunct="1"/>
            <a:r>
              <a:rPr lang="nb-NO" i="1" dirty="0" smtClean="0"/>
              <a:t>- tre ting du skal vurdere</a:t>
            </a:r>
            <a:endParaRPr lang="nb-NO" dirty="0" smtClean="0">
              <a:latin typeface="Arial" pitchFamily="34" charset="0"/>
              <a:ea typeface="ヒラギノ角ゴ Pro W3"/>
            </a:endParaRPr>
          </a:p>
          <a:p>
            <a:pPr eaLnBrk="1" hangingPunct="1"/>
            <a:endParaRPr lang="nb-NO" dirty="0" smtClean="0">
              <a:latin typeface="Arial" pitchFamily="34" charset="0"/>
              <a:ea typeface="ヒラギノ角ゴ Pro W3"/>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Finnes det forskjellsbehandling (direkte eller indirekte)?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Er det sammenheng mellom forskjellsbehandling og et forbudt diskrimineringsgrunnlag (årsakssammenheng)?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Har forskjellsbehandlingen et</a:t>
            </a:r>
            <a:r>
              <a:rPr lang="nb-NO" baseline="0" dirty="0" smtClean="0">
                <a:cs typeface="+mn-cs"/>
              </a:rPr>
              <a:t> saklig formål</a:t>
            </a:r>
            <a:r>
              <a:rPr lang="nb-NO" dirty="0" smtClean="0">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nb-NO" dirty="0" smtClean="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cs typeface="+mn-cs"/>
            </a:endParaRPr>
          </a:p>
          <a:p>
            <a:pPr eaLnBrk="1" hangingPunct="1"/>
            <a:endParaRPr lang="nb-NO" dirty="0" smtClean="0">
              <a:latin typeface="Arial" pitchFamily="34" charset="0"/>
              <a:ea typeface="ヒラギノ角ゴ Pro W3"/>
            </a:endParaRPr>
          </a:p>
        </p:txBody>
      </p:sp>
      <p:sp>
        <p:nvSpPr>
          <p:cNvPr id="156676" name="Plassholder for lysbildenummer 3"/>
          <p:cNvSpPr>
            <a:spLocks noGrp="1"/>
          </p:cNvSpPr>
          <p:nvPr>
            <p:ph type="sldNum" sz="quarter" idx="5"/>
          </p:nvPr>
        </p:nvSpPr>
        <p:spPr>
          <a:noFill/>
        </p:spPr>
        <p:txBody>
          <a:bodyPr/>
          <a:lstStyle/>
          <a:p>
            <a:fld id="{CCD515CF-E155-489D-A55C-BF5F054DBC6C}" type="slidenum">
              <a:rPr lang="en-US" smtClean="0">
                <a:latin typeface="Arial" pitchFamily="34" charset="0"/>
                <a:ea typeface="ヒラギノ角ゴ Pro W3"/>
                <a:cs typeface="ヒラギノ角ゴ Pro W3"/>
              </a:rPr>
              <a:pPr/>
              <a:t>80</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7062408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Nylig</a:t>
            </a:r>
            <a:r>
              <a:rPr lang="nb-NO" baseline="0" dirty="0" smtClean="0"/>
              <a:t> lyste ISS ut denne annonsen.</a:t>
            </a:r>
          </a:p>
          <a:p>
            <a:r>
              <a:rPr lang="nb-NO" baseline="0" dirty="0" smtClean="0"/>
              <a:t>Finn en feil.</a:t>
            </a:r>
          </a:p>
          <a:p>
            <a:r>
              <a:rPr lang="nb-NO" baseline="0" dirty="0" smtClean="0"/>
              <a:t>«Krav til etnisitet».</a:t>
            </a:r>
          </a:p>
          <a:p>
            <a:r>
              <a:rPr lang="nb-NO" baseline="0" dirty="0" smtClean="0"/>
              <a:t>Denne behandlet ganske raskt og kom frem til at ISS brøt loven. ISS har endret rutiner etter dette.</a:t>
            </a:r>
          </a:p>
        </p:txBody>
      </p:sp>
      <p:sp>
        <p:nvSpPr>
          <p:cNvPr id="4" name="Plassholder for lysbildenummer 3"/>
          <p:cNvSpPr>
            <a:spLocks noGrp="1"/>
          </p:cNvSpPr>
          <p:nvPr>
            <p:ph type="sldNum" sz="quarter" idx="10"/>
          </p:nvPr>
        </p:nvSpPr>
        <p:spPr/>
        <p:txBody>
          <a:bodyPr/>
          <a:lstStyle/>
          <a:p>
            <a:fld id="{9BC2DA6E-1ED5-43CE-8B54-95906AB5C072}" type="slidenum">
              <a:rPr lang="en-US" smtClean="0"/>
              <a:pPr/>
              <a:t>81</a:t>
            </a:fld>
            <a:endParaRPr lang="en-US"/>
          </a:p>
        </p:txBody>
      </p:sp>
    </p:spTree>
    <p:extLst>
      <p:ext uri="{BB962C8B-B14F-4D97-AF65-F5344CB8AC3E}">
        <p14:creationId xmlns:p14="http://schemas.microsoft.com/office/powerpoint/2010/main" val="26428061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Nylig</a:t>
            </a:r>
            <a:r>
              <a:rPr lang="nb-NO" baseline="0" dirty="0" smtClean="0"/>
              <a:t> lyste ISS ut denne annonsen.</a:t>
            </a:r>
          </a:p>
          <a:p>
            <a:r>
              <a:rPr lang="nb-NO" baseline="0" dirty="0" smtClean="0"/>
              <a:t>Finn en feil.</a:t>
            </a:r>
          </a:p>
          <a:p>
            <a:r>
              <a:rPr lang="nb-NO" baseline="0" dirty="0" smtClean="0"/>
              <a:t>«Krav til etnisitet».</a:t>
            </a:r>
          </a:p>
          <a:p>
            <a:r>
              <a:rPr lang="nb-NO" baseline="0" dirty="0" smtClean="0"/>
              <a:t>Denne behandlet ganske raskt og kom frem til at ISS brøt loven. ISS har endret rutiner etter dette.</a:t>
            </a:r>
          </a:p>
        </p:txBody>
      </p:sp>
      <p:sp>
        <p:nvSpPr>
          <p:cNvPr id="4" name="Plassholder for lysbildenummer 3"/>
          <p:cNvSpPr>
            <a:spLocks noGrp="1"/>
          </p:cNvSpPr>
          <p:nvPr>
            <p:ph type="sldNum" sz="quarter" idx="10"/>
          </p:nvPr>
        </p:nvSpPr>
        <p:spPr/>
        <p:txBody>
          <a:bodyPr/>
          <a:lstStyle/>
          <a:p>
            <a:fld id="{9BC2DA6E-1ED5-43CE-8B54-95906AB5C072}" type="slidenum">
              <a:rPr lang="en-US" smtClean="0"/>
              <a:pPr/>
              <a:t>82</a:t>
            </a:fld>
            <a:endParaRPr lang="en-US"/>
          </a:p>
        </p:txBody>
      </p:sp>
    </p:spTree>
    <p:extLst>
      <p:ext uri="{BB962C8B-B14F-4D97-AF65-F5344CB8AC3E}">
        <p14:creationId xmlns:p14="http://schemas.microsoft.com/office/powerpoint/2010/main" val="264280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Alle </a:t>
            </a:r>
            <a:r>
              <a:rPr lang="nb-NO" sz="1200" dirty="0" smtClean="0"/>
              <a:t>35 år med kun formelle kvalifikasjoner</a:t>
            </a:r>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9</a:t>
            </a:fld>
            <a:endParaRPr lang="en-US"/>
          </a:p>
        </p:txBody>
      </p:sp>
    </p:spTree>
    <p:extLst>
      <p:ext uri="{BB962C8B-B14F-4D97-AF65-F5344CB8AC3E}">
        <p14:creationId xmlns:p14="http://schemas.microsoft.com/office/powerpoint/2010/main" val="17872470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ssholder for lysbilde 1"/>
          <p:cNvSpPr>
            <a:spLocks noGrp="1" noRot="1" noChangeAspect="1" noTextEdit="1"/>
          </p:cNvSpPr>
          <p:nvPr>
            <p:ph type="sldImg"/>
          </p:nvPr>
        </p:nvSpPr>
        <p:spPr>
          <a:ln/>
        </p:spPr>
      </p:sp>
      <p:sp>
        <p:nvSpPr>
          <p:cNvPr id="156675" name="Plassholder for notat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1" dirty="0" smtClean="0"/>
              <a:t>Lurer</a:t>
            </a:r>
            <a:r>
              <a:rPr lang="nb-NO" b="1" baseline="0" dirty="0" smtClean="0"/>
              <a:t> du på om det har skjedd d</a:t>
            </a:r>
            <a:r>
              <a:rPr lang="nb-NO" b="1" dirty="0" smtClean="0"/>
              <a:t>iskriminering på arbeidsplassen?</a:t>
            </a:r>
            <a:r>
              <a:rPr lang="nb-NO" dirty="0" smtClean="0"/>
              <a:t/>
            </a:r>
            <a:br>
              <a:rPr lang="nb-NO" dirty="0" smtClean="0"/>
            </a:br>
            <a:r>
              <a:rPr lang="nb-NO" dirty="0" smtClean="0">
                <a:latin typeface="Arial" pitchFamily="34" charset="0"/>
                <a:ea typeface="ヒラギノ角ゴ Pro W3"/>
              </a:rPr>
              <a:t>Her er en kort sjekkliste for om det skjer diskriminering på arbeidsplassen din.</a:t>
            </a:r>
          </a:p>
          <a:p>
            <a:pPr eaLnBrk="1" hangingPunct="1"/>
            <a:r>
              <a:rPr lang="nb-NO" i="1" dirty="0" smtClean="0"/>
              <a:t>- tre ting du skal vurdere</a:t>
            </a:r>
            <a:endParaRPr lang="nb-NO" dirty="0" smtClean="0">
              <a:latin typeface="Arial" pitchFamily="34" charset="0"/>
              <a:ea typeface="ヒラギノ角ゴ Pro W3"/>
            </a:endParaRPr>
          </a:p>
          <a:p>
            <a:pPr eaLnBrk="1" hangingPunct="1"/>
            <a:endParaRPr lang="nb-NO" dirty="0" smtClean="0">
              <a:latin typeface="Arial" pitchFamily="34" charset="0"/>
              <a:ea typeface="ヒラギノ角ゴ Pro W3"/>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Finnes det forskjellsbehandling (direkte eller indirekte)?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Er det sammenheng mellom forskjellsbehandling og et forbudt diskrimineringsgrunnlag (årsakssammenheng)? Hvis ja…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cs typeface="+mn-cs"/>
              </a:rPr>
              <a:t>Har forskjellsbehandlingen et</a:t>
            </a:r>
            <a:r>
              <a:rPr lang="nb-NO" baseline="0" dirty="0" smtClean="0">
                <a:cs typeface="+mn-cs"/>
              </a:rPr>
              <a:t> saklig formål</a:t>
            </a:r>
            <a:r>
              <a:rPr lang="nb-NO" dirty="0" smtClean="0">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nb-NO" dirty="0" smtClean="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cs typeface="+mn-cs"/>
            </a:endParaRPr>
          </a:p>
          <a:p>
            <a:pPr eaLnBrk="1" hangingPunct="1"/>
            <a:endParaRPr lang="nb-NO" dirty="0" smtClean="0">
              <a:latin typeface="Arial" pitchFamily="34" charset="0"/>
              <a:ea typeface="ヒラギノ角ゴ Pro W3"/>
            </a:endParaRPr>
          </a:p>
        </p:txBody>
      </p:sp>
      <p:sp>
        <p:nvSpPr>
          <p:cNvPr id="156676" name="Plassholder for lysbildenummer 3"/>
          <p:cNvSpPr>
            <a:spLocks noGrp="1"/>
          </p:cNvSpPr>
          <p:nvPr>
            <p:ph type="sldNum" sz="quarter" idx="5"/>
          </p:nvPr>
        </p:nvSpPr>
        <p:spPr>
          <a:noFill/>
        </p:spPr>
        <p:txBody>
          <a:bodyPr/>
          <a:lstStyle/>
          <a:p>
            <a:fld id="{CCD515CF-E155-489D-A55C-BF5F054DBC6C}" type="slidenum">
              <a:rPr lang="en-US" smtClean="0">
                <a:latin typeface="Arial" pitchFamily="34" charset="0"/>
                <a:ea typeface="ヒラギノ角ゴ Pro W3"/>
                <a:cs typeface="ヒラギノ角ゴ Pro W3"/>
              </a:rPr>
              <a:pPr/>
              <a:t>83</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3350073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Plassholder for lysbilde 1"/>
          <p:cNvSpPr>
            <a:spLocks noGrp="1" noRot="1" noChangeAspect="1" noTextEdit="1"/>
          </p:cNvSpPr>
          <p:nvPr>
            <p:ph type="sldImg"/>
          </p:nvPr>
        </p:nvSpPr>
        <p:spPr>
          <a:ln/>
        </p:spPr>
      </p:sp>
      <p:sp>
        <p:nvSpPr>
          <p:cNvPr id="153603" name="Plassholder for notater 2"/>
          <p:cNvSpPr>
            <a:spLocks noGrp="1"/>
          </p:cNvSpPr>
          <p:nvPr>
            <p:ph type="body" idx="1"/>
          </p:nvPr>
        </p:nvSpPr>
        <p:spPr>
          <a:noFill/>
          <a:ln/>
        </p:spPr>
        <p:txBody>
          <a:bodyPr/>
          <a:lstStyle/>
          <a:p>
            <a:pPr eaLnBrk="1" hangingPunct="1"/>
            <a:r>
              <a:rPr lang="nb-NO" dirty="0" smtClean="0">
                <a:latin typeface="Arial" pitchFamily="34" charset="0"/>
                <a:ea typeface="ヒラギノ角ゴ Pro W3"/>
              </a:rPr>
              <a:t>Servitør i Ullensaker som må beherske både bokmål og nynorsk. </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Saklig språkkrav?</a:t>
            </a:r>
          </a:p>
        </p:txBody>
      </p:sp>
      <p:sp>
        <p:nvSpPr>
          <p:cNvPr id="153604" name="Plassholder for lysbildenummer 3"/>
          <p:cNvSpPr>
            <a:spLocks noGrp="1"/>
          </p:cNvSpPr>
          <p:nvPr>
            <p:ph type="sldNum" sz="quarter" idx="5"/>
          </p:nvPr>
        </p:nvSpPr>
        <p:spPr>
          <a:noFill/>
        </p:spPr>
        <p:txBody>
          <a:bodyPr/>
          <a:lstStyle/>
          <a:p>
            <a:fld id="{821A481A-8523-49D7-8908-E57035FAEBCD}" type="slidenum">
              <a:rPr lang="en-US" smtClean="0">
                <a:latin typeface="Arial" pitchFamily="34" charset="0"/>
                <a:ea typeface="ヒラギノ角ゴ Pro W3"/>
                <a:cs typeface="ヒラギノ角ゴ Pro W3"/>
              </a:rPr>
              <a:pPr/>
              <a:t>84</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3683857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Plassholder for lysbilde 1"/>
          <p:cNvSpPr>
            <a:spLocks noGrp="1" noRot="1" noChangeAspect="1" noTextEdit="1"/>
          </p:cNvSpPr>
          <p:nvPr>
            <p:ph type="sldImg"/>
          </p:nvPr>
        </p:nvSpPr>
        <p:spPr>
          <a:ln/>
        </p:spPr>
      </p:sp>
      <p:sp>
        <p:nvSpPr>
          <p:cNvPr id="153603" name="Plassholder for notater 2"/>
          <p:cNvSpPr>
            <a:spLocks noGrp="1"/>
          </p:cNvSpPr>
          <p:nvPr>
            <p:ph type="body" idx="1"/>
          </p:nvPr>
        </p:nvSpPr>
        <p:spPr>
          <a:noFill/>
          <a:ln/>
        </p:spPr>
        <p:txBody>
          <a:bodyPr/>
          <a:lstStyle/>
          <a:p>
            <a:pPr eaLnBrk="1" hangingPunct="1"/>
            <a:r>
              <a:rPr lang="nb-NO" dirty="0" smtClean="0">
                <a:latin typeface="Arial" pitchFamily="34" charset="0"/>
                <a:ea typeface="ヒラギノ角ゴ Pro W3"/>
              </a:rPr>
              <a:t>Servitør i Ullensaker som må beherske både bokmål og nynorsk. </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Saklig språkkrav?</a:t>
            </a:r>
          </a:p>
        </p:txBody>
      </p:sp>
      <p:sp>
        <p:nvSpPr>
          <p:cNvPr id="153604" name="Plassholder for lysbildenummer 3"/>
          <p:cNvSpPr>
            <a:spLocks noGrp="1"/>
          </p:cNvSpPr>
          <p:nvPr>
            <p:ph type="sldNum" sz="quarter" idx="5"/>
          </p:nvPr>
        </p:nvSpPr>
        <p:spPr>
          <a:noFill/>
        </p:spPr>
        <p:txBody>
          <a:bodyPr/>
          <a:lstStyle/>
          <a:p>
            <a:fld id="{821A481A-8523-49D7-8908-E57035FAEBCD}" type="slidenum">
              <a:rPr lang="en-US" smtClean="0">
                <a:latin typeface="Arial" pitchFamily="34" charset="0"/>
                <a:ea typeface="ヒラギノ角ゴ Pro W3"/>
                <a:cs typeface="ヒラギノ角ゴ Pro W3"/>
              </a:rPr>
              <a:pPr/>
              <a:t>85</a:t>
            </a:fld>
            <a:endParaRPr 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195007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167CBA58-CDF0-4CBF-B758-FD21A825CB8A}" type="slidenum">
              <a:rPr lang="en-US" smtClean="0">
                <a:latin typeface="Arial" pitchFamily="34" charset="0"/>
                <a:ea typeface="ヒラギノ角ゴ Pro W3"/>
                <a:cs typeface="ヒラギノ角ゴ Pro W3"/>
              </a:rPr>
              <a:pPr/>
              <a:t>86</a:t>
            </a:fld>
            <a:endParaRPr lang="en-US" smtClean="0">
              <a:latin typeface="Arial" pitchFamily="34" charset="0"/>
              <a:ea typeface="ヒラギノ角ゴ Pro W3"/>
              <a:cs typeface="ヒラギノ角ゴ Pro W3"/>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nb-NO" smtClean="0">
                <a:latin typeface="Arial" pitchFamily="34" charset="0"/>
                <a:ea typeface="ヒラギノ角ゴ Pro W3"/>
              </a:rPr>
              <a:t>I </a:t>
            </a:r>
            <a:r>
              <a:rPr lang="nb-NO" b="1" smtClean="0">
                <a:latin typeface="Arial" pitchFamily="34" charset="0"/>
                <a:ea typeface="ヒラギノ角ゴ Pro W3"/>
              </a:rPr>
              <a:t>arbeidslivet</a:t>
            </a:r>
            <a:r>
              <a:rPr lang="nb-NO" smtClean="0">
                <a:latin typeface="Arial" pitchFamily="34" charset="0"/>
                <a:ea typeface="ヒラギノ角ゴ Pro W3"/>
              </a:rPr>
              <a:t> vil imidlertid krav til språkkunnskaper i mange tilfeller være både </a:t>
            </a:r>
            <a:r>
              <a:rPr lang="nb-NO" b="1" smtClean="0">
                <a:latin typeface="Arial" pitchFamily="34" charset="0"/>
                <a:ea typeface="ヒラギノ角ゴ Pro W3"/>
              </a:rPr>
              <a:t>saklig og nødvendig</a:t>
            </a:r>
            <a:r>
              <a:rPr lang="nb-NO" smtClean="0">
                <a:latin typeface="Arial" pitchFamily="34" charset="0"/>
                <a:ea typeface="ヒラギノ角ゴ Pro W3"/>
              </a:rPr>
              <a:t>. </a:t>
            </a:r>
          </a:p>
          <a:p>
            <a:pPr eaLnBrk="1" hangingPunct="1"/>
            <a:endParaRPr lang="nb-NO" smtClean="0">
              <a:latin typeface="Arial" pitchFamily="34" charset="0"/>
              <a:ea typeface="ヒラギノ角ゴ Pro W3"/>
            </a:endParaRPr>
          </a:p>
        </p:txBody>
      </p:sp>
    </p:spTree>
    <p:extLst>
      <p:ext uri="{BB962C8B-B14F-4D97-AF65-F5344CB8AC3E}">
        <p14:creationId xmlns:p14="http://schemas.microsoft.com/office/powerpoint/2010/main" val="20412510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2B0309F5-F4BB-4145-9C03-EF02C9549AAB}" type="slidenum">
              <a:rPr lang="en-US" smtClean="0">
                <a:latin typeface="Arial" pitchFamily="34" charset="0"/>
                <a:ea typeface="ヒラギノ角ゴ Pro W3"/>
                <a:cs typeface="ヒラギノ角ゴ Pro W3"/>
              </a:rPr>
              <a:pPr/>
              <a:t>87</a:t>
            </a:fld>
            <a:endParaRPr lang="en-US" smtClean="0">
              <a:latin typeface="Arial" pitchFamily="34" charset="0"/>
              <a:ea typeface="ヒラギノ角ゴ Pro W3"/>
              <a:cs typeface="ヒラギノ角ゴ Pro W3"/>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nb-NO" dirty="0" smtClean="0">
                <a:latin typeface="Arial" pitchFamily="34" charset="0"/>
                <a:ea typeface="ヒラギノ角ゴ Pro W3"/>
              </a:rPr>
              <a:t>Hvorvidt det er saklig å stille språkkrav i den enkelte stillingen må vurderes konkret i hvert enkelt tilfelle. </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Den sentrale vurderingen er hvor sentralt språket er i forhold til utøvelsen av arbeidet</a:t>
            </a:r>
          </a:p>
          <a:p>
            <a:pPr eaLnBrk="1" hangingPunct="1"/>
            <a:endParaRPr lang="nb-NO" dirty="0" smtClean="0">
              <a:latin typeface="Arial" pitchFamily="34" charset="0"/>
              <a:ea typeface="ヒラギノ角ゴ Pro W3"/>
            </a:endParaRPr>
          </a:p>
          <a:p>
            <a:pPr eaLnBrk="1" hangingPunct="1"/>
            <a:r>
              <a:rPr lang="nb-NO" dirty="0" smtClean="0">
                <a:latin typeface="Arial" pitchFamily="34" charset="0"/>
                <a:ea typeface="ヒラギノ角ゴ Pro W3"/>
              </a:rPr>
              <a:t>For eksempel- krav om norsk som morsmål for å kjøre truck</a:t>
            </a:r>
          </a:p>
        </p:txBody>
      </p:sp>
    </p:spTree>
    <p:extLst>
      <p:ext uri="{BB962C8B-B14F-4D97-AF65-F5344CB8AC3E}">
        <p14:creationId xmlns:p14="http://schemas.microsoft.com/office/powerpoint/2010/main" val="34947951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C2DA6E-1ED5-43CE-8B54-95906AB5C072}" type="slidenum">
              <a:rPr lang="en-US" smtClean="0"/>
              <a:pPr/>
              <a:t>88</a:t>
            </a:fld>
            <a:endParaRPr lang="en-US"/>
          </a:p>
        </p:txBody>
      </p:sp>
    </p:spTree>
    <p:extLst>
      <p:ext uri="{BB962C8B-B14F-4D97-AF65-F5344CB8AC3E}">
        <p14:creationId xmlns:p14="http://schemas.microsoft.com/office/powerpoint/2010/main" val="36840969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ssholder for lysbilde 1"/>
          <p:cNvSpPr>
            <a:spLocks noGrp="1" noRot="1" noChangeAspect="1" noTextEdit="1"/>
          </p:cNvSpPr>
          <p:nvPr>
            <p:ph type="sldImg"/>
          </p:nvPr>
        </p:nvSpPr>
        <p:spPr>
          <a:ln/>
        </p:spPr>
      </p:sp>
      <p:sp>
        <p:nvSpPr>
          <p:cNvPr id="43011"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dirty="0" smtClean="0"/>
          </a:p>
        </p:txBody>
      </p:sp>
      <p:sp>
        <p:nvSpPr>
          <p:cNvPr id="43012"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fld id="{DD464E73-4D46-4EFA-84F5-FEAC891D0D2A}" type="slidenum">
              <a:rPr lang="en-US" sz="1200" smtClean="0">
                <a:solidFill>
                  <a:prstClr val="black"/>
                </a:solidFill>
              </a:rPr>
              <a:pPr/>
              <a:t>89</a:t>
            </a:fld>
            <a:endParaRPr lang="en-US" sz="1200" smtClean="0">
              <a:solidFill>
                <a:prstClr val="black"/>
              </a:solidFill>
            </a:endParaRPr>
          </a:p>
        </p:txBody>
      </p:sp>
    </p:spTree>
    <p:extLst>
      <p:ext uri="{BB962C8B-B14F-4D97-AF65-F5344CB8AC3E}">
        <p14:creationId xmlns:p14="http://schemas.microsoft.com/office/powerpoint/2010/main" val="18299909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E0E46E2-BCAB-4C9D-9603-EFF5DC1609F0}" type="slidenum">
              <a:rPr lang="en-US" smtClean="0"/>
              <a:pPr/>
              <a:t>90</a:t>
            </a:fld>
            <a:endParaRPr lang="en-US"/>
          </a:p>
        </p:txBody>
      </p:sp>
    </p:spTree>
    <p:extLst>
      <p:ext uri="{BB962C8B-B14F-4D97-AF65-F5344CB8AC3E}">
        <p14:creationId xmlns:p14="http://schemas.microsoft.com/office/powerpoint/2010/main" val="10043948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4C95BB0-AA9F-4931-96C4-D6A7BB44FB64}" type="slidenum">
              <a:rPr lang="en-US" smtClean="0"/>
              <a:pPr/>
              <a:t>91</a:t>
            </a:fld>
            <a:endParaRPr lang="en-US"/>
          </a:p>
        </p:txBody>
      </p:sp>
    </p:spTree>
    <p:extLst>
      <p:ext uri="{BB962C8B-B14F-4D97-AF65-F5344CB8AC3E}">
        <p14:creationId xmlns:p14="http://schemas.microsoft.com/office/powerpoint/2010/main" val="19714992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UNIVERSELL </a:t>
            </a:r>
            <a:r>
              <a:rPr lang="nb-NO" dirty="0" smtClean="0"/>
              <a:t>UTFORMING STREKKER SEG FRA INNGANGEN</a:t>
            </a:r>
            <a:r>
              <a:rPr lang="nb-NO" baseline="0" dirty="0" smtClean="0"/>
              <a:t> TIL VIRKSOMHETEN OG FREM TIL SÅNN OMTRENT ”MIDT PÅ” RESEPSJONEN</a:t>
            </a:r>
          </a:p>
          <a:p>
            <a:endParaRPr lang="nb-NO" baseline="0" dirty="0" smtClean="0"/>
          </a:p>
          <a:p>
            <a:r>
              <a:rPr lang="nb-NO" baseline="0" dirty="0" smtClean="0"/>
              <a:t>RESEPSJON RETTET MOT ALLMENNHETEN/ PÅ DEN ANNEN SIDE ARBEIDSPLASS TIL DEN ANSATTE RESEPSJONIST. </a:t>
            </a:r>
          </a:p>
          <a:p>
            <a:endParaRPr lang="nb-NO" baseline="0" dirty="0" smtClean="0"/>
          </a:p>
          <a:p>
            <a:r>
              <a:rPr lang="nb-NO" baseline="0" dirty="0" smtClean="0"/>
              <a:t>HEIS – DØRÅPNER – HØYDE PÅ SKRANKE – TELESLYNGE</a:t>
            </a:r>
          </a:p>
          <a:p>
            <a:endParaRPr lang="nb-NO" baseline="0" dirty="0" smtClean="0"/>
          </a:p>
          <a:p>
            <a:r>
              <a:rPr lang="nb-NO" baseline="0" dirty="0" smtClean="0"/>
              <a:t>----</a:t>
            </a:r>
          </a:p>
          <a:p>
            <a:endParaRPr lang="nb-NO" baseline="0" dirty="0" smtClean="0"/>
          </a:p>
          <a:p>
            <a:r>
              <a:rPr lang="nb-NO" baseline="0" dirty="0" smtClean="0"/>
              <a:t>VIDERE SKAL VI SE PÅ LOVTEKSTEN OG HVILKE VEILEDNING OG AVGRENSING DEN GIR ( § 12 FØRSTE LEDD)</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29539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 Blind med førerhund</a:t>
            </a:r>
          </a:p>
          <a:p>
            <a:r>
              <a:rPr lang="nb-NO" dirty="0" smtClean="0"/>
              <a:t>c) Straffedømt</a:t>
            </a:r>
          </a:p>
          <a:p>
            <a:pPr marL="228600" indent="-228600">
              <a:buAutoNum type="alphaLcParenR"/>
            </a:pPr>
            <a:r>
              <a:rPr lang="nb-NO" dirty="0" smtClean="0"/>
              <a:t>Somalisk</a:t>
            </a:r>
          </a:p>
          <a:p>
            <a:pPr marL="228600" indent="-228600">
              <a:buAutoNum type="alphaLcParenR"/>
            </a:pPr>
            <a:endParaRPr lang="nb-NO" dirty="0" smtClean="0"/>
          </a:p>
          <a:p>
            <a:pPr marL="0" indent="0">
              <a:buNone/>
            </a:pPr>
            <a:r>
              <a:rPr lang="nb-NO" dirty="0" smtClean="0"/>
              <a:t>Holdningsstudier blant arbeidsgivere viser at…</a:t>
            </a:r>
          </a:p>
          <a:p>
            <a:r>
              <a:rPr lang="nb-NO" dirty="0" smtClean="0"/>
              <a:t>… 95 prosent ville ha innkalt til jobbintervju en 35 år gammel norsk mann med gode kvalifikasjoner…</a:t>
            </a:r>
          </a:p>
          <a:p>
            <a:r>
              <a:rPr lang="nb-NO" dirty="0" smtClean="0"/>
              <a:t>… men bare halvparten av arbeidsgiverne i privat sektor og 70 % i offentlig sektor ville ha innkalt en like godt kvalifisert somalisk mann  (Tronstad 2010)</a:t>
            </a:r>
          </a:p>
          <a:p>
            <a:r>
              <a:rPr lang="nb-NO" dirty="0" smtClean="0"/>
              <a:t>… 50 % av arbeidsgiverne som omfattes av aktivitets- og redegjørelsesplikten har ingen plan for etnisk likestilling (Tronstad 2010)</a:t>
            </a:r>
          </a:p>
          <a:p>
            <a:r>
              <a:rPr lang="nb-NO" dirty="0" smtClean="0"/>
              <a:t>… det er de minst </a:t>
            </a:r>
            <a:r>
              <a:rPr lang="nb-NO" dirty="0" err="1" smtClean="0"/>
              <a:t>lovadaptive</a:t>
            </a:r>
            <a:r>
              <a:rPr lang="nb-NO" dirty="0" smtClean="0"/>
              <a:t> bedriftene som har færrest innvandrere ansatt (Bore, Djuve og Tronstad 2013)</a:t>
            </a:r>
          </a:p>
          <a:p>
            <a:r>
              <a:rPr lang="nb-NO" dirty="0" smtClean="0"/>
              <a:t>… etniske stereotypier og usikkerhet knyttet til innvandreres språkkunnskaper er antakelig en viktig kilde til at minoriteter velges bort (Rogstad 2001; Midtbøen 2013)</a:t>
            </a:r>
          </a:p>
          <a:p>
            <a:pPr marL="0" indent="0">
              <a:buNone/>
            </a:pPr>
            <a:r>
              <a:rPr lang="nb-NO" dirty="0" smtClean="0"/>
              <a:t>					</a:t>
            </a:r>
            <a:r>
              <a:rPr lang="nb-NO" sz="1050" i="1" dirty="0" smtClean="0"/>
              <a:t>Kilde: Arnfinn Midtbøen</a:t>
            </a:r>
          </a:p>
          <a:p>
            <a:pPr marL="0" indent="0">
              <a:buNone/>
            </a:pPr>
            <a:endParaRPr lang="nb-NO" dirty="0"/>
          </a:p>
        </p:txBody>
      </p:sp>
      <p:sp>
        <p:nvSpPr>
          <p:cNvPr id="4" name="Plassholder for lysbildenummer 3"/>
          <p:cNvSpPr>
            <a:spLocks noGrp="1"/>
          </p:cNvSpPr>
          <p:nvPr>
            <p:ph type="sldNum" sz="quarter" idx="10"/>
          </p:nvPr>
        </p:nvSpPr>
        <p:spPr/>
        <p:txBody>
          <a:bodyPr/>
          <a:lstStyle/>
          <a:p>
            <a:fld id="{24C95BB0-AA9F-4931-96C4-D6A7BB44FB6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146872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(LESE OPP)</a:t>
            </a:r>
          </a:p>
          <a:p>
            <a:endParaRPr lang="nb-NO" dirty="0" smtClean="0"/>
          </a:p>
          <a:p>
            <a:r>
              <a:rPr lang="nb-NO" dirty="0" smtClean="0"/>
              <a:t>----</a:t>
            </a:r>
          </a:p>
          <a:p>
            <a:endParaRPr lang="nb-NO" dirty="0" smtClean="0"/>
          </a:p>
          <a:p>
            <a:r>
              <a:rPr lang="nb-NO" dirty="0" smtClean="0"/>
              <a:t>HVA KAN UTLEDES DIREKTE AV LOVENS ORDLYD……</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7897842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a:buFontTx/>
              <a:buChar char="-"/>
            </a:pPr>
            <a:r>
              <a:rPr lang="nb-NO" dirty="0" smtClean="0"/>
              <a:t>Behøver ikke å være et</a:t>
            </a:r>
            <a:r>
              <a:rPr lang="nb-NO" baseline="0" dirty="0" smtClean="0"/>
              <a:t> etablert ansettelsesforhold.</a:t>
            </a:r>
          </a:p>
          <a:p>
            <a:pPr>
              <a:buFontTx/>
              <a:buChar char="-"/>
            </a:pPr>
            <a:endParaRPr lang="nb-NO" baseline="0" dirty="0" smtClean="0"/>
          </a:p>
          <a:p>
            <a:pPr marL="0" marR="0" indent="0" algn="l" defTabSz="914400" rtl="0" eaLnBrk="1" fontAlgn="base" latinLnBrk="0" hangingPunct="1">
              <a:lnSpc>
                <a:spcPct val="100000"/>
              </a:lnSpc>
              <a:spcBef>
                <a:spcPct val="30000"/>
              </a:spcBef>
              <a:spcAft>
                <a:spcPct val="0"/>
              </a:spcAft>
              <a:buClrTx/>
              <a:buSzTx/>
              <a:buFontTx/>
              <a:buChar char="-"/>
              <a:tabLst/>
              <a:defRPr/>
            </a:pPr>
            <a:r>
              <a:rPr lang="nb-NO" baseline="0" dirty="0" smtClean="0"/>
              <a:t>Tilpasse fysisk, eventuelt ”tilleggsutstyr” eks. teleslynge, leselist… </a:t>
            </a:r>
            <a:r>
              <a:rPr lang="nb-NO" sz="1200" kern="1200" dirty="0" smtClean="0">
                <a:solidFill>
                  <a:schemeClr val="tx1"/>
                </a:solidFill>
                <a:latin typeface="Arial" charset="0"/>
                <a:ea typeface="ヒラギノ角ゴ Pro W3" pitchFamily="96" charset="-128"/>
                <a:cs typeface="+mn-cs"/>
              </a:rPr>
              <a:t>Det skal fortrinnsvis tilrettelegges slik at arbeidstakeren gis anledning til å fortsette sitt vanlige arbeid. Plikten kan imidlertid også innebære organisatoriske løsninger eller annet type arbeid innenfor virksomheten, jf. ot.prp. nr. 49 (2004–2005) side 327-328.</a:t>
            </a:r>
          </a:p>
          <a:p>
            <a:pPr>
              <a:buFontTx/>
              <a:buNone/>
            </a:pPr>
            <a:endParaRPr lang="nb-NO" baseline="0" dirty="0" smtClean="0"/>
          </a:p>
          <a:p>
            <a:pPr>
              <a:buFontTx/>
              <a:buChar char="-"/>
            </a:pPr>
            <a:endParaRPr lang="nb-NO" baseline="0" dirty="0" smtClean="0"/>
          </a:p>
          <a:p>
            <a:pPr>
              <a:buFontTx/>
              <a:buChar char="-"/>
            </a:pPr>
            <a:r>
              <a:rPr lang="nb-NO" baseline="0" dirty="0" smtClean="0"/>
              <a:t>Ikke bli sittende isolert og med samme oppgaver i flere år…</a:t>
            </a:r>
          </a:p>
          <a:p>
            <a:pPr>
              <a:buFontTx/>
              <a:buChar char="-"/>
            </a:pPr>
            <a:endParaRPr lang="nb-NO" baseline="0" dirty="0" smtClean="0"/>
          </a:p>
          <a:p>
            <a:pPr>
              <a:buFontTx/>
              <a:buChar char="-"/>
            </a:pPr>
            <a:r>
              <a:rPr lang="nb-NO" baseline="0" dirty="0" smtClean="0"/>
              <a:t>Lønnsutvikling,  muligheter for kompetanseheving,.. Forfremmelse.++</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7664178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Arbeidsmiljøloven § 4-2 Krav til tilrettelegging, medvirkning og øvrige forutsetninger</a:t>
            </a:r>
          </a:p>
          <a:p>
            <a:endParaRPr lang="nb-NO" dirty="0" smtClean="0"/>
          </a:p>
          <a:p>
            <a:r>
              <a:rPr lang="nb-NO" dirty="0" smtClean="0"/>
              <a:t>§ 4-2 (2) bokstav b; arbeidet organiseres og tilrettelegges</a:t>
            </a:r>
            <a:r>
              <a:rPr lang="nb-NO" baseline="0" dirty="0" smtClean="0"/>
              <a:t> under hensyn til den enkelte arbeidstakers arbeidsevne, kyndighet, alder og øvrige forutsetning</a:t>
            </a:r>
          </a:p>
          <a:p>
            <a:endParaRPr lang="nb-NO" baseline="0" dirty="0" smtClean="0"/>
          </a:p>
          <a:p>
            <a:r>
              <a:rPr lang="nb-NO" baseline="0" dirty="0" smtClean="0"/>
              <a:t>--------</a:t>
            </a:r>
          </a:p>
          <a:p>
            <a:endParaRPr lang="nb-NO" baseline="0" dirty="0" smtClean="0"/>
          </a:p>
          <a:p>
            <a:r>
              <a:rPr lang="nb-NO" baseline="0" dirty="0" smtClean="0"/>
              <a:t>1. Januar 2009 trådte diskriminerings- og tilgjengelighetsloven i kraft!</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7735558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dirty="0" smtClean="0">
                <a:latin typeface="Arial" pitchFamily="34" charset="0"/>
                <a:ea typeface="ヒラギノ角ゴ Pro W3" charset="-128"/>
              </a:rPr>
              <a:t>Ombudet har uttalt at ombudet ikke kan ta stilling til hvor langt tilretteleggingsplikten etter </a:t>
            </a:r>
            <a:r>
              <a:rPr lang="nb-NO" altLang="nb-NO" dirty="0" err="1" smtClean="0">
                <a:latin typeface="Arial" pitchFamily="34" charset="0"/>
                <a:ea typeface="ヒラギノ角ゴ Pro W3" charset="-128"/>
              </a:rPr>
              <a:t>aml</a:t>
            </a:r>
            <a:r>
              <a:rPr lang="nb-NO" altLang="nb-NO" dirty="0" smtClean="0">
                <a:latin typeface="Arial" pitchFamily="34" charset="0"/>
                <a:ea typeface="ヒラギノ角ゴ Pro W3" charset="-128"/>
              </a:rPr>
              <a:t>. går, men i tilfeller hvor det er fastslått et behov for tilrettelegging og arbeidsgiver ikke har tilrettelagt eller vurdert muligheten for slik tilrettelegging, kan ombudet vurdere om det har skjedd lovstridig forskjellsbehandling. En unnlatelse av å oppfylle et tilretteleggingsbehov kan medføre at en kvinne stilles dårligere enn andre pga. graviditet. I sak 12/401 hadde en gravid butikkmedarbeider behov for tilrettelegging i form av blant annet adgang til sittepauser på grunn av svimmelhet. Partene var uenige om i hvilken grad hun hadde fått tilretteleggingen hun behøvde. Ombudet fant imidlertid på bakgrunn av dokumentasjon i saken grunn til å tro at arbeidstaker ble bedt om ikke å sitte mens hun var på arbeid. Arbeidsgiver klarte ikke å sannsynliggjøre at så ikke var skjedd, og ombudet konkluderte med at loven var overtrådt på dette punktet. </a:t>
            </a:r>
          </a:p>
          <a:p>
            <a:endParaRPr lang="nb-NO" altLang="nb-NO" dirty="0" smtClean="0">
              <a:latin typeface="Arial" pitchFamily="34" charset="0"/>
              <a:ea typeface="ヒラギノ角ゴ Pro W3" charset="-128"/>
            </a:endParaRPr>
          </a:p>
          <a:p>
            <a:r>
              <a:rPr lang="nb-NO" altLang="nb-NO" dirty="0" smtClean="0">
                <a:latin typeface="Arial" pitchFamily="34" charset="0"/>
                <a:ea typeface="ヒラギノ角ゴ Pro W3" charset="-128"/>
              </a:rPr>
              <a:t>Nemnda har uttalt at når arbeidsgiver ønsker å tilrettelegge for gravide arbeidstakere ut fra virksomhetens eller arbeidstakers behov, må dette gjøres i samråd med arbeidstaker. </a:t>
            </a:r>
          </a:p>
          <a:p>
            <a:endParaRPr lang="nb-NO" altLang="nb-NO" dirty="0" smtClean="0">
              <a:latin typeface="Arial" pitchFamily="34" charset="0"/>
              <a:ea typeface="ヒラギノ角ゴ Pro W3" charset="-128"/>
            </a:endParaRPr>
          </a:p>
          <a:p>
            <a:r>
              <a:rPr lang="nb-NO" altLang="nb-NO" dirty="0" smtClean="0">
                <a:latin typeface="Arial" pitchFamily="34" charset="0"/>
                <a:ea typeface="ヒラギノ角ゴ Pro W3" charset="-128"/>
              </a:rPr>
              <a:t>AML</a:t>
            </a:r>
          </a:p>
          <a:p>
            <a:r>
              <a:rPr lang="nb-NO" altLang="nb-NO" dirty="0" smtClean="0">
                <a:latin typeface="Arial" pitchFamily="34" charset="0"/>
                <a:ea typeface="ヒラギノ角ゴ Pro W3" charset="-128"/>
              </a:rPr>
              <a:t>§ 4-2.</a:t>
            </a:r>
            <a:r>
              <a:rPr lang="nb-NO" altLang="nb-NO" i="1" dirty="0" smtClean="0">
                <a:latin typeface="Arial" pitchFamily="34" charset="0"/>
                <a:ea typeface="ヒラギノ角ゴ Pro W3" charset="-128"/>
              </a:rPr>
              <a:t>Krav til tilrettelegging, medvirkning og utvikling</a:t>
            </a:r>
            <a:r>
              <a:rPr lang="nb-NO" altLang="nb-NO" dirty="0" smtClean="0">
                <a:latin typeface="Arial" pitchFamily="34" charset="0"/>
                <a:ea typeface="ヒラギノ角ゴ Pro W3" charset="-128"/>
              </a:rPr>
              <a:t>(1) Arbeidstakerne og deres tillitsvalgte skal holdes løpende informert om systemer som nyttes ved planlegging og gjennomføring av arbeidet. De skal gis nødvendig opplæring for å sette seg inn i systemene, og de skal medvirke ved utformingen av dem.(2) I utformingen av den enkeltes arbeidssituasjon </a:t>
            </a:r>
            <a:r>
              <a:rPr lang="nb-NO" altLang="nb-NO" dirty="0" err="1" smtClean="0">
                <a:latin typeface="Arial" pitchFamily="34" charset="0"/>
                <a:ea typeface="ヒラギノ角ゴ Pro W3" charset="-128"/>
              </a:rPr>
              <a:t>skal:a</a:t>
            </a:r>
            <a:r>
              <a:rPr lang="nb-NO" altLang="nb-NO" dirty="0" smtClean="0">
                <a:latin typeface="Arial" pitchFamily="34" charset="0"/>
                <a:ea typeface="ヒラギノ角ゴ Pro W3" charset="-128"/>
              </a:rPr>
              <a:t>) det legges til rette for at arbeidstaker gis mulighet for faglig og personlig utvikling gjennom sitt </a:t>
            </a:r>
            <a:r>
              <a:rPr lang="nb-NO" altLang="nb-NO" dirty="0" err="1" smtClean="0">
                <a:latin typeface="Arial" pitchFamily="34" charset="0"/>
                <a:ea typeface="ヒラギノ角ゴ Pro W3" charset="-128"/>
              </a:rPr>
              <a:t>arbeid,b</a:t>
            </a:r>
            <a:r>
              <a:rPr lang="nb-NO" altLang="nb-NO" dirty="0" smtClean="0">
                <a:latin typeface="Arial" pitchFamily="34" charset="0"/>
                <a:ea typeface="ヒラギノ角ゴ Pro W3" charset="-128"/>
              </a:rPr>
              <a:t>) arbeidet organiseres og tilrettelegges under hensyn til den enkelte arbeidstakers arbeidsevne, kyndighet, alder og øvrige </a:t>
            </a:r>
            <a:r>
              <a:rPr lang="nb-NO" altLang="nb-NO" dirty="0" err="1" smtClean="0">
                <a:latin typeface="Arial" pitchFamily="34" charset="0"/>
                <a:ea typeface="ヒラギノ角ゴ Pro W3" charset="-128"/>
              </a:rPr>
              <a:t>forutsetninger,c</a:t>
            </a:r>
            <a:r>
              <a:rPr lang="nb-NO" altLang="nb-NO" dirty="0" smtClean="0">
                <a:latin typeface="Arial" pitchFamily="34" charset="0"/>
                <a:ea typeface="ヒラギノ角ゴ Pro W3" charset="-128"/>
              </a:rPr>
              <a:t>) det legges vekt på å gi arbeidstaker mulighet til selvbestemmelse, innflytelse og faglig </a:t>
            </a:r>
            <a:r>
              <a:rPr lang="nb-NO" altLang="nb-NO" dirty="0" err="1" smtClean="0">
                <a:latin typeface="Arial" pitchFamily="34" charset="0"/>
                <a:ea typeface="ヒラギノ角ゴ Pro W3" charset="-128"/>
              </a:rPr>
              <a:t>ansvar,d</a:t>
            </a:r>
            <a:r>
              <a:rPr lang="nb-NO" altLang="nb-NO" dirty="0" smtClean="0">
                <a:latin typeface="Arial" pitchFamily="34" charset="0"/>
                <a:ea typeface="ヒラギノ角ゴ Pro W3" charset="-128"/>
              </a:rPr>
              <a:t>) arbeidstaker så langt som mulig gis mulighet til variasjon og for å se sammenheng mellom </a:t>
            </a:r>
            <a:r>
              <a:rPr lang="nb-NO" altLang="nb-NO" dirty="0" err="1" smtClean="0">
                <a:latin typeface="Arial" pitchFamily="34" charset="0"/>
                <a:ea typeface="ヒラギノ角ゴ Pro W3" charset="-128"/>
              </a:rPr>
              <a:t>enkeltoppgaver,e</a:t>
            </a:r>
            <a:r>
              <a:rPr lang="nb-NO" altLang="nb-NO" dirty="0" smtClean="0">
                <a:latin typeface="Arial" pitchFamily="34" charset="0"/>
                <a:ea typeface="ヒラギノ角ゴ Pro W3" charset="-128"/>
              </a:rPr>
              <a:t>) det gis tilstrekkelig informasjon og opplæring slik at arbeidstaker er i stand til å utføre arbeidet når det skjer endringer som berører </a:t>
            </a:r>
            <a:r>
              <a:rPr lang="nb-NO" altLang="nb-NO" dirty="0" err="1" smtClean="0">
                <a:latin typeface="Arial" pitchFamily="34" charset="0"/>
                <a:ea typeface="ヒラギノ角ゴ Pro W3" charset="-128"/>
              </a:rPr>
              <a:t>vedkommendes</a:t>
            </a:r>
            <a:r>
              <a:rPr lang="nb-NO" altLang="nb-NO" dirty="0" smtClean="0">
                <a:latin typeface="Arial" pitchFamily="34" charset="0"/>
                <a:ea typeface="ヒラギノ角ゴ Pro W3" charset="-128"/>
              </a:rPr>
              <a:t> arbeidssituasjon.(3) Under omstillingsprosesser som medfører endring av betydning for arbeidstakernes arbeidssituasjon, skal arbeidsgiver sørge for den informasjon, medvirkning og kompetanseutvikling som er nødvendig for å ivareta lovens krav til et fullt forsvarlig arbeidsmiljø.(4) Departementet kan i forskrift gi nærmere bestemmelser om gjennomføringen av kravene i denne paragraf</a:t>
            </a:r>
          </a:p>
          <a:p>
            <a:endParaRPr lang="nb-NO" dirty="0" smtClean="0"/>
          </a:p>
          <a:p>
            <a:r>
              <a:rPr lang="nb-NO" sz="1200" b="0" i="0" kern="1200" dirty="0" smtClean="0">
                <a:solidFill>
                  <a:schemeClr val="tx1"/>
                </a:solidFill>
                <a:effectLst/>
                <a:latin typeface="Arial" charset="0"/>
                <a:ea typeface="ヒラギノ角ゴ Pro W3" pitchFamily="96" charset="-128"/>
                <a:cs typeface="+mn-cs"/>
              </a:rPr>
              <a:t>arbeidsmiljøet for gravide arbeidstakere skal være fullt forsvarlig og at arbeidets organisering, tilrettelegging, ledelse, arbeidstidsordninger, teknologi, lønnssystemer med videre skal være slik at arbeidstakerne ikke utsettes for uheldige psykiske eller fysiske belastninger. Lovens § 4 – 2 pålegger arbeidsgiver en generell plikt til å legge arbeidet til rette under hensyn til den enkelte gravide arbeidstakers arbeidsevne, kyndighet, alder og øvrige forutsetninger. Dette innebærer at arbeidsgiveren har plikt til å sørge for at en gravid arbeidstaker ikke blir utsatt for uheldige psykiske eller fysiske belastninger ved å sørge for nødvendig tilrettelegging, for eksempel av arbeidsoppgaver, arbeidsmengde eller arbeidsutstyr».</a:t>
            </a:r>
          </a:p>
          <a:p>
            <a:r>
              <a:rPr lang="nb-NO" sz="1200" b="0" i="0" kern="1200" dirty="0" smtClean="0">
                <a:solidFill>
                  <a:schemeClr val="tx1"/>
                </a:solidFill>
                <a:effectLst/>
                <a:latin typeface="Arial" charset="0"/>
                <a:ea typeface="ヒラギノ角ゴ Pro W3" pitchFamily="96" charset="-128"/>
                <a:cs typeface="+mn-cs"/>
              </a:rPr>
              <a:t>Bestemmelsene håndheves av Arbeidstilsynet, jf. arbeidsmiljøloven § 18-1. Det innebærer at ombudet ikke kan ta stilling til omfanget av en arbeidsgivers tilretteleggingsplikt, hvor langt den strekker seg og i hvilken grad konkrete tilretteleggingstiltak skal gjennomføres. I de tilfellene der det er fastslått et tilretteleggingsbehov og arbeidsgiver ikke har tilrettelagt eller vurdert muligheten for dette, kan ombudet imidlertid vurdere om dette innebærer diskriminering.</a:t>
            </a:r>
          </a:p>
          <a:p>
            <a:r>
              <a:rPr lang="nb-NO" sz="1200" b="0" i="0" kern="1200" dirty="0" smtClean="0">
                <a:solidFill>
                  <a:schemeClr val="tx1"/>
                </a:solidFill>
                <a:effectLst/>
                <a:latin typeface="Arial" charset="0"/>
                <a:ea typeface="ヒラギノ角ゴ Pro W3" pitchFamily="96" charset="-128"/>
                <a:cs typeface="+mn-cs"/>
              </a:rPr>
              <a:t>Ombudet har behandlet en lignende klagesak mot B i sak 12/401. Saken gjaldt spørsmål om manglende tilrettelegging for gravid arbeidstaker var i strid med forbudet mot diskriminering i likestillingsloven § 3. Arbeidstaker hadde på grunn av svimmelhet behov for tilrettelegging ved tildeling av vakter, adgang til sittepauser, slippe å klatre i stiger og unngå tunge løft. Arbeidstaker ble etter hvert sykmeldt og fikk utbetalt svangerskapspenger.  Ombudet konkluderte med at B handlet i strid med likestillingsloven § 3 da kvinnen ikke fikk mulighet til kortere sittepauser i løpet av sine vakter. B hadde imidlertid ikke handlet i strid med likestillingsloven § 3 ved selve tildelingen av vaktene. </a:t>
            </a:r>
          </a:p>
          <a:p>
            <a:endParaRPr lang="nb-NO" dirty="0" smtClean="0"/>
          </a:p>
          <a:p>
            <a:r>
              <a:rPr lang="nb-NO" sz="1200" b="0" i="0" u="none" strike="noStrike" kern="1200" baseline="0" dirty="0" smtClean="0">
                <a:solidFill>
                  <a:schemeClr val="tx1"/>
                </a:solidFill>
                <a:latin typeface="Arial" charset="0"/>
                <a:ea typeface="ヒラギノ角ゴ Pro W3" pitchFamily="96" charset="-128"/>
                <a:cs typeface="+mn-cs"/>
              </a:rPr>
              <a:t>manglende tilrettelegging var en medvirkende årsak til sykemeldingen og overgang til svangerskapspenger. Som nevnt over mener ombudet at manglende tilrettelegging som får betydning for en gravid</a:t>
            </a:r>
          </a:p>
          <a:p>
            <a:r>
              <a:rPr lang="nb-NO" sz="1200" b="0" i="0" u="none" strike="noStrike" kern="1200" baseline="0" dirty="0" smtClean="0">
                <a:solidFill>
                  <a:schemeClr val="tx1"/>
                </a:solidFill>
                <a:latin typeface="Arial" charset="0"/>
                <a:ea typeface="ヒラギノ角ゴ Pro W3" pitchFamily="96" charset="-128"/>
                <a:cs typeface="+mn-cs"/>
              </a:rPr>
              <a:t>arbeidstakers arbeidsforhold på denne måten er et forhold som stiller arbeidstakeren dårligere enn andre på grunn av graviditet.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78D8326-779F-40C1-B4EB-35899DE1284D}"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6733109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Prosjekt «gravid i jobb» fra 2013. Gjaldt</a:t>
            </a:r>
            <a:r>
              <a:rPr lang="nb-NO" baseline="0" dirty="0" smtClean="0"/>
              <a:t> alle ansatte på A-hus. A-hus har til enhver tid ca. 250 gravide ansatte. Gravide har generelt høyere sykefravær.</a:t>
            </a:r>
          </a:p>
          <a:p>
            <a:r>
              <a:rPr lang="nb-NO" baseline="0" dirty="0" smtClean="0"/>
              <a:t>Tilrettelegging hindrer sykefravær og er lønnsomt for bedriften. Fordel for den ansatte som bevarer tilknytningen til arbeidsplassen lengst mulig og har det bedre.</a:t>
            </a:r>
          </a:p>
          <a:p>
            <a:r>
              <a:rPr lang="nb-NO" baseline="0" dirty="0" smtClean="0"/>
              <a:t>Ansatte har gitt tilbakemelding om at det er åpenhet og mer klarhet i at man har behov for tilrettelegging, og hva som er anbefalt.</a:t>
            </a:r>
          </a:p>
          <a:p>
            <a:r>
              <a:rPr lang="nb-NO" baseline="0" dirty="0" smtClean="0"/>
              <a:t>Jordmødre er med i vurderingen for å avklare risikofylte arbeidsoppgaver etc. «Tilrettelegging av arbeidsplassen er en del av jobben».</a:t>
            </a:r>
          </a:p>
        </p:txBody>
      </p:sp>
      <p:sp>
        <p:nvSpPr>
          <p:cNvPr id="4" name="Plassholder for lysbildenummer 3"/>
          <p:cNvSpPr>
            <a:spLocks noGrp="1"/>
          </p:cNvSpPr>
          <p:nvPr>
            <p:ph type="sldNum" sz="quarter" idx="10"/>
          </p:nvPr>
        </p:nvSpPr>
        <p:spPr/>
        <p:txBody>
          <a:bodyPr/>
          <a:lstStyle/>
          <a:p>
            <a:fld id="{E36B0564-1E00-4B6A-8E72-7EF8DA0F79ED}" type="slidenum">
              <a:rPr lang="nb-NO" smtClean="0"/>
              <a:pPr/>
              <a:t>97</a:t>
            </a:fld>
            <a:endParaRPr lang="nb-NO"/>
          </a:p>
        </p:txBody>
      </p:sp>
    </p:spTree>
    <p:extLst>
      <p:ext uri="{BB962C8B-B14F-4D97-AF65-F5344CB8AC3E}">
        <p14:creationId xmlns:p14="http://schemas.microsoft.com/office/powerpoint/2010/main" val="21948979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Det kan være saklige årsaker til at det ikke er mulig å tilrettelegge arbeidet-</a:t>
            </a:r>
            <a:r>
              <a:rPr lang="nb-NO" baseline="0" dirty="0" smtClean="0"/>
              <a:t> </a:t>
            </a:r>
            <a:r>
              <a:rPr lang="nb-NO" dirty="0" smtClean="0"/>
              <a:t>dersom </a:t>
            </a:r>
            <a:r>
              <a:rPr lang="nb-NO" baseline="0" dirty="0" smtClean="0">
                <a:effectLst/>
              </a:rPr>
              <a:t>sentrale oppgaver kan være farlige for fosteret, for eksempel </a:t>
            </a:r>
            <a:r>
              <a:rPr lang="nb-NO" dirty="0" smtClean="0"/>
              <a:t>fare fra</a:t>
            </a:r>
            <a:r>
              <a:rPr lang="nb-NO" baseline="0" dirty="0" smtClean="0"/>
              <a:t> stråling eller kjemikalier som er umulig å beskytte imot - dersom arbeidsgiver har undersøke mulighet for å kunne tilrettelegge eller å gjøre annet likeverdig arbeid- så kan det være forsvarlig å forskjellsbehandle ved å heller omplassere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r>
              <a:rPr lang="nb-NO" dirty="0" smtClean="0">
                <a:effectLst/>
              </a:rPr>
              <a:t>F.eks</a:t>
            </a:r>
            <a:r>
              <a:rPr lang="nb-NO" baseline="0" dirty="0" smtClean="0">
                <a:effectLst/>
              </a:rPr>
              <a:t>. I politiet er det </a:t>
            </a:r>
            <a:r>
              <a:rPr lang="nb-NO" baseline="0" dirty="0" err="1" smtClean="0">
                <a:effectLst/>
              </a:rPr>
              <a:t>f.eks</a:t>
            </a:r>
            <a:r>
              <a:rPr lang="nb-NO" baseline="0" dirty="0" smtClean="0">
                <a:effectLst/>
              </a:rPr>
              <a:t> </a:t>
            </a:r>
            <a:r>
              <a:rPr lang="nb-NO" baseline="0" dirty="0" err="1" smtClean="0">
                <a:effectLst/>
              </a:rPr>
              <a:t>rettningslinjer</a:t>
            </a:r>
            <a:r>
              <a:rPr lang="nb-NO" baseline="0" dirty="0" smtClean="0">
                <a:effectLst/>
              </a:rPr>
              <a:t> der gravide blir tatt ut av operativ polititjeneste og tildelt administrative oppgaver</a:t>
            </a:r>
          </a:p>
          <a:p>
            <a:endParaRPr lang="nb-NO" dirty="0" smtClean="0">
              <a:effectLst/>
            </a:endParaRPr>
          </a:p>
          <a:p>
            <a:r>
              <a:rPr lang="nb-NO" dirty="0" smtClean="0">
                <a:effectLst/>
              </a:rPr>
              <a:t>«Skrevet 19 april 2011 - 16:09 </a:t>
            </a:r>
          </a:p>
          <a:p>
            <a:r>
              <a:rPr lang="nb-NO" dirty="0" smtClean="0">
                <a:effectLst/>
              </a:rPr>
              <a:t>Jeg fikk </a:t>
            </a:r>
            <a:r>
              <a:rPr lang="nb-NO" dirty="0" err="1" smtClean="0">
                <a:effectLst/>
              </a:rPr>
              <a:t>innejobb</a:t>
            </a:r>
            <a:r>
              <a:rPr lang="nb-NO" dirty="0" smtClean="0">
                <a:effectLst/>
              </a:rPr>
              <a:t>, og kun dag- og kveldsvakter (ikke natt), nesten med en gang jeg fortalte sjefen at jeg var gravid. De aller fleste distrikt tilrettelegger slik at man får kontorjobb. Og om du tar kurs når du er i perm. så mister du ikke </a:t>
            </a:r>
            <a:r>
              <a:rPr lang="nb-NO" dirty="0" err="1" smtClean="0">
                <a:effectLst/>
              </a:rPr>
              <a:t>ansinnitet</a:t>
            </a:r>
            <a:r>
              <a:rPr lang="nb-NO" dirty="0" smtClean="0">
                <a:effectLst/>
              </a:rPr>
              <a:t> til opprykk i gradene. Jeg tok </a:t>
            </a:r>
            <a:r>
              <a:rPr lang="nb-NO" dirty="0" err="1" smtClean="0">
                <a:effectLst/>
              </a:rPr>
              <a:t>politikurs</a:t>
            </a:r>
            <a:r>
              <a:rPr lang="nb-NO" dirty="0" smtClean="0">
                <a:effectLst/>
              </a:rPr>
              <a:t> 3 da jeg var i permisjon.»</a:t>
            </a:r>
          </a:p>
          <a:p>
            <a:endParaRPr lang="nb-NO" dirty="0" smtClean="0">
              <a:effectLst/>
            </a:endParaRPr>
          </a:p>
          <a:p>
            <a:r>
              <a:rPr lang="nb-NO" dirty="0" smtClean="0">
                <a:effectLst/>
              </a:rPr>
              <a:t>http://www.klikk.no/forum/barnimagen/index.php/topic/143153875-jobb-som-politi-og-gravid-hvor-lenge-er-det-forsvarlig-og-jobbe-med-stor-mage/</a:t>
            </a:r>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0E2B671B-6C62-427B-B83C-C9264A0672ED}" type="slidenum">
              <a:rPr lang="nb-NO" smtClean="0"/>
              <a:pPr/>
              <a:t>98</a:t>
            </a:fld>
            <a:endParaRPr lang="nb-NO"/>
          </a:p>
        </p:txBody>
      </p:sp>
    </p:spTree>
    <p:extLst>
      <p:ext uri="{BB962C8B-B14F-4D97-AF65-F5344CB8AC3E}">
        <p14:creationId xmlns:p14="http://schemas.microsoft.com/office/powerpoint/2010/main" val="30477524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mtClean="0"/>
              <a:t>Case 15</a:t>
            </a:r>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Rett på individuell tilrettelegging- arbeidsgiver har ansvar for å tilrettelegge</a:t>
            </a:r>
          </a:p>
          <a:p>
            <a:r>
              <a:rPr lang="nb-NO" dirty="0" smtClean="0"/>
              <a:t>Hvis du skal ha tilrettelegging må arbeidsgiver vite om behovet- arbeidstakers ansvar å sørge for dette.</a:t>
            </a:r>
          </a:p>
          <a:p>
            <a:r>
              <a:rPr lang="nb-NO" dirty="0" smtClean="0"/>
              <a:t>-folk</a:t>
            </a:r>
            <a:r>
              <a:rPr lang="nb-NO" baseline="0" dirty="0" smtClean="0"/>
              <a:t> ofte underkommuniserer behovet- tas opp uformelt i pauser, i bisetning, ting blir </a:t>
            </a:r>
            <a:r>
              <a:rPr lang="nb-NO" baseline="0" dirty="0" err="1" smtClean="0"/>
              <a:t>ikk</a:t>
            </a:r>
            <a:r>
              <a:rPr lang="nb-NO" baseline="0" dirty="0" smtClean="0"/>
              <a:t> </a:t>
            </a:r>
            <a:r>
              <a:rPr lang="nb-NO" baseline="0" dirty="0" err="1" smtClean="0"/>
              <a:t>eoppfattet</a:t>
            </a:r>
            <a:endParaRPr lang="nb-NO" baseline="0" dirty="0" smtClean="0"/>
          </a:p>
          <a:p>
            <a:r>
              <a:rPr lang="nb-NO" baseline="0" dirty="0" smtClean="0"/>
              <a:t>Behov å sikre en formell prosess</a:t>
            </a:r>
          </a:p>
          <a:p>
            <a:r>
              <a:rPr lang="nb-NO" baseline="0" dirty="0" smtClean="0"/>
              <a:t>Ofte gått så pass langt at personen er sykemeldt/irritert</a:t>
            </a:r>
            <a:endParaRPr lang="nb-NO" dirty="0" smtClean="0"/>
          </a:p>
          <a:p>
            <a:r>
              <a:rPr lang="nb-NO" dirty="0" smtClean="0"/>
              <a:t>NAV har fagkompetanse</a:t>
            </a:r>
            <a:r>
              <a:rPr lang="nb-NO" baseline="0" dirty="0" smtClean="0"/>
              <a:t> på hva den rette tilretteleggingen kan være</a:t>
            </a:r>
          </a:p>
          <a:p>
            <a:r>
              <a:rPr lang="nb-NO" baseline="0" dirty="0" smtClean="0"/>
              <a:t>Hjelpemiddelsentralen kan bistå</a:t>
            </a:r>
          </a:p>
          <a:p>
            <a:r>
              <a:rPr lang="nb-NO" baseline="0" dirty="0" smtClean="0"/>
              <a:t>Kan kreve organisatoriske endringer, ikke bare tekniske </a:t>
            </a:r>
            <a:r>
              <a:rPr lang="nb-NO" baseline="0" dirty="0" err="1" smtClean="0"/>
              <a:t>hjelpemiddler</a:t>
            </a:r>
            <a:endParaRPr lang="nb-NO" baseline="0" dirty="0" smtClean="0"/>
          </a:p>
          <a:p>
            <a:endParaRPr lang="nb-NO" baseline="0" dirty="0" smtClean="0"/>
          </a:p>
          <a:p>
            <a:pPr>
              <a:buFontTx/>
              <a:buChar char="-"/>
            </a:pPr>
            <a:r>
              <a:rPr lang="nb-NO" dirty="0" smtClean="0">
                <a:latin typeface="Arial" pitchFamily="34" charset="0"/>
                <a:ea typeface="ヒラギノ角ゴ Pro W3"/>
              </a:rPr>
              <a:t>For </a:t>
            </a:r>
            <a:r>
              <a:rPr lang="nb-NO" b="1" dirty="0" smtClean="0">
                <a:latin typeface="Arial" pitchFamily="34" charset="0"/>
                <a:ea typeface="ヒラギノ角ゴ Pro W3"/>
              </a:rPr>
              <a:t>kognitive funksjonsnedsettelser vil egnede tilretteleggingstiltak bestå i organisatoriske og psykososiale tiltak, i motsetning til fysiske funksjonsnedsettelser hvor tilrettelegging først og fremst vil bestå i fysiske tilpasninger i arbeidsmiljøet</a:t>
            </a:r>
            <a:r>
              <a:rPr lang="nb-NO" dirty="0" smtClean="0">
                <a:latin typeface="Arial" pitchFamily="34" charset="0"/>
                <a:ea typeface="ヒラギノ角ゴ Pro W3"/>
              </a:rPr>
              <a:t>. Nødvendig tilrettelegging i forhold til personer med kognitive funksjonsnedsettelser vil måtte være individuelt tilpasset.</a:t>
            </a:r>
          </a:p>
          <a:p>
            <a:endParaRPr lang="nb-NO" dirty="0" smtClean="0">
              <a:latin typeface="Arial" pitchFamily="34" charset="0"/>
              <a:ea typeface="ヒラギノ角ゴ Pro W3"/>
            </a:endParaRPr>
          </a:p>
          <a:p>
            <a:pPr>
              <a:buFontTx/>
              <a:buChar char="-"/>
            </a:pPr>
            <a:r>
              <a:rPr lang="nb-NO" b="1" dirty="0" smtClean="0">
                <a:latin typeface="Arial" pitchFamily="34" charset="0"/>
                <a:ea typeface="ヒラギノ角ゴ Pro W3"/>
              </a:rPr>
              <a:t>Arbeidsgiver må, dersom arbeidsgiver selv ikke sitter med nødvendig, kompetanse, innhente råd og veiledning fra kompetente instanser, for deretter å iverksette nødvendige tiltak som funksjonsnedsettelsen forutsetter.</a:t>
            </a:r>
          </a:p>
          <a:p>
            <a:pPr marL="0" marR="0" indent="0" algn="l" defTabSz="914400" rtl="0" eaLnBrk="1" fontAlgn="base" latinLnBrk="0" hangingPunct="1">
              <a:lnSpc>
                <a:spcPct val="100000"/>
              </a:lnSpc>
              <a:spcBef>
                <a:spcPct val="30000"/>
              </a:spcBef>
              <a:spcAft>
                <a:spcPct val="0"/>
              </a:spcAft>
              <a:buClrTx/>
              <a:buSzTx/>
              <a:buFontTx/>
              <a:buNone/>
              <a:tabLst/>
              <a:defRPr/>
            </a:pPr>
            <a:endParaRPr lang="nb-NO" dirty="0" smtClean="0">
              <a:latin typeface="Arial" pitchFamily="34" charset="0"/>
              <a:ea typeface="ヒラギノ角ゴ Pro W3"/>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nb-NO" dirty="0" smtClean="0">
              <a:latin typeface="Arial" pitchFamily="34" charset="0"/>
              <a:ea typeface="ヒラギノ角ゴ Pro W3"/>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latin typeface="Arial" pitchFamily="34" charset="0"/>
                <a:ea typeface="ヒラギノ角ゴ Pro W3"/>
              </a:rPr>
              <a:t>Når det gjelder AD/HD, finnes det flere behandlingsformer som kan være nyttige i håndteringen av de symptomer som funksjonshemmingen gir. Behandling må tilpasses den enkelte. </a:t>
            </a:r>
            <a:r>
              <a:rPr lang="nb-NO" b="1" dirty="0" smtClean="0">
                <a:latin typeface="Arial" pitchFamily="34" charset="0"/>
                <a:ea typeface="ヒラギノ角ゴ Pro W3"/>
              </a:rPr>
              <a:t>Et første skritt for arbeidsgiver vil måtte være å innhente informasjon om AD/HD, herunder at det tas kontakt med kompetent medisinsk fagpersonell for å vurdere hva arbeidsplassen kan bidra med. En viktig del av tilretteleggingsplikten kunne vært informasjonstiltak overfor kolleger, og å sikre åpenhet på den aktuelle avdelingen om at vedkommende hadde fått påvist en funksjonshemming som kunne forklare enkelte av hans </a:t>
            </a:r>
            <a:r>
              <a:rPr lang="nb-NO" b="1" dirty="0" err="1" smtClean="0">
                <a:latin typeface="Arial" pitchFamily="34" charset="0"/>
                <a:ea typeface="ヒラギノ角ゴ Pro W3"/>
              </a:rPr>
              <a:t>adferdsproblemer</a:t>
            </a:r>
            <a:r>
              <a:rPr lang="nb-NO" b="1" dirty="0" smtClean="0">
                <a:latin typeface="Arial" pitchFamily="34" charset="0"/>
                <a:ea typeface="ヒラギノ角ゴ Pro W3"/>
              </a:rPr>
              <a:t>.</a:t>
            </a:r>
          </a:p>
          <a:p>
            <a:endParaRPr lang="nb-NO" dirty="0" smtClean="0"/>
          </a:p>
          <a:p>
            <a:endParaRPr lang="nb-NO" sz="120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Arbeidstakere har etter loven medvirkningsplikt. Ansatte skal også medvirke til et godt arbeidsmiljø - både for seg selv og andre. Dette gjelder naturligvis også når du ikke er gravid, sier Hansen. Bestemmelsene sier ikke noe om når en graviditet skal offentliggjøres, men i enkelte tilfeller kan det være nødvendig å si i fra tidlig.</a:t>
            </a:r>
          </a:p>
          <a:p>
            <a:r>
              <a:rPr lang="nb-NO" sz="1200" kern="1200" dirty="0" smtClean="0">
                <a:solidFill>
                  <a:schemeClr val="tx1"/>
                </a:solidFill>
                <a:effectLst/>
                <a:latin typeface="+mn-lt"/>
                <a:ea typeface="+mn-ea"/>
                <a:cs typeface="+mn-cs"/>
              </a:rPr>
              <a:t>- Det finnes ikke noe fasitsvar her. Det er nok mange faktorer - både individuelle og arbeidsrelaterte - som spiller inn på hva som er riktig for den enkelte</a:t>
            </a:r>
          </a:p>
          <a:p>
            <a:r>
              <a:rPr lang="nb-NO" sz="1200" u="sng" kern="1200" dirty="0" smtClean="0">
                <a:solidFill>
                  <a:schemeClr val="tx1"/>
                </a:solidFill>
                <a:effectLst/>
                <a:latin typeface="+mn-lt"/>
                <a:ea typeface="+mn-ea"/>
                <a:cs typeface="+mn-cs"/>
                <a:hlinkClick r:id="rId3"/>
              </a:rPr>
              <a:t>http://www.klikk.no/foreldre/gravid/article732734.ece</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Arbeidsmiljøloven § 12-7.</a:t>
            </a:r>
            <a:r>
              <a:rPr lang="nb-NO" sz="1200" i="1" kern="1200" dirty="0" smtClean="0">
                <a:solidFill>
                  <a:schemeClr val="tx1"/>
                </a:solidFill>
                <a:effectLst/>
                <a:latin typeface="+mn-lt"/>
                <a:ea typeface="+mn-ea"/>
                <a:cs typeface="+mn-cs"/>
              </a:rPr>
              <a:t>Varslingsplikt</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Permisjon etter §§ 12-2 til 12-6 skal varsles arbeidsgiver snarest mulig og senest en uke i forveien ved fravær utover to uker, senest fire uker i forveien ved fravær utover tolv uker og senest tolv uker i forveien ved fravær utover ett år. Oversittelse av fristene medfører ikke at arbeidstaker må utsette permisjonen dersom permisjon er nødvendig på grunn av forhold som arbeidstakeren ikke hadde kjennskap til ved fristens utløp.</a:t>
            </a:r>
          </a:p>
          <a:p>
            <a:endParaRPr lang="nb-NO" dirty="0"/>
          </a:p>
        </p:txBody>
      </p:sp>
      <p:sp>
        <p:nvSpPr>
          <p:cNvPr id="4" name="Plassholder for lysbildenummer 3"/>
          <p:cNvSpPr>
            <a:spLocks noGrp="1"/>
          </p:cNvSpPr>
          <p:nvPr>
            <p:ph type="sldNum" sz="quarter" idx="10"/>
          </p:nvPr>
        </p:nvSpPr>
        <p:spPr/>
        <p:txBody>
          <a:bodyPr/>
          <a:lstStyle/>
          <a:p>
            <a:fld id="{9BC2DA6E-1ED5-43CE-8B54-95906AB5C072}"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367228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3333380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2737919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168703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685800" y="762000"/>
            <a:ext cx="7772400" cy="838200"/>
          </a:xfrm>
        </p:spPr>
        <p:txBody>
          <a:bodyPr/>
          <a:lstStyle/>
          <a:p>
            <a:r>
              <a:rPr lang="nb-NO" smtClean="0"/>
              <a:t>Klikk for å redigere tittelstil</a:t>
            </a:r>
            <a:endParaRPr lang="nb-NO"/>
          </a:p>
        </p:txBody>
      </p:sp>
      <p:sp>
        <p:nvSpPr>
          <p:cNvPr id="3" name="Plassholder for tabell 2"/>
          <p:cNvSpPr>
            <a:spLocks noGrp="1"/>
          </p:cNvSpPr>
          <p:nvPr>
            <p:ph type="tbl" idx="1"/>
          </p:nvPr>
        </p:nvSpPr>
        <p:spPr>
          <a:xfrm>
            <a:off x="685800" y="1676400"/>
            <a:ext cx="7772400" cy="4419600"/>
          </a:xfrm>
        </p:spPr>
        <p:txBody>
          <a:bodyPr/>
          <a:lstStyle/>
          <a:p>
            <a:pPr lvl="0"/>
            <a:endParaRPr lang="nb-NO" noProof="0"/>
          </a:p>
        </p:txBody>
      </p:sp>
      <p:sp>
        <p:nvSpPr>
          <p:cNvPr id="4" name="Plassholder for dato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Plassholder for bunntekst 4"/>
          <p:cNvSpPr>
            <a:spLocks noGrp="1"/>
          </p:cNvSpPr>
          <p:nvPr>
            <p:ph type="ftr" sz="quarter" idx="11"/>
          </p:nvPr>
        </p:nvSpPr>
        <p:spPr/>
        <p:txBody>
          <a:bodyPr/>
          <a:lstStyle>
            <a:lvl1pPr>
              <a:defRPr/>
            </a:lvl1pPr>
          </a:lstStyle>
          <a:p>
            <a:pPr>
              <a:defRPr/>
            </a:pPr>
            <a:r>
              <a:rPr lang="en-US">
                <a:solidFill>
                  <a:srgbClr val="FFFFFF"/>
                </a:solidFill>
              </a:rPr>
              <a:t>Likestillings- og diskrimineringsombudet</a:t>
            </a:r>
          </a:p>
        </p:txBody>
      </p:sp>
      <p:sp>
        <p:nvSpPr>
          <p:cNvPr id="6" name="Plassholder for lysbildenummer 5"/>
          <p:cNvSpPr>
            <a:spLocks noGrp="1"/>
          </p:cNvSpPr>
          <p:nvPr>
            <p:ph type="sldNum" sz="quarter" idx="12"/>
          </p:nvPr>
        </p:nvSpPr>
        <p:spPr/>
        <p:txBody>
          <a:bodyPr/>
          <a:lstStyle>
            <a:lvl1pPr>
              <a:defRPr/>
            </a:lvl1pPr>
          </a:lstStyle>
          <a:p>
            <a:pPr>
              <a:defRPr/>
            </a:pPr>
            <a:fld id="{FFDC1B50-74C3-45AF-A340-C412E13016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526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345555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931250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3138975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27098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2415531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2636266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1485145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6F1F5D36-F282-4544-B012-A06ECC20464D}" type="datetimeFigureOut">
              <a:rPr lang="nb-NO" smtClean="0"/>
              <a:pPr/>
              <a:t>18.05.2017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D197C02-0810-4606-87A5-852C4CEE39FE}" type="slidenum">
              <a:rPr lang="nb-NO" smtClean="0"/>
              <a:pPr/>
              <a:t>‹#›</a:t>
            </a:fld>
            <a:endParaRPr lang="nb-NO"/>
          </a:p>
        </p:txBody>
      </p:sp>
    </p:spTree>
    <p:extLst>
      <p:ext uri="{BB962C8B-B14F-4D97-AF65-F5344CB8AC3E}">
        <p14:creationId xmlns:p14="http://schemas.microsoft.com/office/powerpoint/2010/main" val="4268192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F5D36-F282-4544-B012-A06ECC20464D}" type="datetimeFigureOut">
              <a:rPr lang="nb-NO" smtClean="0"/>
              <a:pPr/>
              <a:t>18.05.2017</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97C02-0810-4606-87A5-852C4CEE39FE}" type="slidenum">
              <a:rPr lang="nb-NO" smtClean="0"/>
              <a:pPr/>
              <a:t>‹#›</a:t>
            </a:fld>
            <a:endParaRPr lang="nb-NO"/>
          </a:p>
        </p:txBody>
      </p:sp>
    </p:spTree>
    <p:extLst>
      <p:ext uri="{BB962C8B-B14F-4D97-AF65-F5344CB8AC3E}">
        <p14:creationId xmlns:p14="http://schemas.microsoft.com/office/powerpoint/2010/main" val="2889622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0" y="-35568"/>
            <a:ext cx="9252520" cy="7011372"/>
          </a:xfrm>
          <a:prstGeom prst="rect">
            <a:avLst/>
          </a:prstGeom>
        </p:spPr>
      </p:pic>
    </p:spTree>
    <p:extLst>
      <p:ext uri="{BB962C8B-B14F-4D97-AF65-F5344CB8AC3E}">
        <p14:creationId xmlns:p14="http://schemas.microsoft.com/office/powerpoint/2010/main" val="3272119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a:xfrm>
            <a:off x="827584" y="692696"/>
            <a:ext cx="7772400" cy="4419600"/>
          </a:xfrm>
        </p:spPr>
        <p:txBody>
          <a:bodyPr/>
          <a:lstStyle/>
          <a:p>
            <a:pPr marL="0" lvl="0" indent="0">
              <a:buNone/>
            </a:pPr>
            <a:r>
              <a:rPr lang="nb-NO" b="1" dirty="0" err="1" smtClean="0"/>
              <a:t>Lederundersøkelse</a:t>
            </a:r>
            <a:r>
              <a:rPr lang="nb-NO" b="1" dirty="0" smtClean="0"/>
              <a:t> fra 2006: Hvilken gruppe er det minst sannsynlig at du hadde innkalt til intervju?</a:t>
            </a:r>
            <a:endParaRPr lang="nb-NO" dirty="0"/>
          </a:p>
          <a:p>
            <a:pPr marL="0" indent="0">
              <a:buNone/>
            </a:pPr>
            <a:r>
              <a:rPr lang="nb-NO" dirty="0"/>
              <a:t> </a:t>
            </a:r>
          </a:p>
          <a:p>
            <a:pPr marL="0" indent="0">
              <a:buNone/>
            </a:pPr>
            <a:endParaRPr lang="nb-NO" sz="2800" dirty="0" smtClean="0"/>
          </a:p>
          <a:p>
            <a:pPr marL="514350" indent="-514350">
              <a:buFont typeface="+mj-lt"/>
              <a:buAutoNum type="alphaLcParenR"/>
            </a:pPr>
            <a:endParaRPr lang="nb-NO" sz="800" dirty="0"/>
          </a:p>
          <a:p>
            <a:pPr marL="0" indent="0">
              <a:buNone/>
            </a:pPr>
            <a:r>
              <a:rPr lang="nb-NO" sz="2800" dirty="0" smtClean="0">
                <a:solidFill>
                  <a:schemeClr val="accent2"/>
                </a:solidFill>
              </a:rPr>
              <a:t>b) </a:t>
            </a:r>
            <a:r>
              <a:rPr lang="nb-NO" sz="2800" dirty="0" smtClean="0"/>
              <a:t>	</a:t>
            </a:r>
            <a:r>
              <a:rPr lang="nb-NO" sz="2800" dirty="0"/>
              <a:t>B</a:t>
            </a:r>
            <a:r>
              <a:rPr lang="nb-NO" sz="2800" dirty="0" smtClean="0"/>
              <a:t>lind med førerhund</a:t>
            </a:r>
          </a:p>
          <a:p>
            <a:pPr marL="514350" indent="-514350">
              <a:buFont typeface="+mj-lt"/>
              <a:buAutoNum type="alphaLcParenR"/>
            </a:pPr>
            <a:endParaRPr lang="nb-NO" sz="1000" dirty="0"/>
          </a:p>
          <a:p>
            <a:endParaRPr lang="nb-NO" dirty="0"/>
          </a:p>
        </p:txBody>
      </p:sp>
    </p:spTree>
    <p:extLst>
      <p:ext uri="{BB962C8B-B14F-4D97-AF65-F5344CB8AC3E}">
        <p14:creationId xmlns:p14="http://schemas.microsoft.com/office/powerpoint/2010/main" val="6574881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b-NO" dirty="0"/>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kstSylinder 1"/>
          <p:cNvSpPr txBox="1"/>
          <p:nvPr/>
        </p:nvSpPr>
        <p:spPr>
          <a:xfrm>
            <a:off x="539552" y="1700808"/>
            <a:ext cx="8064896" cy="4524315"/>
          </a:xfrm>
          <a:prstGeom prst="rect">
            <a:avLst/>
          </a:prstGeom>
          <a:noFill/>
        </p:spPr>
        <p:txBody>
          <a:bodyPr wrap="square" rtlCol="0">
            <a:spAutoFit/>
          </a:bodyPr>
          <a:lstStyle/>
          <a:p>
            <a:r>
              <a:rPr lang="nn-NO" sz="3200" dirty="0"/>
              <a:t>Sara har </a:t>
            </a:r>
            <a:r>
              <a:rPr lang="nn-NO" sz="3200" dirty="0" smtClean="0"/>
              <a:t>deltidsstilling asylmottak. </a:t>
            </a:r>
          </a:p>
          <a:p>
            <a:endParaRPr lang="nb-NO" sz="3200" dirty="0"/>
          </a:p>
          <a:p>
            <a:r>
              <a:rPr lang="nb-NO" sz="3200" dirty="0"/>
              <a:t>Noen av Saras kollegaer reagerer på at hun </a:t>
            </a:r>
            <a:r>
              <a:rPr lang="nb-NO" sz="3200" dirty="0" smtClean="0"/>
              <a:t>fungerer dårligere på jobben enn før, og beboere klager på det de opplever som avvisende oppførsel. </a:t>
            </a:r>
          </a:p>
          <a:p>
            <a:endParaRPr lang="nb-NO" sz="3200" dirty="0"/>
          </a:p>
          <a:p>
            <a:r>
              <a:rPr lang="nb-NO" sz="3200" dirty="0" smtClean="0"/>
              <a:t>Sara blir innkalt til møte med sjefen og får en advarsel. </a:t>
            </a:r>
            <a:endParaRPr lang="nb-NO" sz="3200" dirty="0"/>
          </a:p>
        </p:txBody>
      </p:sp>
    </p:spTree>
    <p:extLst>
      <p:ext uri="{BB962C8B-B14F-4D97-AF65-F5344CB8AC3E}">
        <p14:creationId xmlns:p14="http://schemas.microsoft.com/office/powerpoint/2010/main" val="6646130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b-NO" dirty="0"/>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kstSylinder 1"/>
          <p:cNvSpPr txBox="1"/>
          <p:nvPr/>
        </p:nvSpPr>
        <p:spPr>
          <a:xfrm>
            <a:off x="539552" y="1755963"/>
            <a:ext cx="8064896" cy="4031873"/>
          </a:xfrm>
          <a:prstGeom prst="rect">
            <a:avLst/>
          </a:prstGeom>
          <a:noFill/>
        </p:spPr>
        <p:txBody>
          <a:bodyPr wrap="square" rtlCol="0">
            <a:spAutoFit/>
          </a:bodyPr>
          <a:lstStyle/>
          <a:p>
            <a:r>
              <a:rPr lang="nn-NO" sz="3200" dirty="0"/>
              <a:t>Sara </a:t>
            </a:r>
            <a:r>
              <a:rPr lang="nn-NO" sz="3200" dirty="0" smtClean="0"/>
              <a:t>kommer til deg som </a:t>
            </a:r>
            <a:r>
              <a:rPr lang="nn-NO" sz="3200" dirty="0" err="1" smtClean="0"/>
              <a:t>tillitsvalgt</a:t>
            </a:r>
            <a:r>
              <a:rPr lang="nn-NO" sz="3200" dirty="0" smtClean="0"/>
              <a:t> og </a:t>
            </a:r>
            <a:r>
              <a:rPr lang="nn-NO" sz="3200" dirty="0" err="1" smtClean="0"/>
              <a:t>forteller</a:t>
            </a:r>
            <a:r>
              <a:rPr lang="nn-NO" sz="3200" dirty="0" smtClean="0"/>
              <a:t> at hun </a:t>
            </a:r>
            <a:r>
              <a:rPr lang="nn-NO" sz="3200" dirty="0" err="1" smtClean="0"/>
              <a:t>ikke</a:t>
            </a:r>
            <a:r>
              <a:rPr lang="nn-NO" sz="3200" dirty="0" smtClean="0"/>
              <a:t> vet </a:t>
            </a:r>
            <a:r>
              <a:rPr lang="nn-NO" sz="3200" dirty="0" err="1" smtClean="0"/>
              <a:t>hva</a:t>
            </a:r>
            <a:r>
              <a:rPr lang="nn-NO" sz="3200" dirty="0" smtClean="0"/>
              <a:t> hun skal gjøre. </a:t>
            </a:r>
          </a:p>
          <a:p>
            <a:endParaRPr lang="nn-NO" sz="3200" dirty="0"/>
          </a:p>
          <a:p>
            <a:r>
              <a:rPr lang="nb-NO" sz="3200" dirty="0" smtClean="0"/>
              <a:t>Hun forklarer </a:t>
            </a:r>
            <a:r>
              <a:rPr lang="nb-NO" sz="3200" dirty="0"/>
              <a:t>at hun </a:t>
            </a:r>
            <a:r>
              <a:rPr lang="nb-NO" sz="3200" dirty="0" smtClean="0"/>
              <a:t>har begynt å miste hørselen, men har ikke fortalt det til noen andre fordi hun er redd for å miste jobben. </a:t>
            </a:r>
          </a:p>
          <a:p>
            <a:endParaRPr lang="nb-NO" sz="3200" dirty="0"/>
          </a:p>
          <a:p>
            <a:r>
              <a:rPr lang="nb-NO" sz="3200" dirty="0" smtClean="0"/>
              <a:t>Hun ber deg om hjelp.</a:t>
            </a:r>
            <a:endParaRPr lang="nb-NO" sz="3200" dirty="0"/>
          </a:p>
        </p:txBody>
      </p:sp>
    </p:spTree>
    <p:extLst>
      <p:ext uri="{BB962C8B-B14F-4D97-AF65-F5344CB8AC3E}">
        <p14:creationId xmlns:p14="http://schemas.microsoft.com/office/powerpoint/2010/main" val="35477978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b-NO" dirty="0"/>
          </a:p>
          <a:p>
            <a:endParaRPr lang="nb-NO" dirty="0"/>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kstSylinder 1"/>
          <p:cNvSpPr txBox="1"/>
          <p:nvPr/>
        </p:nvSpPr>
        <p:spPr>
          <a:xfrm>
            <a:off x="521797" y="1700808"/>
            <a:ext cx="8100405" cy="1631216"/>
          </a:xfrm>
          <a:prstGeom prst="rect">
            <a:avLst/>
          </a:prstGeom>
          <a:noFill/>
        </p:spPr>
        <p:txBody>
          <a:bodyPr wrap="square" rtlCol="0">
            <a:spAutoFit/>
          </a:bodyPr>
          <a:lstStyle/>
          <a:p>
            <a:r>
              <a:rPr lang="nb-NO" sz="3200" dirty="0" smtClean="0"/>
              <a:t>Hvordan går du frem som tillitsvalgt i denne saken?</a:t>
            </a:r>
            <a:endParaRPr lang="nb-NO" sz="3200" dirty="0"/>
          </a:p>
          <a:p>
            <a:endParaRPr lang="nb-NO" dirty="0"/>
          </a:p>
          <a:p>
            <a:endParaRPr lang="nb-NO" dirty="0"/>
          </a:p>
        </p:txBody>
      </p:sp>
    </p:spTree>
    <p:extLst>
      <p:ext uri="{BB962C8B-B14F-4D97-AF65-F5344CB8AC3E}">
        <p14:creationId xmlns:p14="http://schemas.microsoft.com/office/powerpoint/2010/main" val="29966114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2" descr="C:\Users\christopher.gambert\Desktop\ikke gravid.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305882" y="836712"/>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hristopher.gambert\Desktop\ikke gravi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6012160" y="837788"/>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4067944" y="574130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l høyre 15"/>
          <p:cNvSpPr/>
          <p:nvPr/>
        </p:nvSpPr>
        <p:spPr>
          <a:xfrm rot="1437611">
            <a:off x="3149702" y="5578062"/>
            <a:ext cx="756414"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p:cNvSpPr txBox="1"/>
          <p:nvPr/>
        </p:nvSpPr>
        <p:spPr>
          <a:xfrm>
            <a:off x="5961452" y="3800163"/>
            <a:ext cx="2880320" cy="1323439"/>
          </a:xfrm>
          <a:prstGeom prst="rect">
            <a:avLst/>
          </a:prstGeom>
          <a:noFill/>
        </p:spPr>
        <p:txBody>
          <a:bodyPr wrap="square" rtlCol="0">
            <a:spAutoFit/>
          </a:bodyPr>
          <a:lstStyle/>
          <a:p>
            <a:r>
              <a:rPr lang="nb-NO" sz="4000" dirty="0" smtClean="0"/>
              <a:t>Godt arbeidsmiljø</a:t>
            </a:r>
            <a:endParaRPr lang="nb-NO" sz="4000" dirty="0"/>
          </a:p>
        </p:txBody>
      </p:sp>
      <p:sp>
        <p:nvSpPr>
          <p:cNvPr id="9" name="Pil høyre 8"/>
          <p:cNvSpPr/>
          <p:nvPr/>
        </p:nvSpPr>
        <p:spPr>
          <a:xfrm rot="19008616">
            <a:off x="6731449" y="5282037"/>
            <a:ext cx="658984" cy="448299"/>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b-NO" sz="1800">
              <a:solidFill>
                <a:prstClr val="white"/>
              </a:solidFill>
            </a:endParaRPr>
          </a:p>
        </p:txBody>
      </p:sp>
    </p:spTree>
    <p:extLst>
      <p:ext uri="{BB962C8B-B14F-4D97-AF65-F5344CB8AC3E}">
        <p14:creationId xmlns:p14="http://schemas.microsoft.com/office/powerpoint/2010/main" val="4910474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5292080" y="2601144"/>
            <a:ext cx="3600400" cy="1077218"/>
          </a:xfrm>
          <a:prstGeom prst="rect">
            <a:avLst/>
          </a:prstGeom>
          <a:noFill/>
        </p:spPr>
        <p:txBody>
          <a:bodyPr wrap="square" rtlCol="0">
            <a:spAutoFit/>
          </a:bodyPr>
          <a:lstStyle/>
          <a:p>
            <a:pPr algn="ctr"/>
            <a:r>
              <a:rPr lang="nb-NO" sz="3200" dirty="0" smtClean="0">
                <a:latin typeface="Arial" panose="020B0604020202020204" pitchFamily="34" charset="0"/>
                <a:cs typeface="Arial" panose="020B0604020202020204" pitchFamily="34" charset="0"/>
              </a:rPr>
              <a:t>LIKEVERDIG BEHANDLING</a:t>
            </a:r>
            <a:endParaRPr lang="nb-NO" sz="3200" dirty="0">
              <a:latin typeface="Arial" panose="020B0604020202020204" pitchFamily="34" charset="0"/>
              <a:cs typeface="Arial" panose="020B0604020202020204" pitchFamily="34" charset="0"/>
            </a:endParaRPr>
          </a:p>
        </p:txBody>
      </p:sp>
      <p:sp>
        <p:nvSpPr>
          <p:cNvPr id="5" name="TekstSylinder 4"/>
          <p:cNvSpPr txBox="1"/>
          <p:nvPr/>
        </p:nvSpPr>
        <p:spPr>
          <a:xfrm>
            <a:off x="-9500" y="2589808"/>
            <a:ext cx="4032448" cy="1077218"/>
          </a:xfrm>
          <a:prstGeom prst="rect">
            <a:avLst/>
          </a:prstGeom>
          <a:noFill/>
        </p:spPr>
        <p:txBody>
          <a:bodyPr wrap="square" rtlCol="0">
            <a:spAutoFit/>
          </a:bodyPr>
          <a:lstStyle/>
          <a:p>
            <a:pPr algn="ctr"/>
            <a:r>
              <a:rPr lang="nb-NO" sz="3200" dirty="0" smtClean="0">
                <a:latin typeface="Arial" panose="020B0604020202020204" pitchFamily="34" charset="0"/>
                <a:cs typeface="Arial" panose="020B0604020202020204" pitchFamily="34" charset="0"/>
              </a:rPr>
              <a:t>LIK </a:t>
            </a:r>
          </a:p>
          <a:p>
            <a:pPr algn="ctr"/>
            <a:r>
              <a:rPr lang="nb-NO" sz="3200" dirty="0" smtClean="0">
                <a:latin typeface="Arial" panose="020B0604020202020204" pitchFamily="34" charset="0"/>
                <a:cs typeface="Arial" panose="020B0604020202020204" pitchFamily="34" charset="0"/>
              </a:rPr>
              <a:t>BEHANDLING</a:t>
            </a:r>
            <a:endParaRPr lang="nb-NO" sz="3200" dirty="0">
              <a:latin typeface="Arial" panose="020B0604020202020204" pitchFamily="34" charset="0"/>
              <a:cs typeface="Arial" panose="020B0604020202020204" pitchFamily="34" charset="0"/>
            </a:endParaRPr>
          </a:p>
        </p:txBody>
      </p:sp>
      <p:sp>
        <p:nvSpPr>
          <p:cNvPr id="6" name="TekstSylinder 5"/>
          <p:cNvSpPr txBox="1"/>
          <p:nvPr/>
        </p:nvSpPr>
        <p:spPr>
          <a:xfrm>
            <a:off x="4211960" y="2865358"/>
            <a:ext cx="595035" cy="584775"/>
          </a:xfrm>
          <a:prstGeom prst="rect">
            <a:avLst/>
          </a:prstGeom>
          <a:noFill/>
        </p:spPr>
        <p:txBody>
          <a:bodyPr wrap="none" rtlCol="0">
            <a:spAutoFit/>
          </a:bodyPr>
          <a:lstStyle/>
          <a:p>
            <a:r>
              <a:rPr lang="nb-NO" sz="3200" dirty="0" err="1" smtClean="0">
                <a:solidFill>
                  <a:srgbClr val="FA5A2E"/>
                </a:solidFill>
                <a:latin typeface="Arial" panose="020B0604020202020204" pitchFamily="34" charset="0"/>
                <a:cs typeface="Arial" panose="020B0604020202020204" pitchFamily="34" charset="0"/>
              </a:rPr>
              <a:t>vs</a:t>
            </a:r>
            <a:endParaRPr lang="nb-NO" sz="3200" dirty="0">
              <a:solidFill>
                <a:srgbClr val="FA5A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9723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dirty="0" smtClean="0"/>
              <a:t>Tilretteleggingsplikten - vurdering</a:t>
            </a:r>
            <a:endParaRPr lang="nb-NO" sz="4000" dirty="0"/>
          </a:p>
        </p:txBody>
      </p:sp>
      <p:sp>
        <p:nvSpPr>
          <p:cNvPr id="3" name="Plassholder for innhold 2"/>
          <p:cNvSpPr>
            <a:spLocks noGrp="1"/>
          </p:cNvSpPr>
          <p:nvPr>
            <p:ph idx="1"/>
          </p:nvPr>
        </p:nvSpPr>
        <p:spPr>
          <a:xfrm>
            <a:off x="1331640" y="1772816"/>
            <a:ext cx="6910536" cy="4611216"/>
          </a:xfrm>
        </p:spPr>
        <p:txBody>
          <a:bodyPr>
            <a:normAutofit/>
          </a:bodyPr>
          <a:lstStyle/>
          <a:p>
            <a:r>
              <a:rPr lang="nb-NO" dirty="0"/>
              <a:t>Plikt til å vurdere tilrettelegging i samråd med arbeidstaker </a:t>
            </a:r>
          </a:p>
          <a:p>
            <a:r>
              <a:rPr lang="nb-NO" dirty="0" smtClean="0"/>
              <a:t>Mål</a:t>
            </a:r>
            <a:r>
              <a:rPr lang="nb-NO" dirty="0"/>
              <a:t>: beholde arbeidsoppgaver</a:t>
            </a:r>
          </a:p>
          <a:p>
            <a:r>
              <a:rPr lang="nb-NO" dirty="0"/>
              <a:t>Grense: ikke egnet tilrettelegging </a:t>
            </a:r>
          </a:p>
        </p:txBody>
      </p:sp>
    </p:spTree>
    <p:extLst>
      <p:ext uri="{BB962C8B-B14F-4D97-AF65-F5344CB8AC3E}">
        <p14:creationId xmlns:p14="http://schemas.microsoft.com/office/powerpoint/2010/main" val="152323714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rotWithShape="1">
          <a:blip r:embed="rId3"/>
          <a:srcRect l="420" t="16071" r="40344" b="16959"/>
          <a:stretch/>
        </p:blipFill>
        <p:spPr>
          <a:xfrm>
            <a:off x="1259632" y="260648"/>
            <a:ext cx="6696744" cy="6057025"/>
          </a:xfrm>
          <a:prstGeom prst="rect">
            <a:avLst/>
          </a:prstGeom>
        </p:spPr>
      </p:pic>
    </p:spTree>
    <p:extLst>
      <p:ext uri="{BB962C8B-B14F-4D97-AF65-F5344CB8AC3E}">
        <p14:creationId xmlns:p14="http://schemas.microsoft.com/office/powerpoint/2010/main" val="21480057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9" t="7567" r="68724" b="14849"/>
          <a:stretch/>
        </p:blipFill>
        <p:spPr bwMode="auto">
          <a:xfrm>
            <a:off x="1564233" y="188640"/>
            <a:ext cx="4540628" cy="627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2598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normAutofit/>
          </a:bodyPr>
          <a:lstStyle/>
          <a:p>
            <a:endParaRPr lang="nb-NO" altLang="nb-NO" sz="4000" dirty="0" smtClean="0"/>
          </a:p>
          <a:p>
            <a:pPr marL="457200" lvl="1" indent="0">
              <a:buNone/>
            </a:pPr>
            <a:r>
              <a:rPr lang="nb-NO" sz="3600" dirty="0" smtClean="0"/>
              <a:t>Dersom omplassering ikke er mulig, er det ikke krav om å opprette ny stilling </a:t>
            </a:r>
            <a:endParaRPr lang="nb-NO" sz="3600" dirty="0"/>
          </a:p>
        </p:txBody>
      </p:sp>
    </p:spTree>
    <p:extLst>
      <p:ext uri="{BB962C8B-B14F-4D97-AF65-F5344CB8AC3E}">
        <p14:creationId xmlns:p14="http://schemas.microsoft.com/office/powerpoint/2010/main" val="181925283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560" y="2564904"/>
            <a:ext cx="7772400" cy="838200"/>
          </a:xfrm>
        </p:spPr>
        <p:txBody>
          <a:bodyPr>
            <a:normAutofit fontScale="90000"/>
          </a:bodyPr>
          <a:lstStyle/>
          <a:p>
            <a:pPr algn="ctr"/>
            <a:r>
              <a:rPr lang="nb-NO" sz="4800" b="1" dirty="0" smtClean="0"/>
              <a:t>Religiøs mangfold på arbeidsplassen</a:t>
            </a:r>
            <a:endParaRPr lang="nb-NO" sz="4800" b="1" dirty="0"/>
          </a:p>
        </p:txBody>
      </p:sp>
    </p:spTree>
    <p:extLst>
      <p:ext uri="{BB962C8B-B14F-4D97-AF65-F5344CB8AC3E}">
        <p14:creationId xmlns:p14="http://schemas.microsoft.com/office/powerpoint/2010/main" val="1456392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p:txBody>
          <a:bodyPr/>
          <a:lstStyle/>
          <a:p>
            <a:pPr marL="0" lvl="0" indent="0">
              <a:buNone/>
            </a:pPr>
            <a:r>
              <a:rPr lang="nb-NO" b="1" dirty="0"/>
              <a:t>Hvor mye mindre sjanse </a:t>
            </a:r>
            <a:r>
              <a:rPr lang="nb-NO" b="1" dirty="0" smtClean="0"/>
              <a:t>har du å </a:t>
            </a:r>
            <a:r>
              <a:rPr lang="nb-NO" b="1" dirty="0"/>
              <a:t>bli innkalt til intervju hvis du har pakistansk navn?</a:t>
            </a:r>
          </a:p>
          <a:p>
            <a:pPr lvl="0"/>
            <a:endParaRPr lang="nb-NO" dirty="0"/>
          </a:p>
          <a:p>
            <a:pPr marL="514350" lvl="0" indent="-514350">
              <a:buFont typeface="+mj-lt"/>
              <a:buAutoNum type="alphaLcParenR"/>
            </a:pPr>
            <a:r>
              <a:rPr lang="nb-NO" dirty="0"/>
              <a:t>5 %</a:t>
            </a:r>
          </a:p>
          <a:p>
            <a:pPr marL="514350" lvl="0" indent="-514350">
              <a:buFont typeface="+mj-lt"/>
              <a:buAutoNum type="alphaLcParenR"/>
            </a:pPr>
            <a:r>
              <a:rPr lang="nb-NO" dirty="0" smtClean="0"/>
              <a:t>10 %</a:t>
            </a:r>
            <a:endParaRPr lang="nb-NO" dirty="0"/>
          </a:p>
          <a:p>
            <a:pPr marL="514350" lvl="0" indent="-514350">
              <a:buFont typeface="+mj-lt"/>
              <a:buAutoNum type="alphaLcParenR"/>
            </a:pPr>
            <a:r>
              <a:rPr lang="nb-NO" dirty="0" smtClean="0"/>
              <a:t>25 %</a:t>
            </a:r>
            <a:endParaRPr lang="nb-NO" dirty="0"/>
          </a:p>
          <a:p>
            <a:endParaRPr lang="nb-NO" dirty="0"/>
          </a:p>
        </p:txBody>
      </p:sp>
    </p:spTree>
    <p:extLst>
      <p:ext uri="{BB962C8B-B14F-4D97-AF65-F5344CB8AC3E}">
        <p14:creationId xmlns:p14="http://schemas.microsoft.com/office/powerpoint/2010/main" val="291675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l="40446" t="21779" r="21848" b="13289"/>
          <a:stretch>
            <a:fillRect/>
          </a:stretch>
        </p:blipFill>
        <p:spPr bwMode="auto">
          <a:xfrm>
            <a:off x="0" y="0"/>
            <a:ext cx="4595813" cy="6332538"/>
          </a:xfrm>
          <a:prstGeom prst="rect">
            <a:avLst/>
          </a:prstGeom>
          <a:noFill/>
          <a:ln w="9525">
            <a:noFill/>
            <a:miter lim="800000"/>
            <a:headEnd/>
            <a:tailEnd/>
          </a:ln>
        </p:spPr>
      </p:pic>
      <p:pic>
        <p:nvPicPr>
          <p:cNvPr id="30723" name="Picture 1"/>
          <p:cNvPicPr>
            <a:picLocks noChangeAspect="1" noChangeArrowheads="1"/>
          </p:cNvPicPr>
          <p:nvPr/>
        </p:nvPicPr>
        <p:blipFill>
          <a:blip r:embed="rId4" cstate="print"/>
          <a:srcRect l="20247" t="24837" r="35995" b="20517"/>
          <a:stretch>
            <a:fillRect/>
          </a:stretch>
        </p:blipFill>
        <p:spPr bwMode="auto">
          <a:xfrm>
            <a:off x="4643438" y="0"/>
            <a:ext cx="4500562" cy="6381750"/>
          </a:xfrm>
          <a:prstGeom prst="rect">
            <a:avLst/>
          </a:prstGeom>
          <a:noFill/>
          <a:ln w="9525">
            <a:noFill/>
            <a:miter lim="800000"/>
            <a:headEnd/>
            <a:tailEnd/>
          </a:ln>
        </p:spPr>
      </p:pic>
    </p:spTree>
    <p:extLst>
      <p:ext uri="{BB962C8B-B14F-4D97-AF65-F5344CB8AC3E}">
        <p14:creationId xmlns:p14="http://schemas.microsoft.com/office/powerpoint/2010/main" val="14193679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p:cNvPicPr>
          <p:nvPr>
            <p:ph idx="1"/>
          </p:nvPr>
        </p:nvPicPr>
        <p:blipFill rotWithShape="1">
          <a:blip r:embed="rId3"/>
          <a:srcRect l="10461" t="12512" r="12615" b="9538"/>
          <a:stretch/>
        </p:blipFill>
        <p:spPr>
          <a:xfrm>
            <a:off x="-108520" y="0"/>
            <a:ext cx="9252520" cy="6858000"/>
          </a:xfrm>
          <a:prstGeom prst="rect">
            <a:avLst/>
          </a:prstGeom>
        </p:spPr>
      </p:pic>
    </p:spTree>
    <p:extLst>
      <p:ext uri="{BB962C8B-B14F-4D97-AF65-F5344CB8AC3E}">
        <p14:creationId xmlns:p14="http://schemas.microsoft.com/office/powerpoint/2010/main" val="12478543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Ikke lag problemer av forskjeller!</a:t>
            </a:r>
            <a:endParaRPr lang="nb-NO" dirty="0"/>
          </a:p>
        </p:txBody>
      </p:sp>
      <p:sp>
        <p:nvSpPr>
          <p:cNvPr id="3" name="Plassholder for innhold 2"/>
          <p:cNvSpPr>
            <a:spLocks noGrp="1"/>
          </p:cNvSpPr>
          <p:nvPr>
            <p:ph idx="1"/>
          </p:nvPr>
        </p:nvSpPr>
        <p:spPr/>
        <p:txBody>
          <a:bodyPr/>
          <a:lstStyle/>
          <a:p>
            <a:r>
              <a:rPr lang="nb-NO" dirty="0"/>
              <a:t>Rutiner oppfattes som rettferdige og nøytrale fordi de er utformet i dialog med de ansatte som allerede er innenfor (endring vekker motstand)</a:t>
            </a:r>
          </a:p>
          <a:p>
            <a:endParaRPr lang="nb-NO" dirty="0"/>
          </a:p>
        </p:txBody>
      </p:sp>
    </p:spTree>
    <p:extLst>
      <p:ext uri="{BB962C8B-B14F-4D97-AF65-F5344CB8AC3E}">
        <p14:creationId xmlns:p14="http://schemas.microsoft.com/office/powerpoint/2010/main" val="13459119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b="1" dirty="0" smtClean="0"/>
              <a:t>Case: Fri i forbindelse med religion</a:t>
            </a:r>
            <a:endParaRPr lang="nb-NO" b="1" dirty="0"/>
          </a:p>
        </p:txBody>
      </p:sp>
      <p:sp>
        <p:nvSpPr>
          <p:cNvPr id="3" name="Content Placeholder 2"/>
          <p:cNvSpPr>
            <a:spLocks noGrp="1"/>
          </p:cNvSpPr>
          <p:nvPr>
            <p:ph idx="1"/>
          </p:nvPr>
        </p:nvSpPr>
        <p:spPr/>
        <p:txBody>
          <a:bodyPr>
            <a:normAutofit fontScale="77500" lnSpcReduction="20000"/>
          </a:bodyPr>
          <a:lstStyle/>
          <a:p>
            <a:endParaRPr lang="nb-NO" dirty="0"/>
          </a:p>
          <a:p>
            <a:r>
              <a:rPr lang="nb-NO" dirty="0" smtClean="0"/>
              <a:t>Mohammed er assistent </a:t>
            </a:r>
            <a:r>
              <a:rPr lang="nb-NO" dirty="0"/>
              <a:t>ved en skolefritidsordning. </a:t>
            </a:r>
            <a:r>
              <a:rPr lang="nb-NO" dirty="0" smtClean="0"/>
              <a:t>Han søker ulønnet </a:t>
            </a:r>
            <a:r>
              <a:rPr lang="nb-NO" dirty="0"/>
              <a:t>permisjon for å dra på pilegrimsreise til Mekka. </a:t>
            </a:r>
            <a:r>
              <a:rPr lang="nb-NO" dirty="0" smtClean="0"/>
              <a:t>Reisen er organisert som chartertur og vil ta 4 uker. </a:t>
            </a:r>
          </a:p>
          <a:p>
            <a:endParaRPr lang="nb-NO" dirty="0"/>
          </a:p>
          <a:p>
            <a:r>
              <a:rPr lang="nb-NO" dirty="0" smtClean="0"/>
              <a:t>Han får </a:t>
            </a:r>
            <a:r>
              <a:rPr lang="nb-NO" dirty="0"/>
              <a:t>innvilget 14 dagers permisjon, og tilbakemelding om at skolen </a:t>
            </a:r>
            <a:r>
              <a:rPr lang="nb-NO" dirty="0" smtClean="0"/>
              <a:t>har </a:t>
            </a:r>
            <a:r>
              <a:rPr lang="nb-NO" dirty="0"/>
              <a:t>som fast praksis å ikke innvilge mer uansett grunn. Skolen viste til kommunens felles permisjonsreglement, samt ulempen for elevene ved at voksne som har omsorg for dem blir borte over lengre tid.</a:t>
            </a:r>
            <a:endParaRPr lang="nb-NO" dirty="0" smtClean="0"/>
          </a:p>
          <a:p>
            <a:endParaRPr lang="nb-NO" dirty="0"/>
          </a:p>
          <a:p>
            <a:r>
              <a:rPr lang="nb-NO" dirty="0" smtClean="0"/>
              <a:t>Mohammed fremhever </a:t>
            </a:r>
            <a:r>
              <a:rPr lang="nb-NO" dirty="0"/>
              <a:t>viktigheten av pilegrimsreisen for en troende muslim og </a:t>
            </a:r>
            <a:r>
              <a:rPr lang="nb-NO" dirty="0" smtClean="0"/>
              <a:t>påpeker </a:t>
            </a:r>
            <a:r>
              <a:rPr lang="nb-NO" dirty="0"/>
              <a:t>at dette </a:t>
            </a:r>
            <a:r>
              <a:rPr lang="nb-NO" dirty="0" smtClean="0"/>
              <a:t>er </a:t>
            </a:r>
            <a:r>
              <a:rPr lang="nb-NO" dirty="0"/>
              <a:t>en religiøs plikt.</a:t>
            </a:r>
          </a:p>
        </p:txBody>
      </p:sp>
    </p:spTree>
    <p:extLst>
      <p:ext uri="{BB962C8B-B14F-4D97-AF65-F5344CB8AC3E}">
        <p14:creationId xmlns:p14="http://schemas.microsoft.com/office/powerpoint/2010/main" val="32056049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b="1" dirty="0"/>
              <a:t>Case: Fri </a:t>
            </a:r>
            <a:r>
              <a:rPr lang="nb-NO" b="1" dirty="0" smtClean="0"/>
              <a:t>i forbindelse med religion</a:t>
            </a:r>
            <a:endParaRPr lang="nb-NO" b="1" dirty="0"/>
          </a:p>
        </p:txBody>
      </p:sp>
      <p:sp>
        <p:nvSpPr>
          <p:cNvPr id="3" name="Plassholder for innhold 2"/>
          <p:cNvSpPr>
            <a:spLocks noGrp="1"/>
          </p:cNvSpPr>
          <p:nvPr>
            <p:ph idx="1"/>
          </p:nvPr>
        </p:nvSpPr>
        <p:spPr/>
        <p:txBody>
          <a:bodyPr/>
          <a:lstStyle/>
          <a:p>
            <a:r>
              <a:rPr lang="nb-NO" dirty="0" smtClean="0"/>
              <a:t>Gruppe 1: Finn </a:t>
            </a:r>
            <a:r>
              <a:rPr lang="nb-NO" dirty="0"/>
              <a:t>tre argumenter for at dette er </a:t>
            </a:r>
            <a:r>
              <a:rPr lang="nb-NO" dirty="0" smtClean="0"/>
              <a:t>diskriminering</a:t>
            </a:r>
          </a:p>
          <a:p>
            <a:pPr marL="0" indent="0">
              <a:buNone/>
            </a:pPr>
            <a:endParaRPr lang="nb-NO" dirty="0"/>
          </a:p>
          <a:p>
            <a:r>
              <a:rPr lang="nb-NO" dirty="0" smtClean="0"/>
              <a:t>Gruppe 2: Finn </a:t>
            </a:r>
            <a:r>
              <a:rPr lang="nb-NO" dirty="0"/>
              <a:t>tre argumenter for at dette ikke er </a:t>
            </a:r>
            <a:r>
              <a:rPr lang="nb-NO" dirty="0" smtClean="0"/>
              <a:t>diskriminering</a:t>
            </a:r>
            <a:endParaRPr lang="nb-NO" dirty="0"/>
          </a:p>
        </p:txBody>
      </p:sp>
    </p:spTree>
    <p:extLst>
      <p:ext uri="{BB962C8B-B14F-4D97-AF65-F5344CB8AC3E}">
        <p14:creationId xmlns:p14="http://schemas.microsoft.com/office/powerpoint/2010/main" val="12481744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nummer 5"/>
          <p:cNvSpPr txBox="1">
            <a:spLocks noGrp="1"/>
          </p:cNvSpPr>
          <p:nvPr/>
        </p:nvSpPr>
        <p:spPr bwMode="auto">
          <a:xfrm>
            <a:off x="6553200" y="6477000"/>
            <a:ext cx="1905000" cy="304800"/>
          </a:xfrm>
          <a:prstGeom prst="rect">
            <a:avLst/>
          </a:prstGeom>
          <a:noFill/>
          <a:ln w="9525">
            <a:noFill/>
            <a:miter lim="800000"/>
            <a:headEnd/>
            <a:tailEnd/>
          </a:ln>
        </p:spPr>
        <p:txBody>
          <a:bodyPr/>
          <a:lstStyle/>
          <a:p>
            <a:pPr algn="r" eaLnBrk="0" hangingPunct="0"/>
            <a:fld id="{070550BC-E52E-48D1-A227-B0527EA13E65}" type="slidenum">
              <a:rPr lang="en-US" sz="1000">
                <a:solidFill>
                  <a:schemeClr val="bg1"/>
                </a:solidFill>
              </a:rPr>
              <a:pPr algn="r" eaLnBrk="0" hangingPunct="0"/>
              <a:t>115</a:t>
            </a:fld>
            <a:endParaRPr lang="en-US" sz="1000">
              <a:solidFill>
                <a:schemeClr val="bg1"/>
              </a:solidFill>
            </a:endParaRPr>
          </a:p>
        </p:txBody>
      </p:sp>
      <p:sp>
        <p:nvSpPr>
          <p:cNvPr id="49155" name="Rectangle 2"/>
          <p:cNvSpPr>
            <a:spLocks noGrp="1" noChangeArrowheads="1"/>
          </p:cNvSpPr>
          <p:nvPr>
            <p:ph type="title" idx="4294967295"/>
          </p:nvPr>
        </p:nvSpPr>
        <p:spPr>
          <a:xfrm>
            <a:off x="5638800" y="228600"/>
            <a:ext cx="3200400" cy="533400"/>
          </a:xfrm>
        </p:spPr>
        <p:txBody>
          <a:bodyPr>
            <a:normAutofit fontScale="90000"/>
          </a:bodyPr>
          <a:lstStyle/>
          <a:p>
            <a:pPr algn="l" eaLnBrk="1" hangingPunct="1"/>
            <a:r>
              <a:rPr lang="nb-NO" sz="2000" dirty="0" smtClean="0">
                <a:latin typeface="Arial"/>
                <a:cs typeface="Arial"/>
              </a:rPr>
              <a:t>DISKRIMINERING PÅ 1-2-3</a:t>
            </a:r>
            <a:r>
              <a:rPr lang="nb-NO" dirty="0" smtClean="0"/>
              <a:t/>
            </a:r>
            <a:br>
              <a:rPr lang="nb-NO" dirty="0" smtClean="0"/>
            </a:br>
            <a:endParaRPr lang="nb-NO" dirty="0" smtClean="0"/>
          </a:p>
        </p:txBody>
      </p:sp>
      <p:sp>
        <p:nvSpPr>
          <p:cNvPr id="8" name="Hexagon 7"/>
          <p:cNvSpPr/>
          <p:nvPr/>
        </p:nvSpPr>
        <p:spPr>
          <a:xfrm rot="16200000">
            <a:off x="1533145" y="905256"/>
            <a:ext cx="3182110" cy="2743199"/>
          </a:xfrm>
          <a:prstGeom prst="hexagon">
            <a:avLst/>
          </a:prstGeom>
          <a:solidFill>
            <a:srgbClr val="853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3" name="Hexagon 12"/>
          <p:cNvSpPr/>
          <p:nvPr/>
        </p:nvSpPr>
        <p:spPr>
          <a:xfrm rot="16200000">
            <a:off x="4504944" y="905257"/>
            <a:ext cx="3182111" cy="2743198"/>
          </a:xfrm>
          <a:prstGeom prst="hexagon">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4" name="Hexagon 13"/>
          <p:cNvSpPr/>
          <p:nvPr/>
        </p:nvSpPr>
        <p:spPr>
          <a:xfrm rot="16200000">
            <a:off x="3057144" y="3572256"/>
            <a:ext cx="3182111" cy="2743199"/>
          </a:xfrm>
          <a:prstGeom prst="hexagon">
            <a:avLst/>
          </a:prstGeom>
          <a:solidFill>
            <a:srgbClr val="916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4" name="TextBox 3"/>
          <p:cNvSpPr txBox="1"/>
          <p:nvPr/>
        </p:nvSpPr>
        <p:spPr>
          <a:xfrm>
            <a:off x="2133600" y="304800"/>
            <a:ext cx="1905000" cy="3631763"/>
          </a:xfrm>
          <a:prstGeom prst="rect">
            <a:avLst/>
          </a:prstGeom>
          <a:noFill/>
        </p:spPr>
        <p:txBody>
          <a:bodyPr wrap="square" rtlCol="0">
            <a:spAutoFit/>
          </a:bodyPr>
          <a:lstStyle/>
          <a:p>
            <a:r>
              <a:rPr lang="en-US" sz="23000" b="1" dirty="0" smtClean="0">
                <a:solidFill>
                  <a:srgbClr val="9166A0"/>
                </a:solidFill>
                <a:latin typeface="Arial"/>
                <a:cs typeface="Arial"/>
              </a:rPr>
              <a:t>1</a:t>
            </a:r>
            <a:endParaRPr lang="en-US" sz="23000" b="1" dirty="0">
              <a:solidFill>
                <a:srgbClr val="9166A0"/>
              </a:solidFill>
              <a:latin typeface="Arial"/>
              <a:cs typeface="Arial"/>
            </a:endParaRPr>
          </a:p>
        </p:txBody>
      </p:sp>
      <p:sp>
        <p:nvSpPr>
          <p:cNvPr id="6" name="TextBox 5"/>
          <p:cNvSpPr txBox="1"/>
          <p:nvPr/>
        </p:nvSpPr>
        <p:spPr>
          <a:xfrm>
            <a:off x="5181600" y="304800"/>
            <a:ext cx="1825051" cy="3631763"/>
          </a:xfrm>
          <a:prstGeom prst="rect">
            <a:avLst/>
          </a:prstGeom>
          <a:noFill/>
        </p:spPr>
        <p:txBody>
          <a:bodyPr wrap="none" rtlCol="0">
            <a:spAutoFit/>
          </a:bodyPr>
          <a:lstStyle/>
          <a:p>
            <a:r>
              <a:rPr lang="en-US" sz="23000" b="1" dirty="0" smtClean="0">
                <a:solidFill>
                  <a:srgbClr val="9166A0"/>
                </a:solidFill>
                <a:latin typeface="Arial"/>
                <a:cs typeface="Arial"/>
              </a:rPr>
              <a:t>2</a:t>
            </a:r>
            <a:endParaRPr lang="en-US" sz="23000" b="1" dirty="0">
              <a:solidFill>
                <a:srgbClr val="9166A0"/>
              </a:solidFill>
              <a:latin typeface="Arial"/>
              <a:cs typeface="Arial"/>
            </a:endParaRPr>
          </a:p>
        </p:txBody>
      </p:sp>
      <p:sp>
        <p:nvSpPr>
          <p:cNvPr id="7" name="TextBox 6"/>
          <p:cNvSpPr txBox="1"/>
          <p:nvPr/>
        </p:nvSpPr>
        <p:spPr>
          <a:xfrm>
            <a:off x="3733800" y="2971800"/>
            <a:ext cx="1825051" cy="3631763"/>
          </a:xfrm>
          <a:prstGeom prst="rect">
            <a:avLst/>
          </a:prstGeom>
          <a:noFill/>
        </p:spPr>
        <p:txBody>
          <a:bodyPr wrap="none" rtlCol="0">
            <a:spAutoFit/>
          </a:bodyPr>
          <a:lstStyle/>
          <a:p>
            <a:r>
              <a:rPr lang="en-US" sz="23000" b="1" dirty="0" smtClean="0">
                <a:solidFill>
                  <a:schemeClr val="accent4">
                    <a:lumMod val="75000"/>
                  </a:schemeClr>
                </a:solidFill>
                <a:latin typeface="Arial"/>
                <a:cs typeface="Arial"/>
              </a:rPr>
              <a:t>3</a:t>
            </a:r>
            <a:endParaRPr lang="en-US" sz="23000" b="1" dirty="0">
              <a:solidFill>
                <a:schemeClr val="accent4">
                  <a:lumMod val="75000"/>
                </a:schemeClr>
              </a:solidFill>
              <a:latin typeface="Arial"/>
              <a:cs typeface="Arial"/>
            </a:endParaRPr>
          </a:p>
        </p:txBody>
      </p:sp>
      <p:sp>
        <p:nvSpPr>
          <p:cNvPr id="16" name="TextBox 15"/>
          <p:cNvSpPr txBox="1"/>
          <p:nvPr/>
        </p:nvSpPr>
        <p:spPr>
          <a:xfrm>
            <a:off x="18288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FORSKJELLS-BEHANDLING?</a:t>
            </a:r>
            <a:endParaRPr lang="en-US" sz="2400" dirty="0">
              <a:solidFill>
                <a:schemeClr val="bg1"/>
              </a:solidFill>
              <a:latin typeface="Arial Black"/>
              <a:cs typeface="Arial Black"/>
            </a:endParaRPr>
          </a:p>
        </p:txBody>
      </p:sp>
      <p:sp>
        <p:nvSpPr>
          <p:cNvPr id="18" name="TextBox 17"/>
          <p:cNvSpPr txBox="1"/>
          <p:nvPr/>
        </p:nvSpPr>
        <p:spPr>
          <a:xfrm>
            <a:off x="48006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VERNET</a:t>
            </a:r>
          </a:p>
          <a:p>
            <a:pPr algn="ctr"/>
            <a:r>
              <a:rPr lang="en-US" sz="2400" dirty="0" smtClean="0">
                <a:solidFill>
                  <a:schemeClr val="bg1"/>
                </a:solidFill>
                <a:latin typeface="Arial Black"/>
                <a:cs typeface="Arial Black"/>
              </a:rPr>
              <a:t>GRUNNLAG?</a:t>
            </a:r>
            <a:endParaRPr lang="en-US" sz="2400" dirty="0">
              <a:solidFill>
                <a:schemeClr val="bg1"/>
              </a:solidFill>
              <a:latin typeface="Arial Black"/>
              <a:cs typeface="Arial Black"/>
            </a:endParaRPr>
          </a:p>
        </p:txBody>
      </p:sp>
      <p:sp>
        <p:nvSpPr>
          <p:cNvPr id="19" name="TextBox 18"/>
          <p:cNvSpPr txBox="1"/>
          <p:nvPr/>
        </p:nvSpPr>
        <p:spPr>
          <a:xfrm>
            <a:off x="3352800" y="44958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SAKLIG</a:t>
            </a:r>
          </a:p>
          <a:p>
            <a:pPr algn="ctr"/>
            <a:r>
              <a:rPr lang="en-US" sz="2400" dirty="0" smtClean="0">
                <a:solidFill>
                  <a:schemeClr val="bg1"/>
                </a:solidFill>
                <a:latin typeface="Arial Black"/>
                <a:cs typeface="Arial Black"/>
              </a:rPr>
              <a:t>FORMÅL?</a:t>
            </a:r>
            <a:endParaRPr lang="en-US" sz="2400" dirty="0">
              <a:solidFill>
                <a:schemeClr val="bg1"/>
              </a:solidFill>
              <a:latin typeface="Arial Black"/>
              <a:cs typeface="Arial Black"/>
            </a:endParaRPr>
          </a:p>
        </p:txBody>
      </p:sp>
    </p:spTree>
    <p:extLst>
      <p:ext uri="{BB962C8B-B14F-4D97-AF65-F5344CB8AC3E}">
        <p14:creationId xmlns:p14="http://schemas.microsoft.com/office/powerpoint/2010/main" val="3914480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 </a:t>
            </a:r>
            <a:r>
              <a:rPr lang="nb-NO" b="1" dirty="0"/>
              <a:t>Trossamfunnsloven § 27 a </a:t>
            </a:r>
            <a:endParaRPr lang="nb-NO" dirty="0"/>
          </a:p>
        </p:txBody>
      </p:sp>
      <p:sp>
        <p:nvSpPr>
          <p:cNvPr id="3" name="Plassholder for innhold 2"/>
          <p:cNvSpPr>
            <a:spLocks noGrp="1"/>
          </p:cNvSpPr>
          <p:nvPr>
            <p:ph idx="1"/>
          </p:nvPr>
        </p:nvSpPr>
        <p:spPr/>
        <p:txBody>
          <a:bodyPr>
            <a:normAutofit fontScale="92500"/>
          </a:bodyPr>
          <a:lstStyle/>
          <a:p>
            <a:endParaRPr lang="nb-NO" dirty="0"/>
          </a:p>
          <a:p>
            <a:r>
              <a:rPr lang="nn-NO" dirty="0"/>
              <a:t> </a:t>
            </a:r>
            <a:r>
              <a:rPr lang="nn-NO" i="1" dirty="0"/>
              <a:t>"Den som ikkje høyrer til Den norske kyrkja har rett til fri frå arbeid, skulegang, tenesteplikt og liknande i opp til to dagar kvart år i samband med religiøse høgtider etter vedkomande sin religion. </a:t>
            </a:r>
            <a:endParaRPr lang="nn-NO" i="1" dirty="0" smtClean="0"/>
          </a:p>
          <a:p>
            <a:endParaRPr lang="nb-NO" dirty="0"/>
          </a:p>
          <a:p>
            <a:r>
              <a:rPr lang="nn-NO" dirty="0"/>
              <a:t> </a:t>
            </a:r>
            <a:r>
              <a:rPr lang="nn-NO" i="1" dirty="0"/>
              <a:t>Arbeidstakar som ynskjer å nytte denne retten til fridagar, skal gje arbeidsgjevaren varsel seinast 14 dagar på førehand. </a:t>
            </a:r>
            <a:endParaRPr lang="nb-NO" dirty="0"/>
          </a:p>
        </p:txBody>
      </p:sp>
    </p:spTree>
    <p:extLst>
      <p:ext uri="{BB962C8B-B14F-4D97-AF65-F5344CB8AC3E}">
        <p14:creationId xmlns:p14="http://schemas.microsoft.com/office/powerpoint/2010/main" val="41545025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 </a:t>
            </a:r>
            <a:r>
              <a:rPr lang="nb-NO" b="1" dirty="0"/>
              <a:t>Trossamfunnsloven § 27 a </a:t>
            </a:r>
            <a:endParaRPr lang="nb-NO" dirty="0"/>
          </a:p>
        </p:txBody>
      </p:sp>
      <p:sp>
        <p:nvSpPr>
          <p:cNvPr id="3" name="Plassholder for innhold 2"/>
          <p:cNvSpPr>
            <a:spLocks noGrp="1"/>
          </p:cNvSpPr>
          <p:nvPr>
            <p:ph idx="1"/>
          </p:nvPr>
        </p:nvSpPr>
        <p:spPr/>
        <p:txBody>
          <a:bodyPr>
            <a:normAutofit fontScale="92500" lnSpcReduction="10000"/>
          </a:bodyPr>
          <a:lstStyle/>
          <a:p>
            <a:r>
              <a:rPr lang="nn-NO" i="1" dirty="0" smtClean="0"/>
              <a:t>Arbeidsgjevar </a:t>
            </a:r>
            <a:r>
              <a:rPr lang="nn-NO" i="1" dirty="0"/>
              <a:t>har rett til å krevja at desse fridagane vert arbeidd inn att av arbeidstakar. Etter førehandstingingar med arbeidstakaren fastset arbeidsgjevaren når innarbeidinga skal skje. </a:t>
            </a:r>
            <a:endParaRPr lang="nn-NO" i="1" dirty="0" smtClean="0"/>
          </a:p>
          <a:p>
            <a:endParaRPr lang="nb-NO" dirty="0"/>
          </a:p>
          <a:p>
            <a:r>
              <a:rPr lang="nn-NO" dirty="0"/>
              <a:t> </a:t>
            </a:r>
            <a:r>
              <a:rPr lang="nn-NO" i="1" dirty="0"/>
              <a:t>Innarbeiding av fri som er gitt i medhald av paragrafen her, vert ikkje rekna som overtid jamvel om arbeidstida overstig dei timetal som er fastsett i arbeidsmiljøloven §§ 10-4 og 10-5." </a:t>
            </a:r>
            <a:endParaRPr lang="nb-NO" dirty="0"/>
          </a:p>
          <a:p>
            <a:endParaRPr lang="nb-NO" dirty="0"/>
          </a:p>
        </p:txBody>
      </p:sp>
    </p:spTree>
    <p:extLst>
      <p:ext uri="{BB962C8B-B14F-4D97-AF65-F5344CB8AC3E}">
        <p14:creationId xmlns:p14="http://schemas.microsoft.com/office/powerpoint/2010/main" val="24449183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Arbeidsmiljøloven</a:t>
            </a:r>
            <a:endParaRPr lang="nb-NO" b="1" dirty="0"/>
          </a:p>
        </p:txBody>
      </p:sp>
      <p:sp>
        <p:nvSpPr>
          <p:cNvPr id="3" name="Plassholder for innhold 2"/>
          <p:cNvSpPr>
            <a:spLocks noGrp="1"/>
          </p:cNvSpPr>
          <p:nvPr>
            <p:ph idx="1"/>
          </p:nvPr>
        </p:nvSpPr>
        <p:spPr/>
        <p:txBody>
          <a:bodyPr/>
          <a:lstStyle/>
          <a:p>
            <a:endParaRPr lang="nb-NO" dirty="0"/>
          </a:p>
        </p:txBody>
      </p:sp>
    </p:spTree>
    <p:extLst>
      <p:ext uri="{BB962C8B-B14F-4D97-AF65-F5344CB8AC3E}">
        <p14:creationId xmlns:p14="http://schemas.microsoft.com/office/powerpoint/2010/main" val="1871968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1" dirty="0" smtClean="0"/>
              <a:t>Case: Ønske om tilpassede oppgaver</a:t>
            </a:r>
            <a:endParaRPr lang="nb-NO" b="1" dirty="0"/>
          </a:p>
        </p:txBody>
      </p:sp>
      <p:sp>
        <p:nvSpPr>
          <p:cNvPr id="3" name="Plassholder for innhold 2"/>
          <p:cNvSpPr>
            <a:spLocks noGrp="1"/>
          </p:cNvSpPr>
          <p:nvPr>
            <p:ph idx="1"/>
          </p:nvPr>
        </p:nvSpPr>
        <p:spPr/>
        <p:txBody>
          <a:bodyPr>
            <a:normAutofit fontScale="92500"/>
          </a:bodyPr>
          <a:lstStyle/>
          <a:p>
            <a:r>
              <a:rPr lang="nb-NO" dirty="0" err="1" smtClean="0"/>
              <a:t>Shalini</a:t>
            </a:r>
            <a:r>
              <a:rPr lang="nb-NO" dirty="0" smtClean="0"/>
              <a:t> jobber i barnehage. Hun er vegetarianer med utgangspunkt i hennes hinduistisk tro. Hun ønsker ikke å smøre brødskiver for ungene når de ber om kjøttpålegg, og spør sine kollegaer om de kan overta når situasjonen oppstår. </a:t>
            </a:r>
          </a:p>
          <a:p>
            <a:endParaRPr lang="nb-NO" dirty="0" smtClean="0"/>
          </a:p>
          <a:p>
            <a:r>
              <a:rPr lang="nb-NO" dirty="0" smtClean="0"/>
              <a:t>Kollegaene irriterer seg og klager til bestyreren. </a:t>
            </a:r>
            <a:r>
              <a:rPr lang="nb-NO" dirty="0" err="1" smtClean="0"/>
              <a:t>Shalini</a:t>
            </a:r>
            <a:r>
              <a:rPr lang="nb-NO" dirty="0" smtClean="0"/>
              <a:t> blir innkalt til møte og får en advarsel.  </a:t>
            </a:r>
            <a:endParaRPr lang="nb-NO" dirty="0"/>
          </a:p>
        </p:txBody>
      </p:sp>
    </p:spTree>
    <p:extLst>
      <p:ext uri="{BB962C8B-B14F-4D97-AF65-F5344CB8AC3E}">
        <p14:creationId xmlns:p14="http://schemas.microsoft.com/office/powerpoint/2010/main" val="608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p:txBody>
          <a:bodyPr/>
          <a:lstStyle/>
          <a:p>
            <a:pPr marL="0" lvl="0" indent="0">
              <a:buNone/>
            </a:pPr>
            <a:r>
              <a:rPr lang="nb-NO" b="1" dirty="0"/>
              <a:t>Hvor mye mindre sjanse </a:t>
            </a:r>
            <a:r>
              <a:rPr lang="nb-NO" b="1" dirty="0" smtClean="0"/>
              <a:t>har du å bli innkalt til </a:t>
            </a:r>
            <a:r>
              <a:rPr lang="nb-NO" b="1" dirty="0"/>
              <a:t>intervju hvis </a:t>
            </a:r>
            <a:r>
              <a:rPr lang="nb-NO" b="1" dirty="0" smtClean="0"/>
              <a:t>du </a:t>
            </a:r>
            <a:r>
              <a:rPr lang="nb-NO" b="1" dirty="0"/>
              <a:t>har pakistansk navn</a:t>
            </a:r>
            <a:r>
              <a:rPr lang="nb-NO" b="1" dirty="0" smtClean="0"/>
              <a:t>?</a:t>
            </a:r>
          </a:p>
          <a:p>
            <a:pPr lvl="0"/>
            <a:endParaRPr lang="nb-NO" dirty="0" smtClean="0"/>
          </a:p>
          <a:p>
            <a:pPr lvl="0"/>
            <a:endParaRPr lang="nb-NO" dirty="0"/>
          </a:p>
          <a:p>
            <a:pPr lvl="0"/>
            <a:endParaRPr lang="nb-NO" dirty="0"/>
          </a:p>
          <a:p>
            <a:pPr marL="0" lvl="0" indent="0">
              <a:buNone/>
            </a:pPr>
            <a:r>
              <a:rPr lang="nb-NO" dirty="0" smtClean="0">
                <a:solidFill>
                  <a:schemeClr val="accent2"/>
                </a:solidFill>
              </a:rPr>
              <a:t>c) </a:t>
            </a:r>
            <a:r>
              <a:rPr lang="nb-NO" dirty="0" smtClean="0"/>
              <a:t>25 %</a:t>
            </a:r>
            <a:endParaRPr lang="nb-NO" dirty="0"/>
          </a:p>
          <a:p>
            <a:endParaRPr lang="nb-NO" dirty="0"/>
          </a:p>
        </p:txBody>
      </p:sp>
    </p:spTree>
    <p:extLst>
      <p:ext uri="{BB962C8B-B14F-4D97-AF65-F5344CB8AC3E}">
        <p14:creationId xmlns:p14="http://schemas.microsoft.com/office/powerpoint/2010/main" val="4850214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1" dirty="0"/>
              <a:t>Case: </a:t>
            </a:r>
            <a:r>
              <a:rPr lang="nb-NO" b="1" dirty="0" smtClean="0"/>
              <a:t>Ønske </a:t>
            </a:r>
            <a:r>
              <a:rPr lang="nb-NO" b="1" dirty="0"/>
              <a:t>om tilpassede oppgaver</a:t>
            </a:r>
          </a:p>
        </p:txBody>
      </p:sp>
      <p:sp>
        <p:nvSpPr>
          <p:cNvPr id="3" name="Plassholder for innhold 2"/>
          <p:cNvSpPr>
            <a:spLocks noGrp="1"/>
          </p:cNvSpPr>
          <p:nvPr>
            <p:ph idx="1"/>
          </p:nvPr>
        </p:nvSpPr>
        <p:spPr/>
        <p:txBody>
          <a:bodyPr/>
          <a:lstStyle/>
          <a:p>
            <a:r>
              <a:rPr lang="nb-NO" dirty="0" smtClean="0"/>
              <a:t>Gruppe 1: </a:t>
            </a:r>
          </a:p>
          <a:p>
            <a:pPr lvl="1"/>
            <a:r>
              <a:rPr lang="nb-NO" dirty="0" smtClean="0"/>
              <a:t>Finn </a:t>
            </a:r>
            <a:r>
              <a:rPr lang="nb-NO" dirty="0"/>
              <a:t>tre argumenter for at dette er </a:t>
            </a:r>
            <a:r>
              <a:rPr lang="nb-NO" dirty="0" smtClean="0"/>
              <a:t>diskriminering</a:t>
            </a:r>
          </a:p>
          <a:p>
            <a:pPr lvl="1"/>
            <a:r>
              <a:rPr lang="nb-NO" dirty="0"/>
              <a:t>H</a:t>
            </a:r>
            <a:r>
              <a:rPr lang="nb-NO" dirty="0" smtClean="0"/>
              <a:t>vordan skal tillitsvalgt gå frem?</a:t>
            </a:r>
          </a:p>
          <a:p>
            <a:pPr marL="0" indent="0">
              <a:buNone/>
            </a:pPr>
            <a:endParaRPr lang="nb-NO" dirty="0"/>
          </a:p>
          <a:p>
            <a:r>
              <a:rPr lang="nb-NO" dirty="0" smtClean="0"/>
              <a:t>Gruppe 2: </a:t>
            </a:r>
          </a:p>
          <a:p>
            <a:pPr lvl="1"/>
            <a:r>
              <a:rPr lang="nb-NO" dirty="0" smtClean="0"/>
              <a:t>Finn </a:t>
            </a:r>
            <a:r>
              <a:rPr lang="nb-NO" dirty="0"/>
              <a:t>tre argumenter for at dette ikke er </a:t>
            </a:r>
            <a:r>
              <a:rPr lang="nb-NO" dirty="0" smtClean="0"/>
              <a:t>diskriminering</a:t>
            </a:r>
          </a:p>
          <a:p>
            <a:pPr lvl="1"/>
            <a:r>
              <a:rPr lang="nb-NO" dirty="0"/>
              <a:t>Hvordan skal tillitsvalgt gå </a:t>
            </a:r>
            <a:r>
              <a:rPr lang="nb-NO" dirty="0" smtClean="0"/>
              <a:t>frem?</a:t>
            </a:r>
            <a:endParaRPr lang="nb-NO" dirty="0"/>
          </a:p>
          <a:p>
            <a:pPr lvl="1"/>
            <a:endParaRPr lang="nb-NO" dirty="0"/>
          </a:p>
        </p:txBody>
      </p:sp>
    </p:spTree>
    <p:extLst>
      <p:ext uri="{BB962C8B-B14F-4D97-AF65-F5344CB8AC3E}">
        <p14:creationId xmlns:p14="http://schemas.microsoft.com/office/powerpoint/2010/main" val="38140362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nummer 5"/>
          <p:cNvSpPr txBox="1">
            <a:spLocks noGrp="1"/>
          </p:cNvSpPr>
          <p:nvPr/>
        </p:nvSpPr>
        <p:spPr bwMode="auto">
          <a:xfrm>
            <a:off x="6553200" y="6477000"/>
            <a:ext cx="1905000" cy="304800"/>
          </a:xfrm>
          <a:prstGeom prst="rect">
            <a:avLst/>
          </a:prstGeom>
          <a:noFill/>
          <a:ln w="9525">
            <a:noFill/>
            <a:miter lim="800000"/>
            <a:headEnd/>
            <a:tailEnd/>
          </a:ln>
        </p:spPr>
        <p:txBody>
          <a:bodyPr/>
          <a:lstStyle/>
          <a:p>
            <a:pPr algn="r" eaLnBrk="0" hangingPunct="0"/>
            <a:fld id="{070550BC-E52E-48D1-A227-B0527EA13E65}" type="slidenum">
              <a:rPr lang="en-US" sz="1000">
                <a:solidFill>
                  <a:schemeClr val="bg1"/>
                </a:solidFill>
              </a:rPr>
              <a:pPr algn="r" eaLnBrk="0" hangingPunct="0"/>
              <a:t>121</a:t>
            </a:fld>
            <a:endParaRPr lang="en-US" sz="1000">
              <a:solidFill>
                <a:schemeClr val="bg1"/>
              </a:solidFill>
            </a:endParaRPr>
          </a:p>
        </p:txBody>
      </p:sp>
      <p:sp>
        <p:nvSpPr>
          <p:cNvPr id="49155" name="Rectangle 2"/>
          <p:cNvSpPr>
            <a:spLocks noGrp="1" noChangeArrowheads="1"/>
          </p:cNvSpPr>
          <p:nvPr>
            <p:ph type="title" idx="4294967295"/>
          </p:nvPr>
        </p:nvSpPr>
        <p:spPr>
          <a:xfrm>
            <a:off x="5638800" y="228600"/>
            <a:ext cx="3200400" cy="533400"/>
          </a:xfrm>
        </p:spPr>
        <p:txBody>
          <a:bodyPr>
            <a:normAutofit fontScale="90000"/>
          </a:bodyPr>
          <a:lstStyle/>
          <a:p>
            <a:pPr algn="l" eaLnBrk="1" hangingPunct="1"/>
            <a:r>
              <a:rPr lang="nb-NO" sz="2000" dirty="0" smtClean="0">
                <a:latin typeface="Arial"/>
                <a:cs typeface="Arial"/>
              </a:rPr>
              <a:t>DISKRIMINERING PÅ 1-2-3</a:t>
            </a:r>
            <a:r>
              <a:rPr lang="nb-NO" dirty="0" smtClean="0"/>
              <a:t/>
            </a:r>
            <a:br>
              <a:rPr lang="nb-NO" dirty="0" smtClean="0"/>
            </a:br>
            <a:endParaRPr lang="nb-NO" dirty="0" smtClean="0"/>
          </a:p>
        </p:txBody>
      </p:sp>
      <p:sp>
        <p:nvSpPr>
          <p:cNvPr id="8" name="Hexagon 7"/>
          <p:cNvSpPr/>
          <p:nvPr/>
        </p:nvSpPr>
        <p:spPr>
          <a:xfrm rot="16200000">
            <a:off x="1533145" y="905256"/>
            <a:ext cx="3182110" cy="2743199"/>
          </a:xfrm>
          <a:prstGeom prst="hexagon">
            <a:avLst/>
          </a:prstGeom>
          <a:solidFill>
            <a:srgbClr val="853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3" name="Hexagon 12"/>
          <p:cNvSpPr/>
          <p:nvPr/>
        </p:nvSpPr>
        <p:spPr>
          <a:xfrm rot="16200000">
            <a:off x="4504944" y="905257"/>
            <a:ext cx="3182111" cy="2743198"/>
          </a:xfrm>
          <a:prstGeom prst="hexagon">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4" name="Hexagon 13"/>
          <p:cNvSpPr/>
          <p:nvPr/>
        </p:nvSpPr>
        <p:spPr>
          <a:xfrm rot="16200000">
            <a:off x="3057144" y="3572256"/>
            <a:ext cx="3182111" cy="2743199"/>
          </a:xfrm>
          <a:prstGeom prst="hexagon">
            <a:avLst/>
          </a:prstGeom>
          <a:solidFill>
            <a:srgbClr val="916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4" name="TextBox 3"/>
          <p:cNvSpPr txBox="1"/>
          <p:nvPr/>
        </p:nvSpPr>
        <p:spPr>
          <a:xfrm>
            <a:off x="2133600" y="304800"/>
            <a:ext cx="1905000" cy="3631763"/>
          </a:xfrm>
          <a:prstGeom prst="rect">
            <a:avLst/>
          </a:prstGeom>
          <a:noFill/>
        </p:spPr>
        <p:txBody>
          <a:bodyPr wrap="square" rtlCol="0">
            <a:spAutoFit/>
          </a:bodyPr>
          <a:lstStyle/>
          <a:p>
            <a:r>
              <a:rPr lang="en-US" sz="23000" b="1" dirty="0" smtClean="0">
                <a:solidFill>
                  <a:srgbClr val="9166A0"/>
                </a:solidFill>
                <a:latin typeface="Arial"/>
                <a:cs typeface="Arial"/>
              </a:rPr>
              <a:t>1</a:t>
            </a:r>
            <a:endParaRPr lang="en-US" sz="23000" b="1" dirty="0">
              <a:solidFill>
                <a:srgbClr val="9166A0"/>
              </a:solidFill>
              <a:latin typeface="Arial"/>
              <a:cs typeface="Arial"/>
            </a:endParaRPr>
          </a:p>
        </p:txBody>
      </p:sp>
      <p:sp>
        <p:nvSpPr>
          <p:cNvPr id="6" name="TextBox 5"/>
          <p:cNvSpPr txBox="1"/>
          <p:nvPr/>
        </p:nvSpPr>
        <p:spPr>
          <a:xfrm>
            <a:off x="5181600" y="304800"/>
            <a:ext cx="1825051" cy="3631763"/>
          </a:xfrm>
          <a:prstGeom prst="rect">
            <a:avLst/>
          </a:prstGeom>
          <a:noFill/>
        </p:spPr>
        <p:txBody>
          <a:bodyPr wrap="none" rtlCol="0">
            <a:spAutoFit/>
          </a:bodyPr>
          <a:lstStyle/>
          <a:p>
            <a:r>
              <a:rPr lang="en-US" sz="23000" b="1" dirty="0" smtClean="0">
                <a:solidFill>
                  <a:srgbClr val="9166A0"/>
                </a:solidFill>
                <a:latin typeface="Arial"/>
                <a:cs typeface="Arial"/>
              </a:rPr>
              <a:t>2</a:t>
            </a:r>
            <a:endParaRPr lang="en-US" sz="23000" b="1" dirty="0">
              <a:solidFill>
                <a:srgbClr val="9166A0"/>
              </a:solidFill>
              <a:latin typeface="Arial"/>
              <a:cs typeface="Arial"/>
            </a:endParaRPr>
          </a:p>
        </p:txBody>
      </p:sp>
      <p:sp>
        <p:nvSpPr>
          <p:cNvPr id="7" name="TextBox 6"/>
          <p:cNvSpPr txBox="1"/>
          <p:nvPr/>
        </p:nvSpPr>
        <p:spPr>
          <a:xfrm>
            <a:off x="3733800" y="2971800"/>
            <a:ext cx="1825051" cy="3631763"/>
          </a:xfrm>
          <a:prstGeom prst="rect">
            <a:avLst/>
          </a:prstGeom>
          <a:noFill/>
        </p:spPr>
        <p:txBody>
          <a:bodyPr wrap="none" rtlCol="0">
            <a:spAutoFit/>
          </a:bodyPr>
          <a:lstStyle/>
          <a:p>
            <a:r>
              <a:rPr lang="en-US" sz="23000" b="1" dirty="0" smtClean="0">
                <a:solidFill>
                  <a:schemeClr val="accent4">
                    <a:lumMod val="75000"/>
                  </a:schemeClr>
                </a:solidFill>
                <a:latin typeface="Arial"/>
                <a:cs typeface="Arial"/>
              </a:rPr>
              <a:t>3</a:t>
            </a:r>
            <a:endParaRPr lang="en-US" sz="23000" b="1" dirty="0">
              <a:solidFill>
                <a:schemeClr val="accent4">
                  <a:lumMod val="75000"/>
                </a:schemeClr>
              </a:solidFill>
              <a:latin typeface="Arial"/>
              <a:cs typeface="Arial"/>
            </a:endParaRPr>
          </a:p>
        </p:txBody>
      </p:sp>
      <p:sp>
        <p:nvSpPr>
          <p:cNvPr id="16" name="TextBox 15"/>
          <p:cNvSpPr txBox="1"/>
          <p:nvPr/>
        </p:nvSpPr>
        <p:spPr>
          <a:xfrm>
            <a:off x="18288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FORSKJELLS-BEHANDLING?</a:t>
            </a:r>
            <a:endParaRPr lang="en-US" sz="2400" dirty="0">
              <a:solidFill>
                <a:schemeClr val="bg1"/>
              </a:solidFill>
              <a:latin typeface="Arial Black"/>
              <a:cs typeface="Arial Black"/>
            </a:endParaRPr>
          </a:p>
        </p:txBody>
      </p:sp>
      <p:sp>
        <p:nvSpPr>
          <p:cNvPr id="18" name="TextBox 17"/>
          <p:cNvSpPr txBox="1"/>
          <p:nvPr/>
        </p:nvSpPr>
        <p:spPr>
          <a:xfrm>
            <a:off x="48006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VERNET</a:t>
            </a:r>
          </a:p>
          <a:p>
            <a:pPr algn="ctr"/>
            <a:r>
              <a:rPr lang="en-US" sz="2400" dirty="0" smtClean="0">
                <a:solidFill>
                  <a:schemeClr val="bg1"/>
                </a:solidFill>
                <a:latin typeface="Arial Black"/>
                <a:cs typeface="Arial Black"/>
              </a:rPr>
              <a:t>GRUNNLAG?</a:t>
            </a:r>
            <a:endParaRPr lang="en-US" sz="2400" dirty="0">
              <a:solidFill>
                <a:schemeClr val="bg1"/>
              </a:solidFill>
              <a:latin typeface="Arial Black"/>
              <a:cs typeface="Arial Black"/>
            </a:endParaRPr>
          </a:p>
        </p:txBody>
      </p:sp>
      <p:sp>
        <p:nvSpPr>
          <p:cNvPr id="19" name="TextBox 18"/>
          <p:cNvSpPr txBox="1"/>
          <p:nvPr/>
        </p:nvSpPr>
        <p:spPr>
          <a:xfrm>
            <a:off x="3352800" y="44958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SAKLIG</a:t>
            </a:r>
          </a:p>
          <a:p>
            <a:pPr algn="ctr"/>
            <a:r>
              <a:rPr lang="en-US" sz="2400" dirty="0" smtClean="0">
                <a:solidFill>
                  <a:schemeClr val="bg1"/>
                </a:solidFill>
                <a:latin typeface="Arial Black"/>
                <a:cs typeface="Arial Black"/>
              </a:rPr>
              <a:t>FORMÅL?</a:t>
            </a:r>
            <a:endParaRPr lang="en-US" sz="2400" dirty="0">
              <a:solidFill>
                <a:schemeClr val="bg1"/>
              </a:solidFill>
              <a:latin typeface="Arial Black"/>
              <a:cs typeface="Arial Black"/>
            </a:endParaRPr>
          </a:p>
        </p:txBody>
      </p:sp>
    </p:spTree>
    <p:extLst>
      <p:ext uri="{BB962C8B-B14F-4D97-AF65-F5344CB8AC3E}">
        <p14:creationId xmlns:p14="http://schemas.microsoft.com/office/powerpoint/2010/main" val="422598009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1" dirty="0"/>
              <a:t>Case: </a:t>
            </a:r>
            <a:r>
              <a:rPr lang="nb-NO" b="1" dirty="0" smtClean="0"/>
              <a:t>Ønske </a:t>
            </a:r>
            <a:r>
              <a:rPr lang="nb-NO" b="1" dirty="0"/>
              <a:t>om tilpassede oppgaver</a:t>
            </a:r>
          </a:p>
        </p:txBody>
      </p:sp>
      <p:sp>
        <p:nvSpPr>
          <p:cNvPr id="3" name="Plassholder for innhold 2"/>
          <p:cNvSpPr>
            <a:spLocks noGrp="1"/>
          </p:cNvSpPr>
          <p:nvPr>
            <p:ph idx="1"/>
          </p:nvPr>
        </p:nvSpPr>
        <p:spPr/>
        <p:txBody>
          <a:bodyPr/>
          <a:lstStyle/>
          <a:p>
            <a:r>
              <a:rPr lang="nb-NO" dirty="0" smtClean="0"/>
              <a:t>Gruppe 1: </a:t>
            </a:r>
          </a:p>
          <a:p>
            <a:pPr lvl="1"/>
            <a:r>
              <a:rPr lang="nb-NO" dirty="0" smtClean="0"/>
              <a:t>Finn </a:t>
            </a:r>
            <a:r>
              <a:rPr lang="nb-NO" dirty="0"/>
              <a:t>tre argumenter for at dette er </a:t>
            </a:r>
            <a:r>
              <a:rPr lang="nb-NO" dirty="0" smtClean="0"/>
              <a:t>diskriminering</a:t>
            </a:r>
          </a:p>
          <a:p>
            <a:pPr lvl="1"/>
            <a:r>
              <a:rPr lang="nb-NO" dirty="0"/>
              <a:t>H</a:t>
            </a:r>
            <a:r>
              <a:rPr lang="nb-NO" dirty="0" smtClean="0"/>
              <a:t>vordan skal tillitsvalgt gå frem?</a:t>
            </a:r>
          </a:p>
          <a:p>
            <a:pPr marL="0" indent="0">
              <a:buNone/>
            </a:pPr>
            <a:endParaRPr lang="nb-NO" dirty="0"/>
          </a:p>
          <a:p>
            <a:r>
              <a:rPr lang="nb-NO" dirty="0" smtClean="0"/>
              <a:t>Gruppe 2: </a:t>
            </a:r>
          </a:p>
          <a:p>
            <a:pPr lvl="1"/>
            <a:r>
              <a:rPr lang="nb-NO" dirty="0" smtClean="0"/>
              <a:t>Finn </a:t>
            </a:r>
            <a:r>
              <a:rPr lang="nb-NO" dirty="0"/>
              <a:t>tre argumenter for at dette ikke er </a:t>
            </a:r>
            <a:r>
              <a:rPr lang="nb-NO" dirty="0" smtClean="0"/>
              <a:t>diskriminering</a:t>
            </a:r>
          </a:p>
          <a:p>
            <a:pPr lvl="1"/>
            <a:r>
              <a:rPr lang="nb-NO" dirty="0"/>
              <a:t>Hvordan skal tillitsvalgt gå </a:t>
            </a:r>
            <a:r>
              <a:rPr lang="nb-NO" dirty="0" smtClean="0"/>
              <a:t>frem?</a:t>
            </a:r>
            <a:endParaRPr lang="nb-NO" dirty="0"/>
          </a:p>
          <a:p>
            <a:pPr lvl="1"/>
            <a:endParaRPr lang="nb-NO" dirty="0"/>
          </a:p>
        </p:txBody>
      </p:sp>
    </p:spTree>
    <p:extLst>
      <p:ext uri="{BB962C8B-B14F-4D97-AF65-F5344CB8AC3E}">
        <p14:creationId xmlns:p14="http://schemas.microsoft.com/office/powerpoint/2010/main" val="420672387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560" y="2564904"/>
            <a:ext cx="7772400" cy="838200"/>
          </a:xfrm>
        </p:spPr>
        <p:txBody>
          <a:bodyPr>
            <a:normAutofit/>
          </a:bodyPr>
          <a:lstStyle/>
          <a:p>
            <a:pPr algn="ctr"/>
            <a:r>
              <a:rPr lang="nb-NO" sz="4800" b="1" dirty="0" smtClean="0"/>
              <a:t>Trakassering</a:t>
            </a:r>
            <a:endParaRPr lang="nb-NO" sz="4800" b="1" dirty="0"/>
          </a:p>
        </p:txBody>
      </p:sp>
    </p:spTree>
    <p:extLst>
      <p:ext uri="{BB962C8B-B14F-4D97-AF65-F5344CB8AC3E}">
        <p14:creationId xmlns:p14="http://schemas.microsoft.com/office/powerpoint/2010/main" val="979119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9" y="-804275"/>
            <a:ext cx="9337653" cy="9390755"/>
          </a:xfrm>
          <a:prstGeom prst="rect">
            <a:avLst/>
          </a:prstGeom>
        </p:spPr>
      </p:pic>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6381328"/>
            <a:ext cx="360040" cy="360040"/>
          </a:xfrm>
          <a:prstGeom prst="rect">
            <a:avLst/>
          </a:prstGeom>
        </p:spPr>
      </p:pic>
      <p:sp>
        <p:nvSpPr>
          <p:cNvPr id="7" name="Rektangel 6"/>
          <p:cNvSpPr/>
          <p:nvPr/>
        </p:nvSpPr>
        <p:spPr>
          <a:xfrm>
            <a:off x="-270246" y="2564905"/>
            <a:ext cx="9738790" cy="864095"/>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sp>
        <p:nvSpPr>
          <p:cNvPr id="8" name="TekstSylinder 7"/>
          <p:cNvSpPr txBox="1"/>
          <p:nvPr/>
        </p:nvSpPr>
        <p:spPr>
          <a:xfrm>
            <a:off x="-13196" y="2276872"/>
            <a:ext cx="9361040" cy="1046440"/>
          </a:xfrm>
          <a:prstGeom prst="rect">
            <a:avLst/>
          </a:prstGeom>
          <a:noFill/>
        </p:spPr>
        <p:txBody>
          <a:bodyPr wrap="square" rtlCol="0">
            <a:spAutoFit/>
          </a:bodyPr>
          <a:lstStyle/>
          <a:p>
            <a:pPr algn="ctr"/>
            <a:r>
              <a:rPr lang="nb-NO" b="1" dirty="0">
                <a:solidFill>
                  <a:schemeClr val="bg1"/>
                </a:solidFill>
                <a:latin typeface="Arial" pitchFamily="34" charset="0"/>
                <a:cs typeface="Arial" pitchFamily="34" charset="0"/>
              </a:rPr>
              <a:t/>
            </a:r>
            <a:br>
              <a:rPr lang="nb-NO" b="1" dirty="0">
                <a:solidFill>
                  <a:schemeClr val="bg1"/>
                </a:solidFill>
                <a:latin typeface="Arial" pitchFamily="34" charset="0"/>
                <a:cs typeface="Arial" pitchFamily="34" charset="0"/>
              </a:rPr>
            </a:br>
            <a:r>
              <a:rPr lang="nb-NO" sz="4400" b="1" dirty="0" smtClean="0">
                <a:solidFill>
                  <a:schemeClr val="bg1"/>
                </a:solidFill>
                <a:latin typeface="+mj-lt"/>
                <a:cs typeface="Arial" pitchFamily="34" charset="0"/>
              </a:rPr>
              <a:t>Ta standpunkt…</a:t>
            </a:r>
            <a:endParaRPr lang="nb-NO" sz="4400" b="1" dirty="0">
              <a:solidFill>
                <a:schemeClr val="bg1"/>
              </a:solidFill>
              <a:latin typeface="+mj-lt"/>
              <a:cs typeface="Arial" pitchFamily="34" charset="0"/>
            </a:endParaRPr>
          </a:p>
        </p:txBody>
      </p:sp>
    </p:spTree>
    <p:extLst>
      <p:ext uri="{BB962C8B-B14F-4D97-AF65-F5344CB8AC3E}">
        <p14:creationId xmlns:p14="http://schemas.microsoft.com/office/powerpoint/2010/main" val="58052377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lassholder for innhold 2"/>
          <p:cNvSpPr>
            <a:spLocks noGrp="1"/>
          </p:cNvSpPr>
          <p:nvPr>
            <p:ph idx="1"/>
          </p:nvPr>
        </p:nvSpPr>
        <p:spPr/>
        <p:txBody>
          <a:bodyPr>
            <a:normAutofit fontScale="92500" lnSpcReduction="20000"/>
          </a:bodyPr>
          <a:lstStyle/>
          <a:p>
            <a:pPr>
              <a:lnSpc>
                <a:spcPct val="100000"/>
              </a:lnSpc>
            </a:pPr>
            <a:r>
              <a:rPr lang="nb-NO" dirty="0">
                <a:solidFill>
                  <a:srgbClr val="000000"/>
                </a:solidFill>
              </a:rPr>
              <a:t>Du har sittet i et møte med en mannlig og en kvinnelig kollega av deg, hvor ingen av dere kjenner hverandre spesielt godt. </a:t>
            </a:r>
            <a:endParaRPr lang="nb-NO" dirty="0"/>
          </a:p>
          <a:p>
            <a:pPr>
              <a:lnSpc>
                <a:spcPct val="100000"/>
              </a:lnSpc>
            </a:pPr>
            <a:endParaRPr lang="nb-NO" dirty="0"/>
          </a:p>
          <a:p>
            <a:pPr>
              <a:lnSpc>
                <a:spcPct val="100000"/>
              </a:lnSpc>
            </a:pPr>
            <a:r>
              <a:rPr lang="nb-NO" dirty="0">
                <a:solidFill>
                  <a:srgbClr val="000000"/>
                </a:solidFill>
              </a:rPr>
              <a:t>Den kvinnelige kollegaen forteller dere på vei ut av møtet at hun skal på et viktig seminar i forlengelsen av møtet. </a:t>
            </a:r>
            <a:endParaRPr lang="nb-NO" dirty="0"/>
          </a:p>
          <a:p>
            <a:pPr>
              <a:lnSpc>
                <a:spcPct val="100000"/>
              </a:lnSpc>
            </a:pPr>
            <a:endParaRPr lang="nb-NO" dirty="0"/>
          </a:p>
          <a:p>
            <a:pPr>
              <a:lnSpc>
                <a:spcPct val="100000"/>
              </a:lnSpc>
            </a:pPr>
            <a:r>
              <a:rPr lang="nb-NO" dirty="0">
                <a:solidFill>
                  <a:srgbClr val="000000"/>
                </a:solidFill>
              </a:rPr>
              <a:t>Plutselig </a:t>
            </a:r>
            <a:r>
              <a:rPr lang="nb-NO" dirty="0" smtClean="0">
                <a:solidFill>
                  <a:srgbClr val="000000"/>
                </a:solidFill>
              </a:rPr>
              <a:t>roper den </a:t>
            </a:r>
            <a:r>
              <a:rPr lang="nb-NO" dirty="0">
                <a:solidFill>
                  <a:srgbClr val="000000"/>
                </a:solidFill>
              </a:rPr>
              <a:t>mannlige kollegaen </a:t>
            </a:r>
            <a:r>
              <a:rPr lang="nb-NO" dirty="0" smtClean="0">
                <a:solidFill>
                  <a:srgbClr val="000000"/>
                </a:solidFill>
              </a:rPr>
              <a:t>etter </a:t>
            </a:r>
            <a:r>
              <a:rPr lang="nb-NO" dirty="0">
                <a:solidFill>
                  <a:srgbClr val="000000"/>
                </a:solidFill>
              </a:rPr>
              <a:t>henne; «Du må huske å ha med deg rene truser til seminaret da!»</a:t>
            </a:r>
            <a:endParaRPr lang="nb-NO" dirty="0"/>
          </a:p>
        </p:txBody>
      </p:sp>
    </p:spTree>
    <p:extLst>
      <p:ext uri="{BB962C8B-B14F-4D97-AF65-F5344CB8AC3E}">
        <p14:creationId xmlns:p14="http://schemas.microsoft.com/office/powerpoint/2010/main" val="41851801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57200"/>
            <a:ext cx="8534400" cy="59436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kstSylinder 4"/>
          <p:cNvSpPr txBox="1"/>
          <p:nvPr/>
        </p:nvSpPr>
        <p:spPr>
          <a:xfrm>
            <a:off x="304800" y="533400"/>
            <a:ext cx="3200400" cy="1200329"/>
          </a:xfrm>
          <a:prstGeom prst="rect">
            <a:avLst/>
          </a:prstGeom>
          <a:noFill/>
        </p:spPr>
        <p:txBody>
          <a:bodyPr wrap="square" rtlCol="0">
            <a:spAutoFit/>
          </a:bodyPr>
          <a:lstStyle/>
          <a:p>
            <a:pPr>
              <a:lnSpc>
                <a:spcPct val="100000"/>
              </a:lnSpc>
              <a:buFont typeface="Calibri"/>
              <a:buAutoNum type="arabicPeriod"/>
            </a:pPr>
            <a:r>
              <a:rPr lang="nb-NO" sz="2400" dirty="0">
                <a:solidFill>
                  <a:srgbClr val="000000"/>
                </a:solidFill>
              </a:rPr>
              <a:t> </a:t>
            </a:r>
            <a:r>
              <a:rPr lang="nb-NO" sz="2400" dirty="0" smtClean="0">
                <a:solidFill>
                  <a:srgbClr val="000000"/>
                </a:solidFill>
              </a:rPr>
              <a:t>Du </a:t>
            </a:r>
            <a:r>
              <a:rPr lang="nb-NO" sz="2400" dirty="0">
                <a:solidFill>
                  <a:srgbClr val="000000"/>
                </a:solidFill>
              </a:rPr>
              <a:t>ler litt av hendelsen og tenker ikke noe mer på det</a:t>
            </a:r>
            <a:endParaRPr lang="nb-NO" sz="2400" dirty="0"/>
          </a:p>
        </p:txBody>
      </p:sp>
      <p:sp>
        <p:nvSpPr>
          <p:cNvPr id="8" name="TekstSylinder 3"/>
          <p:cNvSpPr txBox="1"/>
          <p:nvPr/>
        </p:nvSpPr>
        <p:spPr>
          <a:xfrm>
            <a:off x="5505190" y="533400"/>
            <a:ext cx="3410210" cy="1938992"/>
          </a:xfrm>
          <a:prstGeom prst="rect">
            <a:avLst/>
          </a:prstGeom>
          <a:noFill/>
        </p:spPr>
        <p:txBody>
          <a:bodyPr wrap="square" rtlCol="0">
            <a:spAutoFit/>
          </a:bodyPr>
          <a:lstStyle/>
          <a:p>
            <a:r>
              <a:rPr lang="nb-NO" sz="2400" dirty="0" smtClean="0">
                <a:solidFill>
                  <a:srgbClr val="000000"/>
                </a:solidFill>
              </a:rPr>
              <a:t>2. </a:t>
            </a:r>
            <a:r>
              <a:rPr lang="nb-NO" sz="2400" dirty="0">
                <a:solidFill>
                  <a:srgbClr val="000000"/>
                </a:solidFill>
              </a:rPr>
              <a:t>Du sier umiddelbart ifra at dette ikke er en akseptabel måte å snakke til noen på </a:t>
            </a:r>
            <a:endParaRPr lang="nb-NO" sz="2400" dirty="0"/>
          </a:p>
          <a:p>
            <a:endParaRPr lang="nb-NO" sz="2400" dirty="0" smtClean="0">
              <a:solidFill>
                <a:srgbClr val="000000"/>
              </a:solidFill>
            </a:endParaRPr>
          </a:p>
        </p:txBody>
      </p:sp>
      <p:sp>
        <p:nvSpPr>
          <p:cNvPr id="9" name="TekstSylinder 5"/>
          <p:cNvSpPr txBox="1"/>
          <p:nvPr/>
        </p:nvSpPr>
        <p:spPr>
          <a:xfrm>
            <a:off x="457198" y="5117068"/>
            <a:ext cx="3048001" cy="1200329"/>
          </a:xfrm>
          <a:prstGeom prst="rect">
            <a:avLst/>
          </a:prstGeom>
          <a:noFill/>
        </p:spPr>
        <p:txBody>
          <a:bodyPr wrap="square" rtlCol="0">
            <a:spAutoFit/>
          </a:bodyPr>
          <a:lstStyle/>
          <a:p>
            <a:pPr>
              <a:lnSpc>
                <a:spcPct val="100000"/>
              </a:lnSpc>
            </a:pPr>
            <a:r>
              <a:rPr lang="nb-NO" sz="2400" dirty="0" smtClean="0">
                <a:solidFill>
                  <a:srgbClr val="000000"/>
                </a:solidFill>
              </a:rPr>
              <a:t>3. </a:t>
            </a:r>
            <a:r>
              <a:rPr lang="nb-NO" sz="2400" dirty="0">
                <a:solidFill>
                  <a:srgbClr val="000000"/>
                </a:solidFill>
              </a:rPr>
              <a:t>Du går etter kvinnen og spør henne om hvordan hun har det</a:t>
            </a:r>
            <a:endParaRPr lang="nb-NO" sz="2400" dirty="0"/>
          </a:p>
        </p:txBody>
      </p:sp>
      <p:sp>
        <p:nvSpPr>
          <p:cNvPr id="10" name="TekstSylinder 6"/>
          <p:cNvSpPr txBox="1"/>
          <p:nvPr/>
        </p:nvSpPr>
        <p:spPr>
          <a:xfrm>
            <a:off x="5689981" y="5105400"/>
            <a:ext cx="3225419" cy="1200329"/>
          </a:xfrm>
          <a:prstGeom prst="rect">
            <a:avLst/>
          </a:prstGeom>
          <a:noFill/>
        </p:spPr>
        <p:txBody>
          <a:bodyPr wrap="square" rtlCol="0">
            <a:spAutoFit/>
          </a:bodyPr>
          <a:lstStyle/>
          <a:p>
            <a:pPr>
              <a:lnSpc>
                <a:spcPct val="100000"/>
              </a:lnSpc>
            </a:pPr>
            <a:r>
              <a:rPr lang="nb-NO" sz="2400" dirty="0" smtClean="0">
                <a:solidFill>
                  <a:srgbClr val="000000"/>
                </a:solidFill>
              </a:rPr>
              <a:t>4. </a:t>
            </a:r>
            <a:r>
              <a:rPr lang="nb-NO" sz="2400" dirty="0">
                <a:solidFill>
                  <a:srgbClr val="000000"/>
                </a:solidFill>
              </a:rPr>
              <a:t>Du tar hendelsen opp med tillitsvalgt på jobben eller leder</a:t>
            </a:r>
            <a:endParaRPr lang="nb-NO" sz="2400" dirty="0"/>
          </a:p>
        </p:txBody>
      </p:sp>
      <p:sp>
        <p:nvSpPr>
          <p:cNvPr id="16" name="Right Arrow 15"/>
          <p:cNvSpPr/>
          <p:nvPr/>
        </p:nvSpPr>
        <p:spPr>
          <a:xfrm rot="8056521">
            <a:off x="2119877" y="3750370"/>
            <a:ext cx="2350717" cy="1804234"/>
          </a:xfrm>
          <a:prstGeom prst="rightArrow">
            <a:avLst/>
          </a:prstGeom>
          <a:solidFill>
            <a:srgbClr val="85369C">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rot="13418001">
            <a:off x="2001801" y="1901748"/>
            <a:ext cx="3383827" cy="1855996"/>
          </a:xfrm>
          <a:prstGeom prst="rightArrow">
            <a:avLst/>
          </a:prstGeom>
          <a:solidFill>
            <a:srgbClr val="85369C">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rot="2663361">
            <a:off x="4608390" y="3846467"/>
            <a:ext cx="2163183" cy="1842625"/>
          </a:xfrm>
          <a:prstGeom prst="rightArrow">
            <a:avLst/>
          </a:prstGeom>
          <a:solidFill>
            <a:srgbClr val="85369C">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rot="18930380">
            <a:off x="4361088" y="1529125"/>
            <a:ext cx="2214675" cy="1715815"/>
          </a:xfrm>
          <a:prstGeom prst="rightArrow">
            <a:avLst/>
          </a:prstGeom>
          <a:solidFill>
            <a:srgbClr val="85369C">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09600" y="2971800"/>
            <a:ext cx="8153400" cy="923330"/>
          </a:xfrm>
          <a:prstGeom prst="rect">
            <a:avLst/>
          </a:prstGeom>
          <a:noFill/>
        </p:spPr>
        <p:txBody>
          <a:bodyPr wrap="square" rtlCol="0">
            <a:spAutoFit/>
          </a:bodyPr>
          <a:lstStyle/>
          <a:p>
            <a:pPr algn="ctr"/>
            <a:r>
              <a:rPr lang="en-US" sz="5400" dirty="0" err="1" smtClean="0">
                <a:solidFill>
                  <a:schemeClr val="bg1"/>
                </a:solidFill>
                <a:latin typeface="Arial"/>
                <a:cs typeface="Arial"/>
              </a:rPr>
              <a:t>Hva</a:t>
            </a:r>
            <a:r>
              <a:rPr lang="en-US" sz="5400" dirty="0" smtClean="0">
                <a:solidFill>
                  <a:schemeClr val="bg1"/>
                </a:solidFill>
                <a:latin typeface="Arial"/>
                <a:cs typeface="Arial"/>
              </a:rPr>
              <a:t> </a:t>
            </a:r>
            <a:r>
              <a:rPr lang="en-US" sz="5400" dirty="0" err="1" smtClean="0">
                <a:solidFill>
                  <a:schemeClr val="bg1"/>
                </a:solidFill>
                <a:latin typeface="Arial"/>
                <a:cs typeface="Arial"/>
              </a:rPr>
              <a:t>gjør</a:t>
            </a:r>
            <a:r>
              <a:rPr lang="en-US" sz="5400" dirty="0" smtClean="0">
                <a:solidFill>
                  <a:schemeClr val="bg1"/>
                </a:solidFill>
                <a:latin typeface="Arial"/>
                <a:cs typeface="Arial"/>
              </a:rPr>
              <a:t> du?</a:t>
            </a:r>
            <a:endParaRPr lang="en-US" sz="5400" dirty="0">
              <a:solidFill>
                <a:schemeClr val="bg1"/>
              </a:solidFill>
              <a:latin typeface="Arial"/>
              <a:cs typeface="Arial"/>
            </a:endParaRPr>
          </a:p>
        </p:txBody>
      </p:sp>
    </p:spTree>
    <p:extLst>
      <p:ext uri="{BB962C8B-B14F-4D97-AF65-F5344CB8AC3E}">
        <p14:creationId xmlns:p14="http://schemas.microsoft.com/office/powerpoint/2010/main" val="309014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nb-NO" b="1" dirty="0" smtClean="0"/>
              <a:t>Seksuell trakassering</a:t>
            </a:r>
            <a:endParaRPr lang="nb-NO" b="1" dirty="0"/>
          </a:p>
        </p:txBody>
      </p:sp>
      <p:sp>
        <p:nvSpPr>
          <p:cNvPr id="102403" name="Rectangle 3"/>
          <p:cNvSpPr>
            <a:spLocks noGrp="1" noChangeArrowheads="1"/>
          </p:cNvSpPr>
          <p:nvPr>
            <p:ph idx="1"/>
          </p:nvPr>
        </p:nvSpPr>
        <p:spPr>
          <a:xfrm>
            <a:off x="684213" y="1412776"/>
            <a:ext cx="7772400" cy="4865194"/>
          </a:xfrm>
        </p:spPr>
        <p:txBody>
          <a:bodyPr/>
          <a:lstStyle/>
          <a:p>
            <a:r>
              <a:rPr lang="nb-NO" sz="2400" dirty="0" smtClean="0"/>
              <a:t>Fysisk </a:t>
            </a:r>
            <a:r>
              <a:rPr lang="nb-NO" sz="2400" dirty="0"/>
              <a:t>trakassering</a:t>
            </a:r>
          </a:p>
          <a:p>
            <a:pPr lvl="1"/>
            <a:r>
              <a:rPr lang="nb-NO" sz="2400" dirty="0"/>
              <a:t>Alt fra unødvendig berøring og «plukking» til overgrep som voldtekt eller voldtektsforsøk</a:t>
            </a:r>
          </a:p>
          <a:p>
            <a:r>
              <a:rPr lang="nb-NO" sz="2400" dirty="0"/>
              <a:t>Verbal trakassering</a:t>
            </a:r>
          </a:p>
          <a:p>
            <a:pPr lvl="1"/>
            <a:r>
              <a:rPr lang="nb-NO" sz="2400" dirty="0"/>
              <a:t>Nærgående kommentarer om mottakerens kropp, klær eller privatliv. Andre forhold kan være seksuelle framstøt, forslag og hentydninger</a:t>
            </a:r>
          </a:p>
          <a:p>
            <a:r>
              <a:rPr lang="nb-NO" sz="2400" dirty="0"/>
              <a:t>Ikke-verbal trakassering</a:t>
            </a:r>
          </a:p>
          <a:p>
            <a:pPr lvl="1"/>
            <a:r>
              <a:rPr lang="nb-NO" sz="2400" dirty="0"/>
              <a:t>Visning av pornografiske bilder, plystring og kroppsbevegelser som har seksuelle undertoner</a:t>
            </a:r>
          </a:p>
          <a:p>
            <a:r>
              <a:rPr lang="nb-NO" sz="2400" dirty="0"/>
              <a:t>Håndheves ikke av LDO</a:t>
            </a:r>
          </a:p>
          <a:p>
            <a:endParaRPr lang="nb-NO" sz="2000" dirty="0"/>
          </a:p>
        </p:txBody>
      </p:sp>
    </p:spTree>
    <p:extLst>
      <p:ext uri="{BB962C8B-B14F-4D97-AF65-F5344CB8AC3E}">
        <p14:creationId xmlns:p14="http://schemas.microsoft.com/office/powerpoint/2010/main" val="34910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762000"/>
            <a:ext cx="7772400" cy="1011238"/>
          </a:xfrm>
        </p:spPr>
        <p:txBody>
          <a:bodyPr>
            <a:normAutofit fontScale="90000"/>
          </a:bodyPr>
          <a:lstStyle/>
          <a:p>
            <a:pPr eaLnBrk="1" hangingPunct="1"/>
            <a:r>
              <a:rPr lang="nb-NO" b="1" dirty="0" smtClean="0"/>
              <a:t>Forbudet mot trakassering</a:t>
            </a:r>
            <a:r>
              <a:rPr lang="nb-NO" dirty="0" smtClean="0"/>
              <a:t/>
            </a:r>
            <a:br>
              <a:rPr lang="nb-NO" dirty="0" smtClean="0"/>
            </a:br>
            <a:r>
              <a:rPr lang="nb-NO" i="1" dirty="0" smtClean="0"/>
              <a:t>- utgangspunkt</a:t>
            </a:r>
          </a:p>
        </p:txBody>
      </p:sp>
      <p:sp>
        <p:nvSpPr>
          <p:cNvPr id="81923" name="Rectangle 3"/>
          <p:cNvSpPr>
            <a:spLocks noGrp="1" noChangeArrowheads="1"/>
          </p:cNvSpPr>
          <p:nvPr>
            <p:ph idx="1"/>
          </p:nvPr>
        </p:nvSpPr>
        <p:spPr>
          <a:xfrm>
            <a:off x="685800" y="1916113"/>
            <a:ext cx="7772400" cy="4179887"/>
          </a:xfrm>
        </p:spPr>
        <p:txBody>
          <a:bodyPr/>
          <a:lstStyle/>
          <a:p>
            <a:pPr eaLnBrk="1" hangingPunct="1"/>
            <a:endParaRPr lang="nb-NO" dirty="0" smtClean="0"/>
          </a:p>
          <a:p>
            <a:pPr eaLnBrk="1" hangingPunct="1"/>
            <a:r>
              <a:rPr lang="nb-NO" dirty="0" smtClean="0"/>
              <a:t>Et generelt vern mot trakassering etter arbeidsmiljøloven kapittel 4.</a:t>
            </a:r>
          </a:p>
          <a:p>
            <a:pPr eaLnBrk="1" hangingPunct="1"/>
            <a:endParaRPr lang="nb-NO" dirty="0" smtClean="0"/>
          </a:p>
          <a:p>
            <a:pPr eaLnBrk="1" hangingPunct="1"/>
            <a:r>
              <a:rPr lang="nb-NO" dirty="0" smtClean="0"/>
              <a:t>I tillegg en særskilt beskyttelse mot trakassering i diskrimineringslovgivningen</a:t>
            </a:r>
          </a:p>
        </p:txBody>
      </p:sp>
    </p:spTree>
    <p:extLst>
      <p:ext uri="{BB962C8B-B14F-4D97-AF65-F5344CB8AC3E}">
        <p14:creationId xmlns:p14="http://schemas.microsoft.com/office/powerpoint/2010/main" val="203743351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3568" y="548680"/>
            <a:ext cx="7772400" cy="1011238"/>
          </a:xfrm>
        </p:spPr>
        <p:txBody>
          <a:bodyPr>
            <a:normAutofit fontScale="90000"/>
          </a:bodyPr>
          <a:lstStyle/>
          <a:p>
            <a:pPr eaLnBrk="1" hangingPunct="1"/>
            <a:r>
              <a:rPr lang="nb-NO" b="1" dirty="0" smtClean="0"/>
              <a:t>Forbudet mot trakassering</a:t>
            </a:r>
            <a:r>
              <a:rPr lang="nb-NO" dirty="0" smtClean="0"/>
              <a:t/>
            </a:r>
            <a:br>
              <a:rPr lang="nb-NO" dirty="0" smtClean="0"/>
            </a:br>
            <a:r>
              <a:rPr lang="nb-NO" i="1" dirty="0" smtClean="0"/>
              <a:t>Arbeidsmiljøloven</a:t>
            </a:r>
          </a:p>
        </p:txBody>
      </p:sp>
      <p:sp>
        <p:nvSpPr>
          <p:cNvPr id="82947" name="Rectangle 3"/>
          <p:cNvSpPr>
            <a:spLocks noGrp="1" noChangeArrowheads="1"/>
          </p:cNvSpPr>
          <p:nvPr>
            <p:ph idx="1"/>
          </p:nvPr>
        </p:nvSpPr>
        <p:spPr>
          <a:xfrm>
            <a:off x="685800" y="1916113"/>
            <a:ext cx="7772400" cy="4179887"/>
          </a:xfrm>
        </p:spPr>
        <p:txBody>
          <a:bodyPr>
            <a:normAutofit lnSpcReduction="10000"/>
          </a:bodyPr>
          <a:lstStyle/>
          <a:p>
            <a:pPr eaLnBrk="1" hangingPunct="1">
              <a:lnSpc>
                <a:spcPct val="80000"/>
              </a:lnSpc>
              <a:buFont typeface="Times" pitchFamily="18" charset="0"/>
              <a:buNone/>
            </a:pPr>
            <a:r>
              <a:rPr lang="nb-NO" i="1" dirty="0" smtClean="0"/>
              <a:t>	”Det er trakassering når en eller flere personer gjentatte ganger over tid blir utsatt for negative handlinger fra en eller flere personer. […]Videre bør det være en ubalanse i styrkeforholdet, slik at den som blir trakassert må ha vanskelig for å forsvare seg. Vi snakker ikke om trakassering dersom to omtrent like sterke personer kommer i konflikt, eller når det dreier seg om en enkeltstående konfliktepisode."</a:t>
            </a:r>
            <a:r>
              <a:rPr lang="nb-NO" dirty="0" smtClean="0"/>
              <a:t> </a:t>
            </a:r>
          </a:p>
        </p:txBody>
      </p:sp>
    </p:spTree>
    <p:extLst>
      <p:ext uri="{BB962C8B-B14F-4D97-AF65-F5344CB8AC3E}">
        <p14:creationId xmlns:p14="http://schemas.microsoft.com/office/powerpoint/2010/main" val="3148243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9144000"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446088"/>
            <a:ext cx="7827963"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68382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3568" y="548680"/>
            <a:ext cx="7772400" cy="1011238"/>
          </a:xfrm>
        </p:spPr>
        <p:txBody>
          <a:bodyPr>
            <a:normAutofit fontScale="90000"/>
          </a:bodyPr>
          <a:lstStyle/>
          <a:p>
            <a:pPr eaLnBrk="1" hangingPunct="1"/>
            <a:r>
              <a:rPr lang="nb-NO" b="1" dirty="0" smtClean="0"/>
              <a:t>Forbudet mot trakassering</a:t>
            </a:r>
            <a:r>
              <a:rPr lang="nb-NO" dirty="0" smtClean="0"/>
              <a:t/>
            </a:r>
            <a:br>
              <a:rPr lang="nb-NO" dirty="0" smtClean="0"/>
            </a:br>
            <a:r>
              <a:rPr lang="nb-NO" i="1" dirty="0" smtClean="0"/>
              <a:t>Arbeidsmiljøloven</a:t>
            </a:r>
          </a:p>
        </p:txBody>
      </p:sp>
      <p:sp>
        <p:nvSpPr>
          <p:cNvPr id="82947" name="Rectangle 3"/>
          <p:cNvSpPr>
            <a:spLocks noGrp="1" noChangeArrowheads="1"/>
          </p:cNvSpPr>
          <p:nvPr>
            <p:ph idx="1"/>
          </p:nvPr>
        </p:nvSpPr>
        <p:spPr>
          <a:xfrm>
            <a:off x="685800" y="1916113"/>
            <a:ext cx="7772400" cy="4179887"/>
          </a:xfrm>
        </p:spPr>
        <p:txBody>
          <a:bodyPr>
            <a:normAutofit lnSpcReduction="10000"/>
          </a:bodyPr>
          <a:lstStyle/>
          <a:p>
            <a:pPr eaLnBrk="1" hangingPunct="1">
              <a:lnSpc>
                <a:spcPct val="80000"/>
              </a:lnSpc>
              <a:buFont typeface="Times" pitchFamily="18" charset="0"/>
              <a:buNone/>
            </a:pPr>
            <a:r>
              <a:rPr lang="nb-NO" i="1" dirty="0" smtClean="0"/>
              <a:t>	”Det er trakassering når en eller flere personer </a:t>
            </a:r>
            <a:r>
              <a:rPr lang="nb-NO" i="1" dirty="0" smtClean="0">
                <a:solidFill>
                  <a:srgbClr val="FA5A2E"/>
                </a:solidFill>
              </a:rPr>
              <a:t>gjentatte ganger over tid </a:t>
            </a:r>
            <a:r>
              <a:rPr lang="nb-NO" i="1" dirty="0" smtClean="0"/>
              <a:t>blir utsatt for </a:t>
            </a:r>
            <a:r>
              <a:rPr lang="nb-NO" i="1" dirty="0" smtClean="0">
                <a:solidFill>
                  <a:srgbClr val="FA5A2E"/>
                </a:solidFill>
              </a:rPr>
              <a:t>negative handlinger </a:t>
            </a:r>
            <a:r>
              <a:rPr lang="nb-NO" i="1" dirty="0" smtClean="0"/>
              <a:t>fra en eller flere personer. […]Videre bør det være en </a:t>
            </a:r>
            <a:r>
              <a:rPr lang="nb-NO" i="1" dirty="0" smtClean="0">
                <a:solidFill>
                  <a:srgbClr val="FA5A2E"/>
                </a:solidFill>
              </a:rPr>
              <a:t>ubalanse i styrkeforholdet</a:t>
            </a:r>
            <a:r>
              <a:rPr lang="nb-NO" i="1" dirty="0" smtClean="0"/>
              <a:t>, slik at den som blir trakassert må ha vanskelig for å forsvare seg. Vi snakker ikke om trakassering dersom to omtrent like sterke personer kommer i konflikt, eller når det dreier seg om en enkeltstående konfliktepisode."</a:t>
            </a:r>
            <a:r>
              <a:rPr lang="nb-NO" dirty="0" smtClean="0"/>
              <a:t> </a:t>
            </a:r>
          </a:p>
        </p:txBody>
      </p:sp>
    </p:spTree>
    <p:extLst>
      <p:ext uri="{BB962C8B-B14F-4D97-AF65-F5344CB8AC3E}">
        <p14:creationId xmlns:p14="http://schemas.microsoft.com/office/powerpoint/2010/main" val="317471980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762000"/>
            <a:ext cx="7772400" cy="1011238"/>
          </a:xfrm>
        </p:spPr>
        <p:txBody>
          <a:bodyPr>
            <a:normAutofit fontScale="90000"/>
          </a:bodyPr>
          <a:lstStyle/>
          <a:p>
            <a:r>
              <a:rPr lang="nb-NO" b="1" dirty="0" smtClean="0"/>
              <a:t>Forbudet mot trakassering</a:t>
            </a:r>
            <a:r>
              <a:rPr lang="nb-NO" dirty="0" smtClean="0"/>
              <a:t/>
            </a:r>
            <a:br>
              <a:rPr lang="nb-NO" dirty="0" smtClean="0"/>
            </a:br>
            <a:r>
              <a:rPr lang="nb-NO" i="1" dirty="0"/>
              <a:t>- diskrimineringslovgivningen</a:t>
            </a:r>
            <a:endParaRPr lang="nb-NO" i="1" dirty="0" smtClean="0"/>
          </a:p>
        </p:txBody>
      </p:sp>
      <p:sp>
        <p:nvSpPr>
          <p:cNvPr id="463875" name="Rectangle 3"/>
          <p:cNvSpPr>
            <a:spLocks noGrp="1" noChangeArrowheads="1"/>
          </p:cNvSpPr>
          <p:nvPr>
            <p:ph idx="1"/>
          </p:nvPr>
        </p:nvSpPr>
        <p:spPr>
          <a:xfrm>
            <a:off x="683568" y="1988840"/>
            <a:ext cx="7772400" cy="4251325"/>
          </a:xfrm>
        </p:spPr>
        <p:txBody>
          <a:bodyPr/>
          <a:lstStyle/>
          <a:p>
            <a:pPr eaLnBrk="1" hangingPunct="1">
              <a:buFont typeface="Times" pitchFamily="96" charset="0"/>
              <a:buNone/>
              <a:defRPr/>
            </a:pPr>
            <a:r>
              <a:rPr lang="nb-NO" dirty="0" smtClean="0">
                <a:cs typeface="+mn-cs"/>
              </a:rPr>
              <a:t>	”[…]handlinger, unnlatelser eller ytringer som virker eller har til formål å virke krenkende, skremmende, fiendtlig, nedverdigende eller ydmykende.”</a:t>
            </a:r>
          </a:p>
          <a:p>
            <a:pPr eaLnBrk="1" hangingPunct="1">
              <a:buFont typeface="Times" pitchFamily="96" charset="0"/>
              <a:buNone/>
              <a:defRPr/>
            </a:pPr>
            <a:endParaRPr lang="nb-NO" sz="1000" dirty="0" smtClean="0">
              <a:cs typeface="+mn-cs"/>
            </a:endParaRPr>
          </a:p>
          <a:p>
            <a:pPr eaLnBrk="1" hangingPunct="1">
              <a:buFont typeface="Times" pitchFamily="96" charset="0"/>
              <a:buNone/>
              <a:defRPr/>
            </a:pPr>
            <a:r>
              <a:rPr lang="nb-NO" dirty="0" smtClean="0">
                <a:cs typeface="+mn-cs"/>
              </a:rPr>
              <a:t>	</a:t>
            </a:r>
            <a:endParaRPr lang="nb-NO" dirty="0">
              <a:cs typeface="+mn-cs"/>
            </a:endParaRPr>
          </a:p>
        </p:txBody>
      </p:sp>
    </p:spTree>
    <p:extLst>
      <p:ext uri="{BB962C8B-B14F-4D97-AF65-F5344CB8AC3E}">
        <p14:creationId xmlns:p14="http://schemas.microsoft.com/office/powerpoint/2010/main" val="112652779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762000"/>
            <a:ext cx="7772400" cy="1011238"/>
          </a:xfrm>
        </p:spPr>
        <p:txBody>
          <a:bodyPr>
            <a:normAutofit fontScale="90000"/>
          </a:bodyPr>
          <a:lstStyle/>
          <a:p>
            <a:r>
              <a:rPr lang="nb-NO" b="1" dirty="0" smtClean="0"/>
              <a:t>Forbudet mot trakassering</a:t>
            </a:r>
            <a:r>
              <a:rPr lang="nb-NO" dirty="0" smtClean="0"/>
              <a:t/>
            </a:r>
            <a:br>
              <a:rPr lang="nb-NO" dirty="0" smtClean="0"/>
            </a:br>
            <a:r>
              <a:rPr lang="nb-NO" i="1" dirty="0"/>
              <a:t>- diskrimineringslovgivningen</a:t>
            </a:r>
            <a:endParaRPr lang="nb-NO" i="1" dirty="0" smtClean="0"/>
          </a:p>
        </p:txBody>
      </p:sp>
      <p:sp>
        <p:nvSpPr>
          <p:cNvPr id="463875" name="Rectangle 3"/>
          <p:cNvSpPr>
            <a:spLocks noGrp="1" noChangeArrowheads="1"/>
          </p:cNvSpPr>
          <p:nvPr>
            <p:ph idx="1"/>
          </p:nvPr>
        </p:nvSpPr>
        <p:spPr>
          <a:xfrm>
            <a:off x="683568" y="1988840"/>
            <a:ext cx="7772400" cy="4251325"/>
          </a:xfrm>
        </p:spPr>
        <p:txBody>
          <a:bodyPr/>
          <a:lstStyle/>
          <a:p>
            <a:pPr eaLnBrk="1" hangingPunct="1">
              <a:buFont typeface="Times" pitchFamily="96" charset="0"/>
              <a:buNone/>
              <a:defRPr/>
            </a:pPr>
            <a:r>
              <a:rPr lang="nb-NO" dirty="0" smtClean="0">
                <a:cs typeface="+mn-cs"/>
              </a:rPr>
              <a:t>	</a:t>
            </a:r>
            <a:r>
              <a:rPr lang="nb-NO" dirty="0" smtClean="0">
                <a:solidFill>
                  <a:schemeClr val="bg1">
                    <a:lumMod val="50000"/>
                  </a:schemeClr>
                </a:solidFill>
                <a:cs typeface="+mn-cs"/>
              </a:rPr>
              <a:t>”[…]handlinger, unnlatelser eller ytringer som virker eller har til formål å virke krenkende, skremmende, fiendtlig, nedverdigende eller ydmykende.”</a:t>
            </a:r>
          </a:p>
          <a:p>
            <a:pPr eaLnBrk="1" hangingPunct="1">
              <a:buFont typeface="Times" pitchFamily="96" charset="0"/>
              <a:buNone/>
              <a:defRPr/>
            </a:pPr>
            <a:endParaRPr lang="nb-NO" sz="1000" dirty="0" smtClean="0">
              <a:cs typeface="+mn-cs"/>
            </a:endParaRPr>
          </a:p>
          <a:p>
            <a:pPr eaLnBrk="1" hangingPunct="1">
              <a:buFont typeface="Times" pitchFamily="96" charset="0"/>
              <a:buNone/>
              <a:defRPr/>
            </a:pPr>
            <a:r>
              <a:rPr lang="nb-NO" dirty="0" smtClean="0">
                <a:cs typeface="+mn-cs"/>
              </a:rPr>
              <a:t>	”Med seksuell trakassering menes uønsket seksuell oppmerksomhet som er </a:t>
            </a:r>
            <a:r>
              <a:rPr lang="nb-NO" dirty="0" smtClean="0">
                <a:solidFill>
                  <a:srgbClr val="FF0000"/>
                </a:solidFill>
                <a:cs typeface="+mn-cs"/>
              </a:rPr>
              <a:t>plagsom for den oppmerksomheten rammer</a:t>
            </a:r>
            <a:r>
              <a:rPr lang="nb-NO" dirty="0" smtClean="0">
                <a:cs typeface="+mn-cs"/>
              </a:rPr>
              <a:t>”</a:t>
            </a:r>
            <a:endParaRPr lang="nb-NO" dirty="0">
              <a:cs typeface="+mn-cs"/>
            </a:endParaRPr>
          </a:p>
        </p:txBody>
      </p:sp>
    </p:spTree>
    <p:extLst>
      <p:ext uri="{BB962C8B-B14F-4D97-AF65-F5344CB8AC3E}">
        <p14:creationId xmlns:p14="http://schemas.microsoft.com/office/powerpoint/2010/main" val="417735350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762000"/>
            <a:ext cx="7772400" cy="1011238"/>
          </a:xfrm>
        </p:spPr>
        <p:txBody>
          <a:bodyPr>
            <a:normAutofit fontScale="90000"/>
          </a:bodyPr>
          <a:lstStyle/>
          <a:p>
            <a:pPr eaLnBrk="1" hangingPunct="1"/>
            <a:r>
              <a:rPr lang="nb-NO" b="1" dirty="0" smtClean="0"/>
              <a:t>Forbudet mot trakassering</a:t>
            </a:r>
            <a:r>
              <a:rPr lang="nb-NO" dirty="0" smtClean="0"/>
              <a:t/>
            </a:r>
            <a:br>
              <a:rPr lang="nb-NO" dirty="0" smtClean="0"/>
            </a:br>
            <a:r>
              <a:rPr lang="nb-NO" i="1" dirty="0" smtClean="0"/>
              <a:t>- diskrimineringslovgivningen</a:t>
            </a:r>
          </a:p>
        </p:txBody>
      </p:sp>
      <p:sp>
        <p:nvSpPr>
          <p:cNvPr id="86019" name="Rectangle 3"/>
          <p:cNvSpPr>
            <a:spLocks noGrp="1" noChangeArrowheads="1"/>
          </p:cNvSpPr>
          <p:nvPr>
            <p:ph idx="1"/>
          </p:nvPr>
        </p:nvSpPr>
        <p:spPr>
          <a:xfrm>
            <a:off x="684212" y="1844675"/>
            <a:ext cx="8064251" cy="4251325"/>
          </a:xfrm>
        </p:spPr>
        <p:txBody>
          <a:bodyPr/>
          <a:lstStyle/>
          <a:p>
            <a:pPr eaLnBrk="1" hangingPunct="1"/>
            <a:endParaRPr lang="nb-NO" dirty="0" smtClean="0"/>
          </a:p>
          <a:p>
            <a:pPr eaLnBrk="1" hangingPunct="1"/>
            <a:r>
              <a:rPr lang="nb-NO" dirty="0" smtClean="0"/>
              <a:t>Kan være nok med </a:t>
            </a:r>
            <a:r>
              <a:rPr lang="nb-NO" b="1" dirty="0" smtClean="0"/>
              <a:t>en</a:t>
            </a:r>
            <a:r>
              <a:rPr lang="nb-NO" dirty="0" smtClean="0"/>
              <a:t> enkeltstående episode</a:t>
            </a:r>
          </a:p>
          <a:p>
            <a:pPr eaLnBrk="1" hangingPunct="1"/>
            <a:r>
              <a:rPr lang="nb-NO" dirty="0" smtClean="0"/>
              <a:t>Ikke krav om ubalanse i styrkeforholdet</a:t>
            </a:r>
          </a:p>
          <a:p>
            <a:pPr eaLnBrk="1" hangingPunct="1"/>
            <a:r>
              <a:rPr lang="nb-NO" dirty="0" smtClean="0"/>
              <a:t>Ikke krav om trakasserende formål</a:t>
            </a:r>
          </a:p>
          <a:p>
            <a:pPr eaLnBrk="1" hangingPunct="1"/>
            <a:r>
              <a:rPr lang="nb-NO" dirty="0" smtClean="0"/>
              <a:t>Den subjektive opplevelsen tillegges stor vekt</a:t>
            </a:r>
          </a:p>
        </p:txBody>
      </p:sp>
    </p:spTree>
    <p:extLst>
      <p:ext uri="{BB962C8B-B14F-4D97-AF65-F5344CB8AC3E}">
        <p14:creationId xmlns:p14="http://schemas.microsoft.com/office/powerpoint/2010/main" val="41753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3568" y="764704"/>
            <a:ext cx="7772400" cy="838200"/>
          </a:xfrm>
        </p:spPr>
        <p:txBody>
          <a:bodyPr>
            <a:normAutofit fontScale="90000"/>
          </a:bodyPr>
          <a:lstStyle/>
          <a:p>
            <a:r>
              <a:rPr lang="nb-NO" b="1" dirty="0" smtClean="0"/>
              <a:t>Hva er forskjell på negative holdninger og trakassering?</a:t>
            </a:r>
            <a:br>
              <a:rPr lang="nb-NO" b="1" dirty="0" smtClean="0"/>
            </a:br>
            <a:endParaRPr lang="nb-NO" dirty="0"/>
          </a:p>
        </p:txBody>
      </p:sp>
      <p:sp>
        <p:nvSpPr>
          <p:cNvPr id="3" name="Plassholder for innhold 2"/>
          <p:cNvSpPr>
            <a:spLocks noGrp="1"/>
          </p:cNvSpPr>
          <p:nvPr>
            <p:ph idx="1"/>
          </p:nvPr>
        </p:nvSpPr>
        <p:spPr>
          <a:xfrm>
            <a:off x="395536" y="1988840"/>
            <a:ext cx="8229600" cy="4525963"/>
          </a:xfrm>
        </p:spPr>
        <p:txBody>
          <a:bodyPr/>
          <a:lstStyle/>
          <a:p>
            <a:r>
              <a:rPr lang="nb-NO" sz="2800" dirty="0" smtClean="0"/>
              <a:t>For at negative ytringer om grupper skal regnes som trakassering så må det rette seg mot enkeltpersoner. </a:t>
            </a:r>
          </a:p>
          <a:p>
            <a:r>
              <a:rPr lang="nb-NO" sz="2800" dirty="0" smtClean="0"/>
              <a:t>Negative holdninger er et arbeidsmiljøproblem</a:t>
            </a:r>
          </a:p>
          <a:p>
            <a:r>
              <a:rPr lang="nb-NO" sz="2800" dirty="0" smtClean="0"/>
              <a:t>Et negativt holdningsklima mot enkelte grupper kan hindre disse fra å være åpne og likeverdige på jobben. Det negative holdningsklimaet kan også legitimere trakassering av ansatte fra denne gruppen. </a:t>
            </a:r>
          </a:p>
          <a:p>
            <a:endParaRPr lang="nb-NO" dirty="0"/>
          </a:p>
        </p:txBody>
      </p:sp>
    </p:spTree>
    <p:extLst>
      <p:ext uri="{BB962C8B-B14F-4D97-AF65-F5344CB8AC3E}">
        <p14:creationId xmlns:p14="http://schemas.microsoft.com/office/powerpoint/2010/main" val="199702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762000"/>
            <a:ext cx="7772400" cy="1011238"/>
          </a:xfrm>
        </p:spPr>
        <p:txBody>
          <a:bodyPr>
            <a:normAutofit fontScale="90000"/>
          </a:bodyPr>
          <a:lstStyle/>
          <a:p>
            <a:pPr eaLnBrk="1" hangingPunct="1"/>
            <a:r>
              <a:rPr lang="nb-NO" b="1" dirty="0" smtClean="0"/>
              <a:t>Forbudet mot trakassering</a:t>
            </a:r>
            <a:r>
              <a:rPr lang="nb-NO" dirty="0" smtClean="0"/>
              <a:t/>
            </a:r>
            <a:br>
              <a:rPr lang="nb-NO" dirty="0" smtClean="0"/>
            </a:br>
            <a:r>
              <a:rPr lang="nb-NO" i="1" dirty="0" smtClean="0"/>
              <a:t>- en særlig aktivitetsplikt</a:t>
            </a:r>
          </a:p>
        </p:txBody>
      </p:sp>
      <p:sp>
        <p:nvSpPr>
          <p:cNvPr id="89091" name="Rectangle 3"/>
          <p:cNvSpPr>
            <a:spLocks noGrp="1" noChangeArrowheads="1"/>
          </p:cNvSpPr>
          <p:nvPr>
            <p:ph idx="1"/>
          </p:nvPr>
        </p:nvSpPr>
        <p:spPr>
          <a:xfrm>
            <a:off x="684213" y="1844675"/>
            <a:ext cx="7772400" cy="4464050"/>
          </a:xfrm>
        </p:spPr>
        <p:txBody>
          <a:bodyPr/>
          <a:lstStyle/>
          <a:p>
            <a:pPr eaLnBrk="1" hangingPunct="1">
              <a:buFont typeface="Times" pitchFamily="18" charset="0"/>
              <a:buNone/>
            </a:pPr>
            <a:endParaRPr lang="nb-NO" smtClean="0"/>
          </a:p>
        </p:txBody>
      </p:sp>
    </p:spTree>
    <p:extLst>
      <p:ext uri="{BB962C8B-B14F-4D97-AF65-F5344CB8AC3E}">
        <p14:creationId xmlns:p14="http://schemas.microsoft.com/office/powerpoint/2010/main" val="202002649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762000"/>
            <a:ext cx="7772400" cy="1011238"/>
          </a:xfrm>
        </p:spPr>
        <p:txBody>
          <a:bodyPr>
            <a:normAutofit fontScale="90000"/>
          </a:bodyPr>
          <a:lstStyle/>
          <a:p>
            <a:pPr eaLnBrk="1" hangingPunct="1"/>
            <a:r>
              <a:rPr lang="nb-NO" b="1" dirty="0" smtClean="0"/>
              <a:t>Forbudet mot trakassering</a:t>
            </a:r>
            <a:r>
              <a:rPr lang="nb-NO" dirty="0" smtClean="0"/>
              <a:t/>
            </a:r>
            <a:br>
              <a:rPr lang="nb-NO" dirty="0" smtClean="0"/>
            </a:br>
            <a:r>
              <a:rPr lang="nb-NO" i="1" dirty="0" smtClean="0"/>
              <a:t>- en særlig aktivitetsplikt</a:t>
            </a:r>
          </a:p>
        </p:txBody>
      </p:sp>
      <p:sp>
        <p:nvSpPr>
          <p:cNvPr id="90115" name="Rectangle 3"/>
          <p:cNvSpPr>
            <a:spLocks noGrp="1" noChangeArrowheads="1"/>
          </p:cNvSpPr>
          <p:nvPr>
            <p:ph idx="1"/>
          </p:nvPr>
        </p:nvSpPr>
        <p:spPr>
          <a:xfrm>
            <a:off x="684213" y="1844675"/>
            <a:ext cx="7772400" cy="4464050"/>
          </a:xfrm>
        </p:spPr>
        <p:txBody>
          <a:bodyPr/>
          <a:lstStyle/>
          <a:p>
            <a:pPr eaLnBrk="1" hangingPunct="1"/>
            <a:endParaRPr lang="nb-NO" dirty="0" smtClean="0"/>
          </a:p>
          <a:p>
            <a:pPr eaLnBrk="1" hangingPunct="1"/>
            <a:r>
              <a:rPr lang="nb-NO" dirty="0" smtClean="0"/>
              <a:t>Arbeidsgiver har en plikt til å </a:t>
            </a:r>
            <a:r>
              <a:rPr lang="nb-NO" i="1" dirty="0" smtClean="0"/>
              <a:t>forebygge</a:t>
            </a:r>
            <a:r>
              <a:rPr lang="nb-NO" dirty="0" smtClean="0"/>
              <a:t> og </a:t>
            </a:r>
            <a:r>
              <a:rPr lang="nb-NO" i="1" dirty="0" smtClean="0"/>
              <a:t>søke å hindre </a:t>
            </a:r>
            <a:r>
              <a:rPr lang="nb-NO" dirty="0" smtClean="0"/>
              <a:t>trakassering</a:t>
            </a:r>
          </a:p>
          <a:p>
            <a:pPr eaLnBrk="1" hangingPunct="1"/>
            <a:endParaRPr lang="nb-NO" dirty="0"/>
          </a:p>
          <a:p>
            <a:pPr eaLnBrk="1" hangingPunct="1"/>
            <a:r>
              <a:rPr lang="nb-NO" dirty="0" smtClean="0"/>
              <a:t>Alle ansatte skal oppleve at de er trygge på jobben</a:t>
            </a:r>
          </a:p>
          <a:p>
            <a:pPr eaLnBrk="1" hangingPunct="1">
              <a:buFont typeface="Times" pitchFamily="18" charset="0"/>
              <a:buNone/>
            </a:pPr>
            <a:endParaRPr lang="nb-NO" dirty="0" smtClean="0"/>
          </a:p>
        </p:txBody>
      </p:sp>
    </p:spTree>
    <p:extLst>
      <p:ext uri="{BB962C8B-B14F-4D97-AF65-F5344CB8AC3E}">
        <p14:creationId xmlns:p14="http://schemas.microsoft.com/office/powerpoint/2010/main" val="273920116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762000"/>
            <a:ext cx="7772400" cy="1011238"/>
          </a:xfrm>
        </p:spPr>
        <p:txBody>
          <a:bodyPr>
            <a:normAutofit fontScale="90000"/>
          </a:bodyPr>
          <a:lstStyle/>
          <a:p>
            <a:pPr eaLnBrk="1" hangingPunct="1"/>
            <a:r>
              <a:rPr lang="nb-NO" b="1" dirty="0" smtClean="0"/>
              <a:t>Forbudet mot trakassering</a:t>
            </a:r>
            <a:r>
              <a:rPr lang="nb-NO" dirty="0" smtClean="0"/>
              <a:t/>
            </a:r>
            <a:br>
              <a:rPr lang="nb-NO" dirty="0" smtClean="0"/>
            </a:br>
            <a:r>
              <a:rPr lang="nb-NO" i="1" dirty="0" smtClean="0"/>
              <a:t>- en særlig aktivitetsplikt</a:t>
            </a:r>
          </a:p>
        </p:txBody>
      </p:sp>
      <p:sp>
        <p:nvSpPr>
          <p:cNvPr id="463875" name="Rectangle 3"/>
          <p:cNvSpPr>
            <a:spLocks noGrp="1" noChangeArrowheads="1"/>
          </p:cNvSpPr>
          <p:nvPr>
            <p:ph idx="1"/>
          </p:nvPr>
        </p:nvSpPr>
        <p:spPr>
          <a:xfrm>
            <a:off x="684213" y="1844675"/>
            <a:ext cx="7772400" cy="4464050"/>
          </a:xfrm>
        </p:spPr>
        <p:txBody>
          <a:bodyPr/>
          <a:lstStyle/>
          <a:p>
            <a:pPr>
              <a:buFontTx/>
              <a:buChar char="-"/>
              <a:defRPr/>
            </a:pPr>
            <a:endParaRPr lang="nb-NO" sz="2800" kern="1200" dirty="0" smtClean="0"/>
          </a:p>
          <a:p>
            <a:pPr>
              <a:buFontTx/>
              <a:buChar char="-"/>
              <a:defRPr/>
            </a:pPr>
            <a:r>
              <a:rPr lang="nb-NO" kern="1200" dirty="0" smtClean="0"/>
              <a:t>Klar og uttalt holdning mot trakassering</a:t>
            </a:r>
          </a:p>
          <a:p>
            <a:pPr>
              <a:buFontTx/>
              <a:buChar char="-"/>
              <a:defRPr/>
            </a:pPr>
            <a:r>
              <a:rPr lang="nb-NO" kern="1200" dirty="0" smtClean="0"/>
              <a:t>Opplæring om trakassering i HMS</a:t>
            </a:r>
          </a:p>
          <a:p>
            <a:pPr>
              <a:buFontTx/>
              <a:buChar char="-"/>
              <a:defRPr/>
            </a:pPr>
            <a:r>
              <a:rPr lang="nb-NO" kern="1200" dirty="0" smtClean="0"/>
              <a:t>Etablering av rutiner for registrering av klager på trakassering</a:t>
            </a:r>
          </a:p>
          <a:p>
            <a:pPr>
              <a:buFontTx/>
              <a:buChar char="-"/>
              <a:defRPr/>
            </a:pPr>
            <a:r>
              <a:rPr lang="nb-NO" kern="1200" dirty="0" smtClean="0"/>
              <a:t>Rutiner for behandling av klager på trakassering</a:t>
            </a:r>
          </a:p>
          <a:p>
            <a:pPr>
              <a:buFontTx/>
              <a:buChar char="-"/>
              <a:defRPr/>
            </a:pPr>
            <a:endParaRPr lang="nb-NO" sz="2800" dirty="0" smtClean="0">
              <a:cs typeface="+mn-cs"/>
            </a:endParaRPr>
          </a:p>
        </p:txBody>
      </p:sp>
    </p:spTree>
    <p:extLst>
      <p:ext uri="{BB962C8B-B14F-4D97-AF65-F5344CB8AC3E}">
        <p14:creationId xmlns:p14="http://schemas.microsoft.com/office/powerpoint/2010/main" val="20686907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Utvid</a:t>
            </a:r>
            <a:r>
              <a:rPr lang="en-US" dirty="0" smtClean="0"/>
              <a:t> </a:t>
            </a:r>
            <a:r>
              <a:rPr lang="en-US" dirty="0" err="1" smtClean="0"/>
              <a:t>verktøykassa</a:t>
            </a:r>
            <a:r>
              <a:rPr lang="en-US" dirty="0" smtClean="0"/>
              <a:t>!</a:t>
            </a:r>
            <a:endParaRPr lang="en-US" dirty="0"/>
          </a:p>
        </p:txBody>
      </p:sp>
      <p:pic>
        <p:nvPicPr>
          <p:cNvPr id="9218" name="Picture 2" descr="http://p2.la-img.com/1037/33484/13566008_1_l.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3740"/>
          <a:stretch/>
        </p:blipFill>
        <p:spPr bwMode="auto">
          <a:xfrm>
            <a:off x="1763688" y="1824608"/>
            <a:ext cx="5868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nb-NO" b="1" dirty="0"/>
              <a:t>Arbeidsmiljøloven</a:t>
            </a:r>
          </a:p>
        </p:txBody>
      </p:sp>
      <p:sp>
        <p:nvSpPr>
          <p:cNvPr id="6147" name="Rectangle 3"/>
          <p:cNvSpPr>
            <a:spLocks noGrp="1" noChangeArrowheads="1"/>
          </p:cNvSpPr>
          <p:nvPr>
            <p:ph idx="1"/>
          </p:nvPr>
        </p:nvSpPr>
        <p:spPr/>
        <p:txBody>
          <a:bodyPr/>
          <a:lstStyle/>
          <a:p>
            <a:pPr>
              <a:lnSpc>
                <a:spcPct val="80000"/>
              </a:lnSpc>
              <a:buNone/>
            </a:pPr>
            <a:r>
              <a:rPr lang="nb-NO" sz="2000" b="1" dirty="0"/>
              <a:t>§ 1-1.</a:t>
            </a:r>
            <a:r>
              <a:rPr lang="nb-NO" sz="2000" dirty="0"/>
              <a:t> </a:t>
            </a:r>
            <a:r>
              <a:rPr lang="nb-NO" sz="2000" i="1" dirty="0"/>
              <a:t>Lovens formål</a:t>
            </a:r>
            <a:r>
              <a:rPr lang="nb-NO" sz="2000" dirty="0"/>
              <a:t> </a:t>
            </a:r>
            <a:r>
              <a:rPr lang="nb-NO" sz="2000" dirty="0" smtClean="0"/>
              <a:t>  </a:t>
            </a:r>
            <a:br>
              <a:rPr lang="nb-NO" sz="2000" dirty="0" smtClean="0"/>
            </a:br>
            <a:endParaRPr lang="nb-NO" sz="2000" dirty="0"/>
          </a:p>
          <a:p>
            <a:pPr>
              <a:lnSpc>
                <a:spcPct val="80000"/>
              </a:lnSpc>
              <a:buNone/>
            </a:pPr>
            <a:r>
              <a:rPr lang="nb-NO" sz="2000" dirty="0" smtClean="0"/>
              <a:t>	a)å </a:t>
            </a:r>
            <a:r>
              <a:rPr lang="nb-NO" sz="2000" dirty="0"/>
              <a:t>sikre et arbeidsmiljø som gir grunnlag for en helsefremmende og meningsfylt arbeidssituasjon, som gir full trygghet mot fysiske og psykiske skadevirkninger, </a:t>
            </a:r>
            <a:r>
              <a:rPr lang="nb-NO" sz="2000" dirty="0" smtClean="0"/>
              <a:t>…..</a:t>
            </a:r>
          </a:p>
          <a:p>
            <a:pPr>
              <a:lnSpc>
                <a:spcPct val="80000"/>
              </a:lnSpc>
            </a:pPr>
            <a:endParaRPr lang="nb-NO" sz="2000" dirty="0"/>
          </a:p>
          <a:p>
            <a:pPr>
              <a:lnSpc>
                <a:spcPct val="80000"/>
              </a:lnSpc>
              <a:buNone/>
            </a:pPr>
            <a:r>
              <a:rPr lang="nb-NO" sz="2000" dirty="0" smtClean="0"/>
              <a:t>	b)å </a:t>
            </a:r>
            <a:r>
              <a:rPr lang="nb-NO" sz="2000" dirty="0"/>
              <a:t>sikre trygge ansettelsesforhold og likebehandling i </a:t>
            </a:r>
            <a:r>
              <a:rPr lang="nb-NO" sz="2000" dirty="0" smtClean="0"/>
              <a:t>arbeidslivet </a:t>
            </a:r>
            <a:endParaRPr lang="nb-NO" sz="2000" dirty="0"/>
          </a:p>
          <a:p>
            <a:pPr>
              <a:lnSpc>
                <a:spcPct val="80000"/>
              </a:lnSpc>
              <a:buNone/>
            </a:pPr>
            <a:r>
              <a:rPr lang="nb-NO" sz="2000" dirty="0" smtClean="0"/>
              <a:t>	</a:t>
            </a:r>
          </a:p>
          <a:p>
            <a:pPr>
              <a:lnSpc>
                <a:spcPct val="80000"/>
              </a:lnSpc>
              <a:buNone/>
            </a:pPr>
            <a:r>
              <a:rPr lang="nb-NO" sz="2000" dirty="0"/>
              <a:t>	</a:t>
            </a:r>
            <a:r>
              <a:rPr lang="nb-NO" sz="2000" dirty="0" smtClean="0"/>
              <a:t>c)å </a:t>
            </a:r>
            <a:r>
              <a:rPr lang="nb-NO" sz="2000" dirty="0"/>
              <a:t>legge til rette for tilpasninger i arbeidsforholdet knyttet til den enkelte arbeidstakers forutsetninger og </a:t>
            </a:r>
            <a:r>
              <a:rPr lang="nb-NO" sz="2000" dirty="0" smtClean="0"/>
              <a:t>livssituasjon</a:t>
            </a:r>
            <a:endParaRPr lang="nb-NO" sz="2000" dirty="0"/>
          </a:p>
          <a:p>
            <a:pPr>
              <a:lnSpc>
                <a:spcPct val="80000"/>
              </a:lnSpc>
              <a:buNone/>
            </a:pPr>
            <a:r>
              <a:rPr lang="nb-NO" sz="2000" dirty="0" smtClean="0"/>
              <a:t>	 ……</a:t>
            </a:r>
            <a:br>
              <a:rPr lang="nb-NO" sz="2000" dirty="0" smtClean="0"/>
            </a:br>
            <a:endParaRPr lang="nb-NO" sz="2000" dirty="0"/>
          </a:p>
          <a:p>
            <a:pPr>
              <a:lnSpc>
                <a:spcPct val="80000"/>
              </a:lnSpc>
              <a:buNone/>
            </a:pPr>
            <a:r>
              <a:rPr lang="nb-NO" sz="2000" dirty="0" smtClean="0"/>
              <a:t>	e)å </a:t>
            </a:r>
            <a:r>
              <a:rPr lang="nb-NO" sz="2000" dirty="0"/>
              <a:t>bidra til et inkluderende </a:t>
            </a:r>
            <a:r>
              <a:rPr lang="nb-NO" sz="2000" dirty="0" smtClean="0"/>
              <a:t>arbeidsliv</a:t>
            </a:r>
            <a:endParaRPr lang="nb-NO" sz="2000" dirty="0"/>
          </a:p>
        </p:txBody>
      </p:sp>
    </p:spTree>
    <p:extLst>
      <p:ext uri="{BB962C8B-B14F-4D97-AF65-F5344CB8AC3E}">
        <p14:creationId xmlns:p14="http://schemas.microsoft.com/office/powerpoint/2010/main" val="72146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a:xfrm>
            <a:off x="755576" y="1052736"/>
            <a:ext cx="8278688" cy="5427712"/>
          </a:xfrm>
        </p:spPr>
        <p:txBody>
          <a:bodyPr>
            <a:normAutofit/>
          </a:bodyPr>
          <a:lstStyle/>
          <a:p>
            <a:pPr marL="0" indent="0">
              <a:buNone/>
            </a:pPr>
            <a:r>
              <a:rPr lang="nb-NO" b="1" dirty="0" smtClean="0"/>
              <a:t>Hvor mange bedriftsledere sier selv at de         er skeptiske til å ansette gravide?</a:t>
            </a:r>
          </a:p>
          <a:p>
            <a:pPr marL="0" indent="0">
              <a:buNone/>
            </a:pPr>
            <a:endParaRPr lang="nb-NO" sz="2800" dirty="0" smtClean="0"/>
          </a:p>
          <a:p>
            <a:pPr marL="514350" indent="-514350">
              <a:buAutoNum type="alphaLcParenR"/>
            </a:pPr>
            <a:r>
              <a:rPr lang="nb-NO" dirty="0" smtClean="0"/>
              <a:t>10 %</a:t>
            </a:r>
          </a:p>
          <a:p>
            <a:pPr marL="514350" indent="-514350">
              <a:buAutoNum type="alphaLcParenR"/>
            </a:pPr>
            <a:r>
              <a:rPr lang="nb-NO" dirty="0" smtClean="0"/>
              <a:t>33 %</a:t>
            </a:r>
          </a:p>
          <a:p>
            <a:pPr marL="514350" indent="-514350">
              <a:buAutoNum type="alphaLcParenR"/>
            </a:pPr>
            <a:r>
              <a:rPr lang="nb-NO" dirty="0" smtClean="0"/>
              <a:t>60 %</a:t>
            </a:r>
            <a:r>
              <a:rPr lang="nb-NO" dirty="0"/>
              <a:t/>
            </a:r>
            <a:br>
              <a:rPr lang="nb-NO" dirty="0"/>
            </a:br>
            <a:endParaRPr lang="nb-NO" dirty="0"/>
          </a:p>
        </p:txBody>
      </p:sp>
    </p:spTree>
    <p:extLst>
      <p:ext uri="{BB962C8B-B14F-4D97-AF65-F5344CB8AC3E}">
        <p14:creationId xmlns:p14="http://schemas.microsoft.com/office/powerpoint/2010/main" val="142040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nb-NO" b="1" dirty="0" smtClean="0"/>
              <a:t>Arbeidsmiljøloven</a:t>
            </a:r>
            <a:endParaRPr lang="nb-NO" b="1" dirty="0"/>
          </a:p>
        </p:txBody>
      </p:sp>
      <p:sp>
        <p:nvSpPr>
          <p:cNvPr id="4099" name="Rectangle 3"/>
          <p:cNvSpPr>
            <a:spLocks noGrp="1" noChangeArrowheads="1"/>
          </p:cNvSpPr>
          <p:nvPr>
            <p:ph idx="1"/>
          </p:nvPr>
        </p:nvSpPr>
        <p:spPr/>
        <p:txBody>
          <a:bodyPr/>
          <a:lstStyle/>
          <a:p>
            <a:pPr>
              <a:lnSpc>
                <a:spcPct val="80000"/>
              </a:lnSpc>
              <a:buNone/>
            </a:pPr>
            <a:r>
              <a:rPr lang="nb-NO" sz="2000" b="1" dirty="0" smtClean="0"/>
              <a:t>	</a:t>
            </a:r>
          </a:p>
          <a:p>
            <a:pPr>
              <a:lnSpc>
                <a:spcPct val="80000"/>
              </a:lnSpc>
              <a:buNone/>
            </a:pPr>
            <a:r>
              <a:rPr lang="nb-NO" sz="2000" b="1" dirty="0"/>
              <a:t>	</a:t>
            </a:r>
            <a:r>
              <a:rPr lang="nb-NO" sz="2000" b="1" dirty="0" smtClean="0"/>
              <a:t>§ </a:t>
            </a:r>
            <a:r>
              <a:rPr lang="nb-NO" sz="2000" b="1" dirty="0"/>
              <a:t>4-3.</a:t>
            </a:r>
            <a:r>
              <a:rPr lang="nb-NO" sz="2000" dirty="0"/>
              <a:t> </a:t>
            </a:r>
            <a:r>
              <a:rPr lang="nb-NO" sz="2000" i="1" dirty="0"/>
              <a:t>Krav til det psykososiale arbeidsmiljøet</a:t>
            </a:r>
            <a:r>
              <a:rPr lang="nb-NO" sz="2000" dirty="0"/>
              <a:t> </a:t>
            </a:r>
          </a:p>
          <a:p>
            <a:pPr>
              <a:lnSpc>
                <a:spcPct val="80000"/>
              </a:lnSpc>
              <a:buNone/>
            </a:pPr>
            <a:r>
              <a:rPr lang="nb-NO" sz="2000" dirty="0" smtClean="0"/>
              <a:t>	(</a:t>
            </a:r>
            <a:r>
              <a:rPr lang="nb-NO" sz="2000" dirty="0"/>
              <a:t>1) Arbeidet skal legges til rette slik at arbeidstakers integritet og verdighet ivaretas. </a:t>
            </a:r>
            <a:endParaRPr lang="nb-NO" sz="2000" dirty="0" smtClean="0"/>
          </a:p>
          <a:p>
            <a:pPr>
              <a:lnSpc>
                <a:spcPct val="80000"/>
              </a:lnSpc>
              <a:buNone/>
            </a:pPr>
            <a:endParaRPr lang="nb-NO" sz="2000" dirty="0"/>
          </a:p>
          <a:p>
            <a:pPr>
              <a:lnSpc>
                <a:spcPct val="80000"/>
              </a:lnSpc>
              <a:buNone/>
            </a:pPr>
            <a:r>
              <a:rPr lang="nb-NO" sz="2000" dirty="0" smtClean="0"/>
              <a:t>	(</a:t>
            </a:r>
            <a:r>
              <a:rPr lang="nb-NO" sz="2000" dirty="0"/>
              <a:t>2) Arbeidet skal søkes utformet slik at det gir mulighet for kontakt og kommunikasjon med andre arbeidstakere i virksomheten. </a:t>
            </a:r>
            <a:endParaRPr lang="nb-NO" sz="2000" dirty="0" smtClean="0"/>
          </a:p>
          <a:p>
            <a:pPr>
              <a:lnSpc>
                <a:spcPct val="80000"/>
              </a:lnSpc>
              <a:buNone/>
            </a:pPr>
            <a:endParaRPr lang="nb-NO" sz="2000" dirty="0"/>
          </a:p>
          <a:p>
            <a:pPr>
              <a:lnSpc>
                <a:spcPct val="80000"/>
              </a:lnSpc>
              <a:buNone/>
            </a:pPr>
            <a:r>
              <a:rPr lang="nb-NO" sz="2000" dirty="0" smtClean="0"/>
              <a:t>	(</a:t>
            </a:r>
            <a:r>
              <a:rPr lang="nb-NO" sz="2000" dirty="0"/>
              <a:t>3) Arbeidstaker skal ikke utsettes for trakassering eller annen utilbørlig opptreden. </a:t>
            </a:r>
            <a:endParaRPr lang="nb-NO" sz="2000" dirty="0" smtClean="0"/>
          </a:p>
          <a:p>
            <a:pPr>
              <a:lnSpc>
                <a:spcPct val="80000"/>
              </a:lnSpc>
              <a:buNone/>
            </a:pPr>
            <a:endParaRPr lang="nb-NO" sz="2000" dirty="0"/>
          </a:p>
          <a:p>
            <a:pPr>
              <a:lnSpc>
                <a:spcPct val="80000"/>
              </a:lnSpc>
              <a:buNone/>
            </a:pPr>
            <a:r>
              <a:rPr lang="nb-NO" sz="2000" dirty="0" smtClean="0"/>
              <a:t>	(</a:t>
            </a:r>
            <a:r>
              <a:rPr lang="nb-NO" sz="2000" dirty="0"/>
              <a:t>4) Arbeidstaker skal, så langt det er mulig, beskyttes mot vold, trusler og uheldige belastninger som følge av kontakt med andre. </a:t>
            </a:r>
          </a:p>
          <a:p>
            <a:pPr>
              <a:lnSpc>
                <a:spcPct val="80000"/>
              </a:lnSpc>
              <a:buNone/>
            </a:pPr>
            <a:r>
              <a:rPr lang="nb-NO" sz="2000" dirty="0"/>
              <a:t>	</a:t>
            </a:r>
            <a:r>
              <a:rPr lang="nb-NO" sz="2000" dirty="0" smtClean="0"/>
              <a:t>…..</a:t>
            </a:r>
            <a:endParaRPr lang="nb-NO" sz="2000" dirty="0"/>
          </a:p>
        </p:txBody>
      </p:sp>
    </p:spTree>
    <p:extLst>
      <p:ext uri="{BB962C8B-B14F-4D97-AF65-F5344CB8AC3E}">
        <p14:creationId xmlns:p14="http://schemas.microsoft.com/office/powerpoint/2010/main" val="3004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914400" y="838200"/>
            <a:ext cx="7772400" cy="838200"/>
          </a:xfrm>
        </p:spPr>
        <p:txBody>
          <a:bodyPr/>
          <a:lstStyle/>
          <a:p>
            <a:r>
              <a:rPr lang="nb-NO" b="1" dirty="0" smtClean="0"/>
              <a:t>Norsk diskrimineringsvern 2015</a:t>
            </a:r>
          </a:p>
        </p:txBody>
      </p:sp>
      <p:graphicFrame>
        <p:nvGraphicFramePr>
          <p:cNvPr id="31747" name="Group 3"/>
          <p:cNvGraphicFramePr>
            <a:graphicFrameLocks noGrp="1"/>
          </p:cNvGraphicFramePr>
          <p:nvPr>
            <p:ph type="tbl" idx="1"/>
            <p:extLst>
              <p:ext uri="{D42A27DB-BD31-4B8C-83A1-F6EECF244321}">
                <p14:modId xmlns:p14="http://schemas.microsoft.com/office/powerpoint/2010/main" val="1862325004"/>
              </p:ext>
            </p:extLst>
          </p:nvPr>
        </p:nvGraphicFramePr>
        <p:xfrm>
          <a:off x="250825" y="1989138"/>
          <a:ext cx="8569325" cy="3779065"/>
        </p:xfrm>
        <a:graphic>
          <a:graphicData uri="http://schemas.openxmlformats.org/drawingml/2006/table">
            <a:tbl>
              <a:tblPr/>
              <a:tblGrid>
                <a:gridCol w="1368847"/>
                <a:gridCol w="1872208"/>
                <a:gridCol w="1872208"/>
                <a:gridCol w="1872208"/>
                <a:gridCol w="1583854"/>
              </a:tblGrid>
              <a:tr h="9364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bg1"/>
                          </a:solidFill>
                          <a:effectLst/>
                          <a:latin typeface="Arial" pitchFamily="34" charset="0"/>
                          <a:ea typeface="ヒラギノ角ゴ Pro W3" pitchFamily="96" charset="-128"/>
                        </a:rPr>
                        <a:t>Likestillings-loven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bg1"/>
                          </a:solidFill>
                          <a:effectLst/>
                          <a:latin typeface="Arial" pitchFamily="34" charset="0"/>
                          <a:ea typeface="ヒラギノ角ゴ Pro W3" pitchFamily="96" charset="-128"/>
                        </a:rPr>
                        <a:t>Diskriminerings-loven om etnisitet</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bg1"/>
                          </a:solidFill>
                          <a:effectLst/>
                          <a:latin typeface="Arial" pitchFamily="34" charset="0"/>
                          <a:ea typeface="ヒラギノ角ゴ Pro W3" pitchFamily="96" charset="-128"/>
                        </a:rPr>
                        <a:t>Diskriminerings-loven om seksuell orientering, kjønnsidentitet og kjønnsuttrykk</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bg1"/>
                          </a:solidFill>
                          <a:effectLst/>
                          <a:latin typeface="Arial" pitchFamily="34" charset="0"/>
                          <a:ea typeface="ヒラギノ角ゴ Pro W3" pitchFamily="96" charset="-128"/>
                        </a:rPr>
                        <a:t>Diskriminerings- og </a:t>
                      </a:r>
                      <a:r>
                        <a:rPr kumimoji="0" lang="nb-NO" sz="1800" b="0" i="0" u="none" strike="noStrike" cap="none" normalizeH="0" baseline="0" dirty="0" err="1" smtClean="0">
                          <a:ln>
                            <a:noFill/>
                          </a:ln>
                          <a:solidFill>
                            <a:schemeClr val="bg1"/>
                          </a:solidFill>
                          <a:effectLst/>
                          <a:latin typeface="Arial" pitchFamily="34" charset="0"/>
                          <a:ea typeface="ヒラギノ角ゴ Pro W3" pitchFamily="96" charset="-128"/>
                        </a:rPr>
                        <a:t>tilgjengligehets</a:t>
                      </a:r>
                      <a:r>
                        <a:rPr kumimoji="0" lang="nb-NO" sz="1800" b="0" i="0" u="none" strike="noStrike" cap="none" normalizeH="0" baseline="0" dirty="0" smtClean="0">
                          <a:ln>
                            <a:noFill/>
                          </a:ln>
                          <a:solidFill>
                            <a:schemeClr val="bg1"/>
                          </a:solidFill>
                          <a:effectLst/>
                          <a:latin typeface="Arial" pitchFamily="34" charset="0"/>
                          <a:ea typeface="ヒラギノ角ゴ Pro W3" pitchFamily="96" charset="-128"/>
                        </a:rPr>
                        <a:t>-loven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bg1"/>
                          </a:solidFill>
                          <a:effectLst/>
                          <a:latin typeface="Arial" pitchFamily="34" charset="0"/>
                          <a:ea typeface="ヒラギノ角ゴ Pro W3" pitchFamily="96" charset="-128"/>
                        </a:rPr>
                        <a:t>Arbeidsmiljø-loven kapittel 13</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r>
              <a:tr h="20417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Kjønn</a:t>
                      </a: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 </a:t>
                      </a:r>
                    </a:p>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endPar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endParaRPr>
                    </a:p>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 herunder graviditet og foreldre-permisjon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Etnisitet</a:t>
                      </a: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 nasjonal opprinnelse, avstamning, hudfarge, språk, </a:t>
                      </a: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religion og livssyn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Seksuell orientering, kjønns-identitet og kjønnsuttrykk</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Nedsatt funksjonsevne</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Politisk syn, medlemskap i arbeidstaker-organisasjon, og </a:t>
                      </a: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alder</a:t>
                      </a:r>
                      <a:r>
                        <a:rPr kumimoji="0" lang="nb-NO" sz="2000" b="1" i="0" u="none" strike="noStrike" cap="none" normalizeH="0" baseline="0" dirty="0" smtClean="0">
                          <a:ln>
                            <a:noFill/>
                          </a:ln>
                          <a:solidFill>
                            <a:schemeClr val="tx1"/>
                          </a:solidFill>
                          <a:effectLst/>
                          <a:latin typeface="Arial" pitchFamily="34" charset="0"/>
                          <a:ea typeface="ヒラギノ角ゴ Pro W3" pitchFamily="96" charset="-128"/>
                        </a:rPr>
                        <a:t> </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2281576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bwMode="auto">
          <a:xfrm>
            <a:off x="0" y="0"/>
            <a:ext cx="9144000" cy="63813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smtClean="0">
              <a:ln>
                <a:noFill/>
              </a:ln>
              <a:solidFill>
                <a:schemeClr val="tx1"/>
              </a:solidFill>
              <a:effectLst/>
              <a:latin typeface="Arial" charset="0"/>
              <a:ea typeface="ヒラギノ角ゴ Pro W3" pitchFamily="96" charset="-128"/>
            </a:endParaRPr>
          </a:p>
        </p:txBody>
      </p:sp>
      <p:sp>
        <p:nvSpPr>
          <p:cNvPr id="7" name="Tittel 5"/>
          <p:cNvSpPr txBox="1">
            <a:spLocks/>
          </p:cNvSpPr>
          <p:nvPr/>
        </p:nvSpPr>
        <p:spPr>
          <a:xfrm>
            <a:off x="142875" y="142875"/>
            <a:ext cx="8715375" cy="85725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nb-NO" sz="4000" b="1" dirty="0"/>
          </a:p>
          <a:p>
            <a:pPr algn="ctr" eaLnBrk="1" fontAlgn="auto" hangingPunct="1">
              <a:spcAft>
                <a:spcPts val="0"/>
              </a:spcAft>
              <a:defRPr/>
            </a:pPr>
            <a:r>
              <a:rPr lang="nb-NO" sz="4400" b="1" dirty="0"/>
              <a:t>AKTIVITETSPLIKTEN</a:t>
            </a:r>
            <a:r>
              <a:rPr lang="nb-NO" sz="4000" dirty="0"/>
              <a:t/>
            </a:r>
            <a:br>
              <a:rPr lang="nb-NO" sz="4000" dirty="0"/>
            </a:br>
            <a:endParaRPr lang="nb-NO" sz="4000" dirty="0"/>
          </a:p>
        </p:txBody>
      </p:sp>
      <p:sp>
        <p:nvSpPr>
          <p:cNvPr id="8" name="Avrundet rektangel 7"/>
          <p:cNvSpPr/>
          <p:nvPr/>
        </p:nvSpPr>
        <p:spPr>
          <a:xfrm>
            <a:off x="142875" y="1571625"/>
            <a:ext cx="8786813" cy="857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dirty="0">
                <a:solidFill>
                  <a:sysClr val="windowText" lastClr="000000"/>
                </a:solidFill>
              </a:rPr>
              <a:t>Arbeidsgiver skal arbeide aktivt, målrettet og planmessig for å fremme likestilling og hindre diskriminering</a:t>
            </a:r>
          </a:p>
        </p:txBody>
      </p:sp>
      <p:sp>
        <p:nvSpPr>
          <p:cNvPr id="26" name="Pil ned 25"/>
          <p:cNvSpPr/>
          <p:nvPr/>
        </p:nvSpPr>
        <p:spPr>
          <a:xfrm>
            <a:off x="4071938" y="1143000"/>
            <a:ext cx="928687" cy="28575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extLst>
      <p:ext uri="{BB962C8B-B14F-4D97-AF65-F5344CB8AC3E}">
        <p14:creationId xmlns:p14="http://schemas.microsoft.com/office/powerpoint/2010/main" val="176836240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6700" cy="639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tel 5"/>
          <p:cNvSpPr txBox="1">
            <a:spLocks/>
          </p:cNvSpPr>
          <p:nvPr/>
        </p:nvSpPr>
        <p:spPr>
          <a:xfrm>
            <a:off x="142875" y="142875"/>
            <a:ext cx="8715375" cy="85725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nb-NO" sz="4000" b="1" dirty="0"/>
          </a:p>
          <a:p>
            <a:pPr algn="ctr" eaLnBrk="1" fontAlgn="auto" hangingPunct="1">
              <a:spcAft>
                <a:spcPts val="0"/>
              </a:spcAft>
              <a:defRPr/>
            </a:pPr>
            <a:r>
              <a:rPr lang="nb-NO" sz="4400" b="1" dirty="0"/>
              <a:t>AKTIVITETSPLIKTEN</a:t>
            </a:r>
            <a:r>
              <a:rPr lang="nb-NO" sz="4000" dirty="0"/>
              <a:t/>
            </a:r>
            <a:br>
              <a:rPr lang="nb-NO" sz="4000" dirty="0"/>
            </a:br>
            <a:endParaRPr lang="nb-NO" sz="4000" dirty="0"/>
          </a:p>
        </p:txBody>
      </p:sp>
      <p:sp>
        <p:nvSpPr>
          <p:cNvPr id="8" name="Avrundet rektangel 7"/>
          <p:cNvSpPr/>
          <p:nvPr/>
        </p:nvSpPr>
        <p:spPr>
          <a:xfrm>
            <a:off x="142875" y="1571625"/>
            <a:ext cx="8786813" cy="857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dirty="0">
                <a:solidFill>
                  <a:sysClr val="windowText" lastClr="000000"/>
                </a:solidFill>
              </a:rPr>
              <a:t>Arbeidsgiver skal arbeide aktivt, målrettet og planmessig for å fremme likestilling og hindre diskriminering</a:t>
            </a:r>
          </a:p>
        </p:txBody>
      </p:sp>
      <p:sp>
        <p:nvSpPr>
          <p:cNvPr id="9" name="Rektangel 8"/>
          <p:cNvSpPr/>
          <p:nvPr/>
        </p:nvSpPr>
        <p:spPr>
          <a:xfrm>
            <a:off x="214313" y="3000375"/>
            <a:ext cx="2071687" cy="1071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dirty="0">
                <a:solidFill>
                  <a:schemeClr val="tx1"/>
                </a:solidFill>
              </a:rPr>
              <a:t>Rekruttering </a:t>
            </a:r>
          </a:p>
        </p:txBody>
      </p:sp>
      <p:sp>
        <p:nvSpPr>
          <p:cNvPr id="10" name="Plassholder for innhold 9"/>
          <p:cNvSpPr>
            <a:spLocks noGrp="1"/>
          </p:cNvSpPr>
          <p:nvPr>
            <p:ph idx="1"/>
          </p:nvPr>
        </p:nvSpPr>
        <p:spPr>
          <a:xfrm>
            <a:off x="2357438" y="3000375"/>
            <a:ext cx="2071687" cy="1071563"/>
          </a:xfrm>
          <a:noFill/>
          <a:ln>
            <a:solidFill>
              <a:schemeClr val="tx1"/>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buFont typeface="Times" pitchFamily="96" charset="0"/>
              <a:buNone/>
              <a:defRPr/>
            </a:pPr>
            <a:r>
              <a:rPr lang="nb-NO" sz="2400" dirty="0" smtClean="0">
                <a:solidFill>
                  <a:schemeClr val="tx1"/>
                </a:solidFill>
              </a:rPr>
              <a:t>Arbeidsvilkår og lønn </a:t>
            </a:r>
            <a:endParaRPr lang="nb-NO" sz="2400" dirty="0">
              <a:solidFill>
                <a:schemeClr val="tx1"/>
              </a:solidFill>
            </a:endParaRPr>
          </a:p>
        </p:txBody>
      </p:sp>
      <p:sp>
        <p:nvSpPr>
          <p:cNvPr id="12" name="Plassholder for innhold 9"/>
          <p:cNvSpPr txBox="1">
            <a:spLocks/>
          </p:cNvSpPr>
          <p:nvPr/>
        </p:nvSpPr>
        <p:spPr>
          <a:xfrm>
            <a:off x="4500563" y="3000375"/>
            <a:ext cx="2143125" cy="1071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eaLnBrk="1" fontAlgn="auto" hangingPunct="1">
              <a:spcBef>
                <a:spcPct val="20000"/>
              </a:spcBef>
              <a:spcAft>
                <a:spcPts val="0"/>
              </a:spcAft>
              <a:buFont typeface="Arial" pitchFamily="34" charset="0"/>
              <a:buNone/>
              <a:defRPr/>
            </a:pPr>
            <a:r>
              <a:rPr lang="nb-NO" dirty="0">
                <a:solidFill>
                  <a:schemeClr val="tx1"/>
                </a:solidFill>
              </a:rPr>
              <a:t>Utvikling/</a:t>
            </a:r>
          </a:p>
          <a:p>
            <a:pPr marL="342900" indent="-342900" algn="ctr" eaLnBrk="1" fontAlgn="auto" hangingPunct="1">
              <a:spcBef>
                <a:spcPct val="20000"/>
              </a:spcBef>
              <a:spcAft>
                <a:spcPts val="0"/>
              </a:spcAft>
              <a:buFont typeface="Arial" pitchFamily="34" charset="0"/>
              <a:buNone/>
              <a:defRPr/>
            </a:pPr>
            <a:r>
              <a:rPr lang="nb-NO" dirty="0">
                <a:solidFill>
                  <a:schemeClr val="tx1"/>
                </a:solidFill>
              </a:rPr>
              <a:t>forfremmelse  </a:t>
            </a:r>
          </a:p>
        </p:txBody>
      </p:sp>
      <p:sp>
        <p:nvSpPr>
          <p:cNvPr id="13" name="Plassholder for innhold 9"/>
          <p:cNvSpPr txBox="1">
            <a:spLocks/>
          </p:cNvSpPr>
          <p:nvPr/>
        </p:nvSpPr>
        <p:spPr>
          <a:xfrm>
            <a:off x="6715125" y="3000375"/>
            <a:ext cx="2143125" cy="1071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342900" indent="-342900" algn="ctr" eaLnBrk="1" fontAlgn="auto" hangingPunct="1">
              <a:spcBef>
                <a:spcPct val="20000"/>
              </a:spcBef>
              <a:spcAft>
                <a:spcPts val="0"/>
              </a:spcAft>
              <a:buFont typeface="Arial" pitchFamily="34" charset="0"/>
              <a:buNone/>
              <a:defRPr/>
            </a:pPr>
            <a:r>
              <a:rPr lang="nb-NO" dirty="0">
                <a:solidFill>
                  <a:schemeClr val="tx1"/>
                </a:solidFill>
              </a:rPr>
              <a:t>Trakassering</a:t>
            </a:r>
          </a:p>
        </p:txBody>
      </p:sp>
      <p:sp>
        <p:nvSpPr>
          <p:cNvPr id="26" name="Pil ned 25"/>
          <p:cNvSpPr/>
          <p:nvPr/>
        </p:nvSpPr>
        <p:spPr>
          <a:xfrm>
            <a:off x="4071938" y="1143000"/>
            <a:ext cx="928687" cy="28575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8" name="Pil ned 27"/>
          <p:cNvSpPr/>
          <p:nvPr/>
        </p:nvSpPr>
        <p:spPr>
          <a:xfrm>
            <a:off x="1071563" y="2428875"/>
            <a:ext cx="357187" cy="4286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3" name="Pil ned 22"/>
          <p:cNvSpPr/>
          <p:nvPr/>
        </p:nvSpPr>
        <p:spPr>
          <a:xfrm>
            <a:off x="3214688" y="2428875"/>
            <a:ext cx="357187" cy="4286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4" name="Pil ned 23"/>
          <p:cNvSpPr/>
          <p:nvPr/>
        </p:nvSpPr>
        <p:spPr>
          <a:xfrm>
            <a:off x="5286375" y="2428875"/>
            <a:ext cx="357188" cy="4286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7" name="Pil ned 26"/>
          <p:cNvSpPr/>
          <p:nvPr/>
        </p:nvSpPr>
        <p:spPr>
          <a:xfrm>
            <a:off x="7572375" y="2428875"/>
            <a:ext cx="357188" cy="4286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extLst>
      <p:ext uri="{BB962C8B-B14F-4D97-AF65-F5344CB8AC3E}">
        <p14:creationId xmlns:p14="http://schemas.microsoft.com/office/powerpoint/2010/main" val="56898153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56700" cy="639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tel 5"/>
          <p:cNvSpPr txBox="1">
            <a:spLocks/>
          </p:cNvSpPr>
          <p:nvPr/>
        </p:nvSpPr>
        <p:spPr>
          <a:xfrm>
            <a:off x="142875" y="142875"/>
            <a:ext cx="8715375" cy="85725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nb-NO" sz="4000" b="1" dirty="0"/>
          </a:p>
          <a:p>
            <a:pPr algn="ctr" eaLnBrk="1" fontAlgn="auto" hangingPunct="1">
              <a:spcAft>
                <a:spcPts val="0"/>
              </a:spcAft>
              <a:defRPr/>
            </a:pPr>
            <a:r>
              <a:rPr lang="nb-NO" sz="4400" b="1" dirty="0"/>
              <a:t>AKTIVITETSPLIKTEN</a:t>
            </a:r>
            <a:r>
              <a:rPr lang="nb-NO" sz="4000" dirty="0"/>
              <a:t/>
            </a:r>
            <a:br>
              <a:rPr lang="nb-NO" sz="4000" dirty="0"/>
            </a:br>
            <a:endParaRPr lang="nb-NO" sz="4000" dirty="0"/>
          </a:p>
        </p:txBody>
      </p:sp>
      <p:sp>
        <p:nvSpPr>
          <p:cNvPr id="8" name="Avrundet rektangel 7"/>
          <p:cNvSpPr/>
          <p:nvPr/>
        </p:nvSpPr>
        <p:spPr>
          <a:xfrm>
            <a:off x="142875" y="1571625"/>
            <a:ext cx="8786813" cy="857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dirty="0">
                <a:solidFill>
                  <a:sysClr val="windowText" lastClr="000000"/>
                </a:solidFill>
              </a:rPr>
              <a:t>Arbeidsgiver skal arbeide aktivt, målrettet og planmessig for å fremme likestilling og hindre diskriminering</a:t>
            </a:r>
          </a:p>
        </p:txBody>
      </p:sp>
      <p:sp>
        <p:nvSpPr>
          <p:cNvPr id="9" name="Rektangel 8"/>
          <p:cNvSpPr/>
          <p:nvPr/>
        </p:nvSpPr>
        <p:spPr>
          <a:xfrm>
            <a:off x="214313" y="3000375"/>
            <a:ext cx="2071687" cy="1071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dirty="0">
                <a:solidFill>
                  <a:schemeClr val="tx1"/>
                </a:solidFill>
              </a:rPr>
              <a:t>Rekruttering </a:t>
            </a:r>
          </a:p>
        </p:txBody>
      </p:sp>
      <p:sp>
        <p:nvSpPr>
          <p:cNvPr id="10" name="Plassholder for innhold 9"/>
          <p:cNvSpPr>
            <a:spLocks noGrp="1"/>
          </p:cNvSpPr>
          <p:nvPr>
            <p:ph idx="1"/>
          </p:nvPr>
        </p:nvSpPr>
        <p:spPr>
          <a:xfrm>
            <a:off x="2357438" y="3000375"/>
            <a:ext cx="2071687" cy="1071563"/>
          </a:xfrm>
          <a:noFill/>
          <a:ln>
            <a:solidFill>
              <a:schemeClr val="tx1"/>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buFont typeface="Times" pitchFamily="96" charset="0"/>
              <a:buNone/>
              <a:defRPr/>
            </a:pPr>
            <a:r>
              <a:rPr lang="nb-NO" sz="2400" dirty="0" smtClean="0">
                <a:solidFill>
                  <a:schemeClr val="tx1"/>
                </a:solidFill>
              </a:rPr>
              <a:t>Arbeidsvilkår og lønn </a:t>
            </a:r>
            <a:endParaRPr lang="nb-NO" sz="2400" dirty="0">
              <a:solidFill>
                <a:schemeClr val="tx1"/>
              </a:solidFill>
            </a:endParaRPr>
          </a:p>
        </p:txBody>
      </p:sp>
      <p:sp>
        <p:nvSpPr>
          <p:cNvPr id="12" name="Plassholder for innhold 9"/>
          <p:cNvSpPr txBox="1">
            <a:spLocks/>
          </p:cNvSpPr>
          <p:nvPr/>
        </p:nvSpPr>
        <p:spPr>
          <a:xfrm>
            <a:off x="4500563" y="3000375"/>
            <a:ext cx="2143125" cy="1071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eaLnBrk="1" fontAlgn="auto" hangingPunct="1">
              <a:spcBef>
                <a:spcPct val="20000"/>
              </a:spcBef>
              <a:spcAft>
                <a:spcPts val="0"/>
              </a:spcAft>
              <a:buFont typeface="Arial" pitchFamily="34" charset="0"/>
              <a:buNone/>
              <a:defRPr/>
            </a:pPr>
            <a:r>
              <a:rPr lang="nb-NO" dirty="0">
                <a:solidFill>
                  <a:schemeClr val="tx1"/>
                </a:solidFill>
              </a:rPr>
              <a:t>Utvikling/</a:t>
            </a:r>
          </a:p>
          <a:p>
            <a:pPr marL="342900" indent="-342900" algn="ctr" eaLnBrk="1" fontAlgn="auto" hangingPunct="1">
              <a:spcBef>
                <a:spcPct val="20000"/>
              </a:spcBef>
              <a:spcAft>
                <a:spcPts val="0"/>
              </a:spcAft>
              <a:buFont typeface="Arial" pitchFamily="34" charset="0"/>
              <a:buNone/>
              <a:defRPr/>
            </a:pPr>
            <a:r>
              <a:rPr lang="nb-NO" dirty="0">
                <a:solidFill>
                  <a:schemeClr val="tx1"/>
                </a:solidFill>
              </a:rPr>
              <a:t>forfremmelse  </a:t>
            </a:r>
          </a:p>
        </p:txBody>
      </p:sp>
      <p:sp>
        <p:nvSpPr>
          <p:cNvPr id="13" name="Plassholder for innhold 9"/>
          <p:cNvSpPr txBox="1">
            <a:spLocks/>
          </p:cNvSpPr>
          <p:nvPr/>
        </p:nvSpPr>
        <p:spPr>
          <a:xfrm>
            <a:off x="6715125" y="3000375"/>
            <a:ext cx="2143125" cy="1071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342900" indent="-342900" algn="ctr" eaLnBrk="1" fontAlgn="auto" hangingPunct="1">
              <a:spcBef>
                <a:spcPct val="20000"/>
              </a:spcBef>
              <a:spcAft>
                <a:spcPts val="0"/>
              </a:spcAft>
              <a:buFont typeface="Arial" pitchFamily="34" charset="0"/>
              <a:buNone/>
              <a:defRPr/>
            </a:pPr>
            <a:r>
              <a:rPr lang="nb-NO" dirty="0">
                <a:solidFill>
                  <a:schemeClr val="tx1"/>
                </a:solidFill>
              </a:rPr>
              <a:t>Trakassering</a:t>
            </a:r>
          </a:p>
        </p:txBody>
      </p:sp>
      <p:sp>
        <p:nvSpPr>
          <p:cNvPr id="26" name="Pil ned 25"/>
          <p:cNvSpPr/>
          <p:nvPr/>
        </p:nvSpPr>
        <p:spPr>
          <a:xfrm>
            <a:off x="4071938" y="1143000"/>
            <a:ext cx="928687" cy="28575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8" name="Pil ned 27"/>
          <p:cNvSpPr/>
          <p:nvPr/>
        </p:nvSpPr>
        <p:spPr>
          <a:xfrm>
            <a:off x="1071563" y="2428875"/>
            <a:ext cx="357187" cy="4286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40" name="Pil ned 39"/>
          <p:cNvSpPr/>
          <p:nvPr/>
        </p:nvSpPr>
        <p:spPr>
          <a:xfrm>
            <a:off x="1071563" y="4071938"/>
            <a:ext cx="357187" cy="357187"/>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3" name="Pil ned 22"/>
          <p:cNvSpPr/>
          <p:nvPr/>
        </p:nvSpPr>
        <p:spPr>
          <a:xfrm>
            <a:off x="3214688" y="2428875"/>
            <a:ext cx="357187" cy="4286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4" name="Pil ned 23"/>
          <p:cNvSpPr/>
          <p:nvPr/>
        </p:nvSpPr>
        <p:spPr>
          <a:xfrm>
            <a:off x="5286375" y="2428875"/>
            <a:ext cx="357188" cy="4286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7" name="Pil ned 26"/>
          <p:cNvSpPr/>
          <p:nvPr/>
        </p:nvSpPr>
        <p:spPr>
          <a:xfrm>
            <a:off x="7572375" y="2428875"/>
            <a:ext cx="357188" cy="4286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34" name="Pil ned 33"/>
          <p:cNvSpPr/>
          <p:nvPr/>
        </p:nvSpPr>
        <p:spPr>
          <a:xfrm>
            <a:off x="3214688" y="4071938"/>
            <a:ext cx="357187" cy="357187"/>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35" name="Pil ned 34"/>
          <p:cNvSpPr/>
          <p:nvPr/>
        </p:nvSpPr>
        <p:spPr>
          <a:xfrm>
            <a:off x="5357813" y="4071938"/>
            <a:ext cx="357187" cy="357187"/>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36" name="Pil ned 35"/>
          <p:cNvSpPr/>
          <p:nvPr/>
        </p:nvSpPr>
        <p:spPr>
          <a:xfrm>
            <a:off x="7643813" y="4071938"/>
            <a:ext cx="357187" cy="357187"/>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31761" name="Rektangel 41"/>
          <p:cNvSpPr>
            <a:spLocks noChangeArrowheads="1"/>
          </p:cNvSpPr>
          <p:nvPr/>
        </p:nvSpPr>
        <p:spPr bwMode="auto">
          <a:xfrm>
            <a:off x="6786563" y="4500563"/>
            <a:ext cx="2143125" cy="1698625"/>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nb-NO" sz="1800" dirty="0" smtClean="0"/>
              <a:t>HMS-plan</a:t>
            </a:r>
          </a:p>
          <a:p>
            <a:r>
              <a:rPr lang="nb-NO" sz="1800" dirty="0" smtClean="0"/>
              <a:t>Varslingsrutiner</a:t>
            </a:r>
            <a:endParaRPr lang="nb-NO" sz="1800" dirty="0"/>
          </a:p>
          <a:p>
            <a:r>
              <a:rPr lang="nb-NO" sz="1800" dirty="0" smtClean="0"/>
              <a:t>Opplæring</a:t>
            </a:r>
            <a:endParaRPr lang="nb-NO" sz="1800" dirty="0"/>
          </a:p>
          <a:p>
            <a:pPr marL="285750" indent="-285750">
              <a:buFont typeface="Arial" panose="020B0604020202020204" pitchFamily="34" charset="0"/>
              <a:buChar char="•"/>
            </a:pPr>
            <a:r>
              <a:rPr lang="nb-NO" sz="1600" dirty="0"/>
              <a:t>HMS-ansvarlig</a:t>
            </a:r>
          </a:p>
          <a:p>
            <a:pPr marL="285750" indent="-285750">
              <a:buFont typeface="Arial" panose="020B0604020202020204" pitchFamily="34" charset="0"/>
              <a:buChar char="•"/>
            </a:pPr>
            <a:r>
              <a:rPr lang="nb-NO" sz="1600" dirty="0"/>
              <a:t>Verneombud</a:t>
            </a:r>
          </a:p>
          <a:p>
            <a:pPr marL="285750" indent="-285750">
              <a:buFont typeface="Arial" panose="020B0604020202020204" pitchFamily="34" charset="0"/>
              <a:buChar char="•"/>
            </a:pPr>
            <a:r>
              <a:rPr lang="nb-NO" sz="1600" dirty="0" smtClean="0"/>
              <a:t>Arbeidsmiljøutvalg</a:t>
            </a:r>
          </a:p>
          <a:p>
            <a:endParaRPr lang="nb-NO" dirty="0"/>
          </a:p>
          <a:p>
            <a:endParaRPr lang="nb-NO" dirty="0"/>
          </a:p>
        </p:txBody>
      </p:sp>
      <p:sp>
        <p:nvSpPr>
          <p:cNvPr id="31762" name="Rektangel 42"/>
          <p:cNvSpPr>
            <a:spLocks noChangeArrowheads="1"/>
          </p:cNvSpPr>
          <p:nvPr/>
        </p:nvSpPr>
        <p:spPr bwMode="auto">
          <a:xfrm>
            <a:off x="7143750" y="4786313"/>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spcBef>
                <a:spcPct val="20000"/>
              </a:spcBef>
            </a:pPr>
            <a:r>
              <a:rPr lang="nb-NO" sz="2000"/>
              <a:t> </a:t>
            </a:r>
          </a:p>
        </p:txBody>
      </p:sp>
      <p:sp>
        <p:nvSpPr>
          <p:cNvPr id="31763" name="TekstSylinder 20"/>
          <p:cNvSpPr txBox="1">
            <a:spLocks noChangeArrowheads="1"/>
          </p:cNvSpPr>
          <p:nvPr/>
        </p:nvSpPr>
        <p:spPr bwMode="auto">
          <a:xfrm>
            <a:off x="285750" y="4500563"/>
            <a:ext cx="1928813" cy="155119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pPr>
              <a:spcBef>
                <a:spcPct val="20000"/>
              </a:spcBef>
            </a:pPr>
            <a:r>
              <a:rPr lang="nb-NO" sz="1800" dirty="0"/>
              <a:t>Rutiner</a:t>
            </a:r>
          </a:p>
          <a:p>
            <a:pPr>
              <a:spcBef>
                <a:spcPct val="20000"/>
              </a:spcBef>
              <a:buFont typeface="Arial" panose="020B0604020202020204" pitchFamily="34" charset="0"/>
              <a:buChar char="•"/>
            </a:pPr>
            <a:r>
              <a:rPr lang="nb-NO" sz="1600" dirty="0"/>
              <a:t>Ledere som</a:t>
            </a:r>
          </a:p>
          <a:p>
            <a:pPr>
              <a:spcBef>
                <a:spcPct val="20000"/>
              </a:spcBef>
            </a:pPr>
            <a:r>
              <a:rPr lang="nb-NO" sz="1600" dirty="0"/>
              <a:t>rekrutterer</a:t>
            </a:r>
          </a:p>
          <a:p>
            <a:pPr>
              <a:spcBef>
                <a:spcPct val="20000"/>
              </a:spcBef>
              <a:buFont typeface="Arial" panose="020B0604020202020204" pitchFamily="34" charset="0"/>
              <a:buChar char="•"/>
            </a:pPr>
            <a:r>
              <a:rPr lang="nb-NO" sz="1600" dirty="0"/>
              <a:t>Ansattes</a:t>
            </a:r>
          </a:p>
          <a:p>
            <a:pPr>
              <a:spcBef>
                <a:spcPct val="20000"/>
              </a:spcBef>
            </a:pPr>
            <a:r>
              <a:rPr lang="nb-NO" sz="1600" dirty="0"/>
              <a:t>representanter</a:t>
            </a:r>
          </a:p>
        </p:txBody>
      </p:sp>
      <p:sp>
        <p:nvSpPr>
          <p:cNvPr id="31764" name="TekstSylinder 21"/>
          <p:cNvSpPr txBox="1">
            <a:spLocks noChangeArrowheads="1"/>
          </p:cNvSpPr>
          <p:nvPr/>
        </p:nvSpPr>
        <p:spPr bwMode="auto">
          <a:xfrm>
            <a:off x="2286000" y="4500563"/>
            <a:ext cx="2214563" cy="162506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pPr>
              <a:spcBef>
                <a:spcPct val="20000"/>
              </a:spcBef>
            </a:pPr>
            <a:r>
              <a:rPr lang="nb-NO" sz="1800" dirty="0"/>
              <a:t>Relevante</a:t>
            </a:r>
          </a:p>
          <a:p>
            <a:pPr>
              <a:spcBef>
                <a:spcPct val="20000"/>
              </a:spcBef>
            </a:pPr>
            <a:r>
              <a:rPr lang="nb-NO" sz="1800" dirty="0" smtClean="0"/>
              <a:t>likelønnsoversikter/</a:t>
            </a:r>
            <a:endParaRPr lang="nb-NO" sz="1800" dirty="0"/>
          </a:p>
          <a:p>
            <a:pPr>
              <a:spcBef>
                <a:spcPct val="20000"/>
              </a:spcBef>
            </a:pPr>
            <a:r>
              <a:rPr lang="nb-NO" sz="1800" dirty="0"/>
              <a:t>tiltak</a:t>
            </a:r>
          </a:p>
          <a:p>
            <a:pPr>
              <a:spcBef>
                <a:spcPct val="20000"/>
              </a:spcBef>
              <a:buFont typeface="Arial" panose="020B0604020202020204" pitchFamily="34" charset="0"/>
              <a:buChar char="•"/>
            </a:pPr>
            <a:r>
              <a:rPr lang="nb-NO" sz="1600" dirty="0"/>
              <a:t>Forhandlingsleder</a:t>
            </a:r>
          </a:p>
          <a:p>
            <a:pPr>
              <a:spcBef>
                <a:spcPct val="20000"/>
              </a:spcBef>
              <a:buFont typeface="Arial" panose="020B0604020202020204" pitchFamily="34" charset="0"/>
              <a:buChar char="•"/>
            </a:pPr>
            <a:r>
              <a:rPr lang="nb-NO" sz="1600" dirty="0"/>
              <a:t>Tillitsvalgte </a:t>
            </a:r>
          </a:p>
        </p:txBody>
      </p:sp>
      <p:sp>
        <p:nvSpPr>
          <p:cNvPr id="31765" name="TekstSylinder 24"/>
          <p:cNvSpPr txBox="1">
            <a:spLocks noChangeArrowheads="1"/>
          </p:cNvSpPr>
          <p:nvPr/>
        </p:nvSpPr>
        <p:spPr bwMode="auto">
          <a:xfrm>
            <a:off x="4572000" y="4500563"/>
            <a:ext cx="2143125" cy="143423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sz="2400">
                <a:solidFill>
                  <a:schemeClr val="tx1"/>
                </a:solidFill>
                <a:latin typeface="Arial" charset="0"/>
                <a:ea typeface="ヒラギノ角ゴ Pro W3" pitchFamily="96" charset="-128"/>
              </a:defRPr>
            </a:lvl1pPr>
            <a:lvl2pPr marL="742950" indent="-285750">
              <a:defRPr sz="2400">
                <a:solidFill>
                  <a:schemeClr val="tx1"/>
                </a:solidFill>
                <a:latin typeface="Arial" charset="0"/>
                <a:ea typeface="ヒラギノ角ゴ Pro W3" pitchFamily="96" charset="-128"/>
              </a:defRPr>
            </a:lvl2pPr>
            <a:lvl3pPr marL="1143000" indent="-228600">
              <a:defRPr sz="2400">
                <a:solidFill>
                  <a:schemeClr val="tx1"/>
                </a:solidFill>
                <a:latin typeface="Arial" charset="0"/>
                <a:ea typeface="ヒラギノ角ゴ Pro W3" pitchFamily="96" charset="-128"/>
              </a:defRPr>
            </a:lvl3pPr>
            <a:lvl4pPr marL="1600200" indent="-228600">
              <a:defRPr sz="2400">
                <a:solidFill>
                  <a:schemeClr val="tx1"/>
                </a:solidFill>
                <a:latin typeface="Arial" charset="0"/>
                <a:ea typeface="ヒラギノ角ゴ Pro W3" pitchFamily="96" charset="-128"/>
              </a:defRPr>
            </a:lvl4pPr>
            <a:lvl5pPr marL="2057400" indent="-228600">
              <a:defRPr sz="2400">
                <a:solidFill>
                  <a:schemeClr val="tx1"/>
                </a:solidFill>
                <a:latin typeface="Arial" charset="0"/>
                <a:ea typeface="ヒラギノ角ゴ Pro W3" pitchFamily="9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9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9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9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96" charset="-128"/>
              </a:defRPr>
            </a:lvl9pPr>
          </a:lstStyle>
          <a:p>
            <a:pPr>
              <a:spcBef>
                <a:spcPct val="20000"/>
              </a:spcBef>
            </a:pPr>
            <a:r>
              <a:rPr lang="nb-NO" sz="2000" dirty="0"/>
              <a:t>Opplæring/</a:t>
            </a:r>
          </a:p>
          <a:p>
            <a:pPr>
              <a:spcBef>
                <a:spcPct val="20000"/>
              </a:spcBef>
            </a:pPr>
            <a:r>
              <a:rPr lang="nb-NO" sz="2000" dirty="0"/>
              <a:t>Kompetansetiltak</a:t>
            </a:r>
          </a:p>
          <a:p>
            <a:pPr>
              <a:spcBef>
                <a:spcPct val="20000"/>
              </a:spcBef>
            </a:pPr>
            <a:r>
              <a:rPr lang="nb-NO" sz="2000" dirty="0"/>
              <a:t>Tilrettelegging</a:t>
            </a:r>
          </a:p>
          <a:p>
            <a:pPr>
              <a:spcBef>
                <a:spcPct val="20000"/>
              </a:spcBef>
              <a:buFont typeface="Arial" panose="020B0604020202020204" pitchFamily="34" charset="0"/>
              <a:buChar char="•"/>
            </a:pPr>
            <a:r>
              <a:rPr lang="nb-NO" sz="1600" dirty="0" smtClean="0"/>
              <a:t>Personal/ledelse</a:t>
            </a:r>
            <a:endParaRPr lang="nb-NO" sz="1600" dirty="0"/>
          </a:p>
        </p:txBody>
      </p:sp>
    </p:spTree>
    <p:extLst>
      <p:ext uri="{BB962C8B-B14F-4D97-AF65-F5344CB8AC3E}">
        <p14:creationId xmlns:p14="http://schemas.microsoft.com/office/powerpoint/2010/main" val="37539498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476672"/>
            <a:ext cx="8229600" cy="1143000"/>
          </a:xfrm>
        </p:spPr>
        <p:txBody>
          <a:bodyPr>
            <a:normAutofit fontScale="90000"/>
          </a:bodyPr>
          <a:lstStyle/>
          <a:p>
            <a:r>
              <a:rPr lang="nb-NO" b="1" dirty="0" smtClean="0"/>
              <a:t>OBS: Aktivitetsplikt også for arbeidstakerorganisasjonene</a:t>
            </a:r>
            <a:endParaRPr lang="nb-NO" b="1" dirty="0"/>
          </a:p>
        </p:txBody>
      </p:sp>
      <p:sp>
        <p:nvSpPr>
          <p:cNvPr id="3" name="Plassholder for innhold 2"/>
          <p:cNvSpPr>
            <a:spLocks noGrp="1"/>
          </p:cNvSpPr>
          <p:nvPr>
            <p:ph idx="1"/>
          </p:nvPr>
        </p:nvSpPr>
        <p:spPr/>
        <p:txBody>
          <a:bodyPr/>
          <a:lstStyle/>
          <a:p>
            <a:endParaRPr lang="nb-NO" dirty="0" smtClean="0"/>
          </a:p>
          <a:p>
            <a:r>
              <a:rPr lang="nb-NO" dirty="0" smtClean="0"/>
              <a:t>Som part i forhandlinger</a:t>
            </a:r>
          </a:p>
          <a:p>
            <a:r>
              <a:rPr lang="nb-NO" dirty="0" smtClean="0"/>
              <a:t>Som interesseorganisasjon, opplæring og oppfølging av saker fra medlemmer</a:t>
            </a:r>
          </a:p>
          <a:p>
            <a:r>
              <a:rPr lang="nb-NO" dirty="0" smtClean="0"/>
              <a:t>Lokale tillitsvalgte har drøftingsrett på likestillingstiltak</a:t>
            </a:r>
            <a:endParaRPr lang="nb-NO" dirty="0"/>
          </a:p>
        </p:txBody>
      </p:sp>
    </p:spTree>
    <p:extLst>
      <p:ext uri="{BB962C8B-B14F-4D97-AF65-F5344CB8AC3E}">
        <p14:creationId xmlns:p14="http://schemas.microsoft.com/office/powerpoint/2010/main" val="147498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Rapporteringsplikten</a:t>
            </a:r>
            <a:endParaRPr lang="nb-NO" b="1" dirty="0"/>
          </a:p>
        </p:txBody>
      </p:sp>
      <p:sp>
        <p:nvSpPr>
          <p:cNvPr id="3" name="Plassholder for innhold 2"/>
          <p:cNvSpPr>
            <a:spLocks noGrp="1"/>
          </p:cNvSpPr>
          <p:nvPr>
            <p:ph idx="1"/>
          </p:nvPr>
        </p:nvSpPr>
        <p:spPr/>
        <p:txBody>
          <a:bodyPr>
            <a:normAutofit fontScale="92500" lnSpcReduction="10000"/>
          </a:bodyPr>
          <a:lstStyle/>
          <a:p>
            <a:r>
              <a:rPr lang="nb-NO" dirty="0" smtClean="0"/>
              <a:t>Virksomheter </a:t>
            </a:r>
            <a:r>
              <a:rPr lang="nb-NO" dirty="0"/>
              <a:t>som i lov er pålagt å utarbeide årsberetning, skal i årsberetningen redegjøre for den faktiske tilstanden når det gjelder likestilling i virksomheten. </a:t>
            </a:r>
            <a:endParaRPr lang="nb-NO" dirty="0" smtClean="0"/>
          </a:p>
          <a:p>
            <a:endParaRPr lang="nb-NO" dirty="0"/>
          </a:p>
          <a:p>
            <a:r>
              <a:rPr lang="nb-NO" dirty="0" smtClean="0"/>
              <a:t>Det </a:t>
            </a:r>
            <a:r>
              <a:rPr lang="nb-NO" dirty="0"/>
              <a:t>skal også redegjøres for tiltak som er iverksatt og tiltak som planlegges iverksatt for å fremme likestilling og for å forhindre forskjellsbehandling i strid med denne loven</a:t>
            </a:r>
            <a:r>
              <a:rPr lang="nb-NO" dirty="0" smtClean="0"/>
              <a:t>.</a:t>
            </a:r>
          </a:p>
          <a:p>
            <a:pPr marL="0" indent="0">
              <a:buNone/>
            </a:pPr>
            <a:r>
              <a:rPr lang="nb-NO" dirty="0"/>
              <a:t> </a:t>
            </a:r>
          </a:p>
        </p:txBody>
      </p:sp>
    </p:spTree>
    <p:extLst>
      <p:ext uri="{BB962C8B-B14F-4D97-AF65-F5344CB8AC3E}">
        <p14:creationId xmlns:p14="http://schemas.microsoft.com/office/powerpoint/2010/main" val="27260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1" dirty="0" smtClean="0"/>
              <a:t>Rapporteringsplikten </a:t>
            </a:r>
            <a:r>
              <a:rPr lang="nb-NO" b="1" dirty="0"/>
              <a:t>er altså </a:t>
            </a:r>
            <a:r>
              <a:rPr lang="nb-NO" b="1" dirty="0" smtClean="0"/>
              <a:t>todelt</a:t>
            </a:r>
            <a:r>
              <a:rPr lang="nb-NO" b="1" dirty="0"/>
              <a:t>:</a:t>
            </a:r>
          </a:p>
        </p:txBody>
      </p:sp>
      <p:sp>
        <p:nvSpPr>
          <p:cNvPr id="3" name="Plassholder for innhold 2"/>
          <p:cNvSpPr>
            <a:spLocks noGrp="1"/>
          </p:cNvSpPr>
          <p:nvPr>
            <p:ph idx="1"/>
          </p:nvPr>
        </p:nvSpPr>
        <p:spPr/>
        <p:txBody>
          <a:bodyPr>
            <a:normAutofit/>
          </a:bodyPr>
          <a:lstStyle/>
          <a:p>
            <a:pPr marL="0" indent="0">
              <a:buNone/>
            </a:pPr>
            <a:r>
              <a:rPr lang="nb-NO" dirty="0"/>
              <a:t> </a:t>
            </a:r>
          </a:p>
          <a:p>
            <a:pPr lvl="0"/>
            <a:r>
              <a:rPr lang="nb-NO" dirty="0"/>
              <a:t>Redegjøre for </a:t>
            </a:r>
            <a:r>
              <a:rPr lang="nb-NO" u="sng" dirty="0"/>
              <a:t>tilstanden</a:t>
            </a:r>
            <a:r>
              <a:rPr lang="nb-NO" dirty="0"/>
              <a:t> når det gjelder likestilling blant de ansatte</a:t>
            </a:r>
            <a:r>
              <a:rPr lang="nb-NO" dirty="0" smtClean="0"/>
              <a:t>.</a:t>
            </a:r>
          </a:p>
          <a:p>
            <a:pPr lvl="0"/>
            <a:endParaRPr lang="nb-NO" dirty="0"/>
          </a:p>
          <a:p>
            <a:pPr lvl="0"/>
            <a:r>
              <a:rPr lang="nb-NO" dirty="0"/>
              <a:t>Redegjøre for </a:t>
            </a:r>
            <a:r>
              <a:rPr lang="nb-NO" u="sng" dirty="0"/>
              <a:t>iverksatte</a:t>
            </a:r>
            <a:r>
              <a:rPr lang="nb-NO" dirty="0"/>
              <a:t> og </a:t>
            </a:r>
            <a:r>
              <a:rPr lang="nb-NO" u="sng" dirty="0"/>
              <a:t>planlagte</a:t>
            </a:r>
            <a:r>
              <a:rPr lang="nb-NO" dirty="0"/>
              <a:t> likestillings</a:t>
            </a:r>
            <a:r>
              <a:rPr lang="nb-NO" u="sng" dirty="0"/>
              <a:t>tiltak</a:t>
            </a:r>
            <a:r>
              <a:rPr lang="nb-NO" dirty="0"/>
              <a:t>.</a:t>
            </a:r>
          </a:p>
          <a:p>
            <a:endParaRPr lang="nb-NO" dirty="0"/>
          </a:p>
        </p:txBody>
      </p:sp>
    </p:spTree>
    <p:extLst>
      <p:ext uri="{BB962C8B-B14F-4D97-AF65-F5344CB8AC3E}">
        <p14:creationId xmlns:p14="http://schemas.microsoft.com/office/powerpoint/2010/main" val="253676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9826"/>
            <a:ext cx="6560567" cy="572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652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a:xfrm>
            <a:off x="899592" y="1196752"/>
            <a:ext cx="8134672" cy="4419600"/>
          </a:xfrm>
        </p:spPr>
        <p:txBody>
          <a:bodyPr>
            <a:normAutofit/>
          </a:bodyPr>
          <a:lstStyle/>
          <a:p>
            <a:pPr marL="0" indent="0">
              <a:buNone/>
            </a:pPr>
            <a:r>
              <a:rPr lang="nb-NO" b="1" dirty="0" smtClean="0"/>
              <a:t>Hvor mange kvinnelige arbeidstakere </a:t>
            </a:r>
          </a:p>
          <a:p>
            <a:pPr marL="0" indent="0">
              <a:buNone/>
            </a:pPr>
            <a:r>
              <a:rPr lang="nb-NO" b="1" dirty="0" smtClean="0"/>
              <a:t>har opplevd dårligere behandling i forbindelse med graviditet / foreldrepermisjon?</a:t>
            </a:r>
          </a:p>
          <a:p>
            <a:pPr marL="0" indent="0">
              <a:buNone/>
            </a:pPr>
            <a:endParaRPr lang="nb-NO" sz="2800" dirty="0"/>
          </a:p>
          <a:p>
            <a:pPr marL="0" indent="0">
              <a:buNone/>
            </a:pPr>
            <a:r>
              <a:rPr lang="nb-NO" dirty="0" smtClean="0"/>
              <a:t>a) 25 %</a:t>
            </a:r>
          </a:p>
          <a:p>
            <a:pPr marL="0" indent="0">
              <a:buNone/>
            </a:pPr>
            <a:r>
              <a:rPr lang="nb-NO" dirty="0" smtClean="0"/>
              <a:t>b) 55 % </a:t>
            </a:r>
          </a:p>
          <a:p>
            <a:pPr marL="0" indent="0">
              <a:buNone/>
            </a:pPr>
            <a:r>
              <a:rPr lang="nb-NO" dirty="0" smtClean="0"/>
              <a:t>c) 85 %</a:t>
            </a:r>
            <a:r>
              <a:rPr lang="nb-NO" dirty="0"/>
              <a:t/>
            </a:r>
            <a:br>
              <a:rPr lang="nb-NO" dirty="0"/>
            </a:br>
            <a:endParaRPr lang="nb-NO" dirty="0"/>
          </a:p>
        </p:txBody>
      </p:sp>
    </p:spTree>
    <p:extLst>
      <p:ext uri="{BB962C8B-B14F-4D97-AF65-F5344CB8AC3E}">
        <p14:creationId xmlns:p14="http://schemas.microsoft.com/office/powerpoint/2010/main" val="271240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p:txBody>
          <a:bodyPr/>
          <a:lstStyle/>
          <a:p>
            <a:pPr marL="0" lvl="0" indent="0">
              <a:buNone/>
            </a:pPr>
            <a:r>
              <a:rPr lang="nb-NO" b="1" dirty="0"/>
              <a:t>Hva var de tre største innvandrergruppene i Norge i </a:t>
            </a:r>
            <a:r>
              <a:rPr lang="nb-NO" b="1" dirty="0" smtClean="0"/>
              <a:t>2014?</a:t>
            </a:r>
            <a:r>
              <a:rPr lang="nb-NO" b="1" dirty="0"/>
              <a:t/>
            </a:r>
            <a:br>
              <a:rPr lang="nb-NO" b="1" dirty="0"/>
            </a:br>
            <a:r>
              <a:rPr lang="nb-NO" b="1" dirty="0"/>
              <a:t/>
            </a:r>
            <a:br>
              <a:rPr lang="nb-NO" b="1" dirty="0"/>
            </a:br>
            <a:endParaRPr lang="nb-NO" dirty="0"/>
          </a:p>
        </p:txBody>
      </p:sp>
    </p:spTree>
    <p:extLst>
      <p:ext uri="{BB962C8B-B14F-4D97-AF65-F5344CB8AC3E}">
        <p14:creationId xmlns:p14="http://schemas.microsoft.com/office/powerpoint/2010/main" val="937215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RBEIDSLIV\Foredrag\LOs forum for etnisk likestilling\Innvandring og innvandrere - SSB_filer\binary-188147-48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1754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C1DFE5"/>
          </a:solidFill>
          <a:ln>
            <a:solidFill>
              <a:srgbClr val="A3CF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Explosion 2 4"/>
          <p:cNvSpPr/>
          <p:nvPr/>
        </p:nvSpPr>
        <p:spPr>
          <a:xfrm rot="1457750">
            <a:off x="152147" y="427517"/>
            <a:ext cx="8416088" cy="6400800"/>
          </a:xfrm>
          <a:prstGeom prst="irregularSeal2">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Explosion 2 7"/>
          <p:cNvSpPr/>
          <p:nvPr/>
        </p:nvSpPr>
        <p:spPr>
          <a:xfrm rot="1457750">
            <a:off x="334505" y="381143"/>
            <a:ext cx="8416088" cy="6400800"/>
          </a:xfrm>
          <a:prstGeom prst="irregularSeal2">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47723" y="2188904"/>
            <a:ext cx="8424936" cy="2554545"/>
          </a:xfrm>
          <a:prstGeom prst="rect">
            <a:avLst/>
          </a:prstGeom>
          <a:noFill/>
        </p:spPr>
        <p:txBody>
          <a:bodyPr wrap="square" rtlCol="0">
            <a:spAutoFit/>
          </a:bodyPr>
          <a:lstStyle/>
          <a:p>
            <a:pPr algn="ctr"/>
            <a:r>
              <a:rPr lang="en-US" sz="8000" b="1" dirty="0" smtClean="0">
                <a:solidFill>
                  <a:srgbClr val="000000"/>
                </a:solidFill>
                <a:latin typeface="Arial"/>
                <a:cs typeface="Arial"/>
              </a:rPr>
              <a:t>AND THE WINNER IS…</a:t>
            </a:r>
            <a:endParaRPr lang="en-US" sz="8000" b="1" dirty="0">
              <a:solidFill>
                <a:srgbClr val="000000"/>
              </a:solidFill>
              <a:latin typeface="Arial"/>
              <a:cs typeface="Arial"/>
            </a:endParaRPr>
          </a:p>
        </p:txBody>
      </p:sp>
      <p:sp>
        <p:nvSpPr>
          <p:cNvPr id="7" name="TextBox 6"/>
          <p:cNvSpPr txBox="1"/>
          <p:nvPr/>
        </p:nvSpPr>
        <p:spPr>
          <a:xfrm>
            <a:off x="-252536" y="2231217"/>
            <a:ext cx="8964252" cy="2554545"/>
          </a:xfrm>
          <a:prstGeom prst="rect">
            <a:avLst/>
          </a:prstGeom>
          <a:noFill/>
        </p:spPr>
        <p:txBody>
          <a:bodyPr wrap="square" rtlCol="0">
            <a:spAutoFit/>
          </a:bodyPr>
          <a:lstStyle/>
          <a:p>
            <a:pPr algn="ctr"/>
            <a:r>
              <a:rPr lang="en-US" sz="8000" b="1" dirty="0" smtClean="0">
                <a:solidFill>
                  <a:schemeClr val="bg1"/>
                </a:solidFill>
                <a:latin typeface="Arial"/>
                <a:cs typeface="Arial"/>
              </a:rPr>
              <a:t>AND THE WINNER IS…</a:t>
            </a:r>
            <a:endParaRPr lang="en-US" sz="8000" b="1" dirty="0">
              <a:solidFill>
                <a:schemeClr val="bg1"/>
              </a:solidFill>
              <a:latin typeface="Arial"/>
              <a:cs typeface="Arial"/>
            </a:endParaRPr>
          </a:p>
        </p:txBody>
      </p:sp>
    </p:spTree>
    <p:extLst>
      <p:ext uri="{BB962C8B-B14F-4D97-AF65-F5344CB8AC3E}">
        <p14:creationId xmlns:p14="http://schemas.microsoft.com/office/powerpoint/2010/main" val="3060429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Vårt utgangspunkt</a:t>
            </a:r>
            <a:endParaRPr lang="nb-NO" dirty="0"/>
          </a:p>
        </p:txBody>
      </p:sp>
      <p:sp>
        <p:nvSpPr>
          <p:cNvPr id="3" name="Plassholder for innhold 2"/>
          <p:cNvSpPr>
            <a:spLocks noGrp="1"/>
          </p:cNvSpPr>
          <p:nvPr>
            <p:ph idx="1"/>
          </p:nvPr>
        </p:nvSpPr>
        <p:spPr/>
        <p:txBody>
          <a:bodyPr/>
          <a:lstStyle/>
          <a:p>
            <a:r>
              <a:rPr lang="nb-NO" dirty="0" smtClean="0"/>
              <a:t>Norsk arbeidsliv preges av mangfold</a:t>
            </a:r>
            <a:endParaRPr lang="nb-NO" dirty="0"/>
          </a:p>
          <a:p>
            <a:r>
              <a:rPr lang="nb-NO" dirty="0" smtClean="0"/>
              <a:t>Dere </a:t>
            </a:r>
            <a:r>
              <a:rPr lang="nb-NO" dirty="0"/>
              <a:t>er en del av </a:t>
            </a:r>
            <a:r>
              <a:rPr lang="nb-NO" dirty="0" smtClean="0"/>
              <a:t>et ikke-likestilt </a:t>
            </a:r>
            <a:r>
              <a:rPr lang="nb-NO" dirty="0"/>
              <a:t>arbeidsmarked</a:t>
            </a:r>
          </a:p>
          <a:p>
            <a:r>
              <a:rPr lang="nb-NO" dirty="0"/>
              <a:t>Spørsmålet er hvordan dere løser denne situasjonen best mulig</a:t>
            </a:r>
          </a:p>
          <a:p>
            <a:r>
              <a:rPr lang="nb-NO" dirty="0"/>
              <a:t>Spørsmålet er om dere lærer av det som fungerer og slutter med det som ikke fungerer</a:t>
            </a:r>
          </a:p>
          <a:p>
            <a:endParaRPr lang="nb-NO" dirty="0"/>
          </a:p>
        </p:txBody>
      </p:sp>
    </p:spTree>
    <p:extLst>
      <p:ext uri="{BB962C8B-B14F-4D97-AF65-F5344CB8AC3E}">
        <p14:creationId xmlns:p14="http://schemas.microsoft.com/office/powerpoint/2010/main" val="200993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pic>
        <p:nvPicPr>
          <p:cNvPr id="4" name="fe88ba3e-a015-4cb6-957a-366c3c06af6e" descr="E3AD1F49-F557-43C5-8420-4BE9495E33D8@i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0291" y="1981685"/>
            <a:ext cx="6911189" cy="1877278"/>
          </a:xfrm>
          <a:prstGeom prst="rect">
            <a:avLst/>
          </a:prstGeom>
          <a:noFill/>
          <a:ln w="9525">
            <a:noFill/>
            <a:miter lim="800000"/>
            <a:headEnd/>
            <a:tailEnd/>
          </a:ln>
        </p:spPr>
      </p:pic>
      <p:sp>
        <p:nvSpPr>
          <p:cNvPr id="5" name="Rektangel 4"/>
          <p:cNvSpPr/>
          <p:nvPr/>
        </p:nvSpPr>
        <p:spPr>
          <a:xfrm>
            <a:off x="0" y="0"/>
            <a:ext cx="9144000" cy="6858000"/>
          </a:xfrm>
          <a:prstGeom prst="rect">
            <a:avLst/>
          </a:prstGeom>
          <a:solidFill>
            <a:srgbClr val="145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pic>
        <p:nvPicPr>
          <p:cNvPr id="6" name="Bilde 5" descr="Logo_neg.png"/>
          <p:cNvPicPr>
            <a:picLocks noChangeAspect="1"/>
          </p:cNvPicPr>
          <p:nvPr/>
        </p:nvPicPr>
        <p:blipFill>
          <a:blip r:embed="rId4"/>
          <a:stretch>
            <a:fillRect/>
          </a:stretch>
        </p:blipFill>
        <p:spPr>
          <a:xfrm>
            <a:off x="2627784" y="4653136"/>
            <a:ext cx="3633825" cy="1005696"/>
          </a:xfrm>
          <a:prstGeom prst="rect">
            <a:avLst/>
          </a:prstGeom>
        </p:spPr>
      </p:pic>
      <p:sp>
        <p:nvSpPr>
          <p:cNvPr id="7" name="Rectangle 3"/>
          <p:cNvSpPr txBox="1">
            <a:spLocks noChangeArrowheads="1"/>
          </p:cNvSpPr>
          <p:nvPr/>
        </p:nvSpPr>
        <p:spPr>
          <a:xfrm>
            <a:off x="1115318" y="1124744"/>
            <a:ext cx="7777162" cy="2664296"/>
          </a:xfrm>
          <a:prstGeom prst="rect">
            <a:avLst/>
          </a:prstGeom>
        </p:spPr>
        <p:txBody>
          <a:bodyPr vert="horz" lIns="82124" tIns="41061" rIns="82124" bIns="4106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defRPr/>
            </a:pPr>
            <a:r>
              <a:rPr lang="nb-NO" dirty="0" smtClean="0">
                <a:solidFill>
                  <a:schemeClr val="bg1"/>
                </a:solidFill>
              </a:rPr>
              <a:t>Denne presentasjonen har Likestillings- </a:t>
            </a:r>
            <a:br>
              <a:rPr lang="nb-NO" dirty="0" smtClean="0">
                <a:solidFill>
                  <a:schemeClr val="bg1"/>
                </a:solidFill>
              </a:rPr>
            </a:br>
            <a:r>
              <a:rPr lang="nb-NO" dirty="0" smtClean="0">
                <a:solidFill>
                  <a:schemeClr val="bg1"/>
                </a:solidFill>
              </a:rPr>
              <a:t>og diskrimineringsombudet (LDO) laget </a:t>
            </a:r>
            <a:br>
              <a:rPr lang="nb-NO" dirty="0" smtClean="0">
                <a:solidFill>
                  <a:schemeClr val="bg1"/>
                </a:solidFill>
              </a:rPr>
            </a:br>
            <a:r>
              <a:rPr lang="nb-NO" dirty="0" smtClean="0">
                <a:solidFill>
                  <a:schemeClr val="bg1"/>
                </a:solidFill>
              </a:rPr>
              <a:t>for FINANSFORBUNDET til bruk i tillitsvalgtopplæringen.</a:t>
            </a:r>
            <a:endParaRPr lang="nb-NO" dirty="0" smtClean="0">
              <a:solidFill>
                <a:schemeClr val="bg1"/>
              </a:solidFill>
              <a:ea typeface="ＭＳ Ｐゴシック" pitchFamily="34" charset="-128"/>
            </a:endParaRPr>
          </a:p>
          <a:p>
            <a:pPr marL="0" indent="0">
              <a:buFont typeface="Arial" charset="0"/>
              <a:buNone/>
              <a:defRPr/>
            </a:pPr>
            <a:endParaRPr lang="nb-NO" sz="1400" dirty="0" smtClean="0">
              <a:solidFill>
                <a:srgbClr val="FFFFFF"/>
              </a:solidFill>
              <a:latin typeface="Verdana" pitchFamily="34" charset="0"/>
              <a:ea typeface="ＭＳ Ｐゴシック" pitchFamily="34" charset="-128"/>
            </a:endParaRPr>
          </a:p>
          <a:p>
            <a:pPr marL="0" indent="0">
              <a:buFont typeface="Arial" charset="0"/>
              <a:buNone/>
              <a:defRPr/>
            </a:pPr>
            <a:endParaRPr lang="nb-NO" sz="1400" dirty="0" smtClean="0">
              <a:solidFill>
                <a:srgbClr val="FFFFFF"/>
              </a:solidFill>
              <a:latin typeface="Verdana" pitchFamily="34" charset="0"/>
              <a:ea typeface="ＭＳ Ｐゴシック" pitchFamily="34" charset="-128"/>
            </a:endParaRPr>
          </a:p>
          <a:p>
            <a:pPr marL="0" indent="0">
              <a:buFont typeface="Arial" charset="0"/>
              <a:buNone/>
              <a:defRPr/>
            </a:pPr>
            <a:endParaRPr lang="nb-NO" sz="1900" dirty="0" smtClean="0">
              <a:solidFill>
                <a:srgbClr val="FFFFFF"/>
              </a:solidFill>
              <a:latin typeface="Verdana" pitchFamily="34" charset="0"/>
              <a:ea typeface="ＭＳ Ｐゴシック" pitchFamily="34" charset="-128"/>
            </a:endParaRPr>
          </a:p>
          <a:p>
            <a:pPr marL="0" indent="0">
              <a:buFont typeface="Arial" charset="0"/>
              <a:buNone/>
              <a:defRPr/>
            </a:pPr>
            <a:endParaRPr lang="nb-NO" sz="1000" dirty="0" smtClean="0">
              <a:solidFill>
                <a:srgbClr val="FFFFFF"/>
              </a:solidFill>
              <a:latin typeface="Verdana" pitchFamily="34" charset="0"/>
              <a:ea typeface="ＭＳ Ｐゴシック" pitchFamily="34" charset="-128"/>
            </a:endParaRPr>
          </a:p>
          <a:p>
            <a:pPr marL="0" indent="0">
              <a:buFont typeface="Arial" charset="0"/>
              <a:buNone/>
              <a:defRPr/>
            </a:pPr>
            <a:endParaRPr lang="nb-NO" sz="1000" dirty="0" smtClean="0">
              <a:solidFill>
                <a:srgbClr val="FFFFFF"/>
              </a:solidFill>
              <a:latin typeface="Verdana" pitchFamily="34" charset="0"/>
              <a:ea typeface="ＭＳ Ｐゴシック" pitchFamily="34" charset="-128"/>
            </a:endParaRPr>
          </a:p>
        </p:txBody>
      </p:sp>
    </p:spTree>
    <p:extLst>
      <p:ext uri="{BB962C8B-B14F-4D97-AF65-F5344CB8AC3E}">
        <p14:creationId xmlns:p14="http://schemas.microsoft.com/office/powerpoint/2010/main" val="586712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2057400"/>
            <a:ext cx="8134672" cy="2133600"/>
          </a:xfrm>
        </p:spPr>
        <p:txBody>
          <a:bodyPr>
            <a:normAutofit/>
          </a:bodyPr>
          <a:lstStyle/>
          <a:p>
            <a:pPr marL="0" indent="0" algn="ctr">
              <a:buNone/>
            </a:pPr>
            <a:r>
              <a:rPr lang="nb-NO" sz="4324" b="1" dirty="0"/>
              <a:t>Norsk lov forbyr diskriminering </a:t>
            </a:r>
            <a:endParaRPr lang="nb-NO" sz="4324" b="1" dirty="0" smtClean="0"/>
          </a:p>
          <a:p>
            <a:pPr marL="0" indent="0" algn="ctr">
              <a:buNone/>
            </a:pPr>
            <a:r>
              <a:rPr lang="nb-NO" sz="4324" i="1" dirty="0" smtClean="0"/>
              <a:t>– men hva </a:t>
            </a:r>
            <a:r>
              <a:rPr lang="nb-NO" sz="4324" i="1" dirty="0"/>
              <a:t>er </a:t>
            </a:r>
            <a:r>
              <a:rPr lang="nb-NO" sz="4324" i="1" dirty="0" smtClean="0"/>
              <a:t>diskriminering?</a:t>
            </a:r>
            <a:r>
              <a:rPr lang="nb-NO" dirty="0" smtClean="0">
                <a:solidFill>
                  <a:schemeClr val="bg1"/>
                </a:solidFill>
              </a:rPr>
              <a:t> </a:t>
            </a:r>
            <a:endParaRPr lang="nb-NO" sz="2400" dirty="0" smtClean="0">
              <a:solidFill>
                <a:schemeClr val="bg1"/>
              </a:solidFill>
            </a:endParaRPr>
          </a:p>
        </p:txBody>
      </p:sp>
    </p:spTree>
    <p:extLst>
      <p:ext uri="{BB962C8B-B14F-4D97-AF65-F5344CB8AC3E}">
        <p14:creationId xmlns:p14="http://schemas.microsoft.com/office/powerpoint/2010/main" val="317601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9512" y="2743200"/>
            <a:ext cx="3699520" cy="990600"/>
          </a:xfrm>
        </p:spPr>
        <p:txBody>
          <a:bodyPr>
            <a:noAutofit/>
          </a:bodyPr>
          <a:lstStyle/>
          <a:p>
            <a:r>
              <a:rPr lang="nb-NO" b="1" dirty="0" smtClean="0"/>
              <a:t>Diskriminering</a:t>
            </a:r>
            <a:endParaRPr lang="nb-NO" b="1" dirty="0"/>
          </a:p>
        </p:txBody>
      </p:sp>
      <p:sp>
        <p:nvSpPr>
          <p:cNvPr id="5" name="Plassholder for lysbildenummer 4"/>
          <p:cNvSpPr>
            <a:spLocks noGrp="1"/>
          </p:cNvSpPr>
          <p:nvPr>
            <p:ph type="sldNum" sz="quarter" idx="12"/>
          </p:nvPr>
        </p:nvSpPr>
        <p:spPr/>
        <p:txBody>
          <a:bodyPr/>
          <a:lstStyle/>
          <a:p>
            <a:pPr>
              <a:defRPr/>
            </a:pPr>
            <a:fld id="{2DE3AFF9-DAEE-4263-8F32-7324291428ED}" type="slidenum">
              <a:rPr lang="en-US" smtClean="0">
                <a:solidFill>
                  <a:srgbClr val="FFFFFF"/>
                </a:solidFill>
              </a:rPr>
              <a:pPr>
                <a:defRPr/>
              </a:pPr>
              <a:t>21</a:t>
            </a:fld>
            <a:endParaRPr lang="en-US">
              <a:solidFill>
                <a:srgbClr val="FFFFFF"/>
              </a:solidFill>
            </a:endParaRPr>
          </a:p>
        </p:txBody>
      </p:sp>
      <p:sp>
        <p:nvSpPr>
          <p:cNvPr id="14" name="TextBox 13"/>
          <p:cNvSpPr txBox="1"/>
          <p:nvPr/>
        </p:nvSpPr>
        <p:spPr>
          <a:xfrm>
            <a:off x="5257800" y="2743200"/>
            <a:ext cx="3746338" cy="1200328"/>
          </a:xfrm>
          <a:prstGeom prst="rect">
            <a:avLst/>
          </a:prstGeom>
          <a:noFill/>
        </p:spPr>
        <p:txBody>
          <a:bodyPr wrap="none" rtlCol="0">
            <a:spAutoFit/>
          </a:bodyPr>
          <a:lstStyle/>
          <a:p>
            <a:pPr algn="just"/>
            <a:r>
              <a:rPr lang="en-US" sz="2400" b="1" dirty="0" err="1" smtClean="0"/>
              <a:t>Usaklig</a:t>
            </a:r>
            <a:r>
              <a:rPr lang="en-US" sz="2400" b="1" dirty="0" smtClean="0"/>
              <a:t> </a:t>
            </a:r>
            <a:r>
              <a:rPr lang="en-US" sz="2400" b="1" dirty="0" err="1" smtClean="0"/>
              <a:t>forskjellsbehandling</a:t>
            </a:r>
            <a:r>
              <a:rPr lang="en-US" sz="2400" b="1" dirty="0" smtClean="0"/>
              <a:t> </a:t>
            </a:r>
          </a:p>
          <a:p>
            <a:pPr algn="just"/>
            <a:r>
              <a:rPr lang="en-US" sz="2400" dirty="0" err="1" smtClean="0"/>
              <a:t>knyttet</a:t>
            </a:r>
            <a:r>
              <a:rPr lang="en-US" sz="2400" dirty="0" smtClean="0"/>
              <a:t> </a:t>
            </a:r>
            <a:r>
              <a:rPr lang="en-US" sz="2400" dirty="0" err="1" smtClean="0"/>
              <a:t>til</a:t>
            </a:r>
            <a:r>
              <a:rPr lang="en-US" sz="2400" dirty="0" smtClean="0"/>
              <a:t> et </a:t>
            </a:r>
            <a:r>
              <a:rPr lang="en-US" sz="2400" dirty="0" err="1" smtClean="0"/>
              <a:t>eller</a:t>
            </a:r>
            <a:r>
              <a:rPr lang="en-US" sz="2400" dirty="0" smtClean="0"/>
              <a:t> </a:t>
            </a:r>
            <a:r>
              <a:rPr lang="en-US" sz="2400" dirty="0" err="1" smtClean="0"/>
              <a:t>flere</a:t>
            </a:r>
            <a:r>
              <a:rPr lang="en-US" sz="2400" dirty="0" smtClean="0"/>
              <a:t> </a:t>
            </a:r>
          </a:p>
          <a:p>
            <a:pPr algn="just"/>
            <a:r>
              <a:rPr lang="en-US" sz="2400" b="1" dirty="0" err="1" smtClean="0"/>
              <a:t>diskrimineringsgrunnlag</a:t>
            </a:r>
            <a:endParaRPr lang="en-US" sz="2400" b="1" dirty="0"/>
          </a:p>
        </p:txBody>
      </p:sp>
      <p:sp>
        <p:nvSpPr>
          <p:cNvPr id="17" name="TextBox 16"/>
          <p:cNvSpPr txBox="1"/>
          <p:nvPr/>
        </p:nvSpPr>
        <p:spPr>
          <a:xfrm>
            <a:off x="4038600" y="2590800"/>
            <a:ext cx="990600" cy="1446550"/>
          </a:xfrm>
          <a:prstGeom prst="rect">
            <a:avLst/>
          </a:prstGeom>
          <a:noFill/>
        </p:spPr>
        <p:txBody>
          <a:bodyPr wrap="square" rtlCol="0">
            <a:spAutoFit/>
          </a:bodyPr>
          <a:lstStyle/>
          <a:p>
            <a:r>
              <a:rPr lang="en-US" sz="8800" b="1" dirty="0" smtClean="0">
                <a:solidFill>
                  <a:srgbClr val="4B005D"/>
                </a:solidFill>
                <a:latin typeface="Arial"/>
                <a:cs typeface="Arial"/>
              </a:rPr>
              <a:t>=</a:t>
            </a:r>
            <a:endParaRPr lang="en-US" sz="8800" b="1" dirty="0">
              <a:solidFill>
                <a:srgbClr val="4B005D"/>
              </a:solidFill>
              <a:latin typeface="Arial"/>
              <a:cs typeface="Arial"/>
            </a:endParaRPr>
          </a:p>
        </p:txBody>
      </p:sp>
    </p:spTree>
    <p:extLst>
      <p:ext uri="{BB962C8B-B14F-4D97-AF65-F5344CB8AC3E}">
        <p14:creationId xmlns:p14="http://schemas.microsoft.com/office/powerpoint/2010/main" val="1355979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352800" y="1295400"/>
            <a:ext cx="2209800" cy="2209800"/>
          </a:xfrm>
          <a:prstGeom prst="ellipse">
            <a:avLst/>
          </a:prstGeom>
          <a:solidFill>
            <a:srgbClr val="9166A0">
              <a:alpha val="32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6705600" y="1676400"/>
            <a:ext cx="2171761" cy="1352203"/>
            <a:chOff x="5688625" y="2088228"/>
            <a:chExt cx="2171761" cy="1352203"/>
          </a:xfrm>
        </p:grpSpPr>
        <p:sp>
          <p:nvSpPr>
            <p:cNvPr id="13" name="Rectangle 12"/>
            <p:cNvSpPr/>
            <p:nvPr/>
          </p:nvSpPr>
          <p:spPr>
            <a:xfrm>
              <a:off x="5688625" y="2088228"/>
              <a:ext cx="2171761" cy="1352203"/>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5688625" y="2088228"/>
              <a:ext cx="2171761" cy="1352203"/>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R="0" lvl="0" algn="ctr" defTabSz="1066800" rtl="0" eaLnBrk="1" fontAlgn="base" latinLnBrk="0" hangingPunct="1">
                <a:lnSpc>
                  <a:spcPct val="90000"/>
                </a:lnSpc>
                <a:spcBef>
                  <a:spcPct val="0"/>
                </a:spcBef>
                <a:spcAft>
                  <a:spcPct val="35000"/>
                </a:spcAft>
                <a:buClrTx/>
                <a:buSzTx/>
                <a:buFontTx/>
                <a:tabLst/>
              </a:pPr>
              <a:r>
                <a:rPr kumimoji="0" lang="nb-NO" sz="2400" b="0" i="0" u="none" strike="noStrike" kern="1200" cap="none" normalizeH="0" baseline="0" dirty="0" smtClean="0">
                  <a:ln/>
                  <a:effectLst/>
                  <a:latin typeface="Arial" charset="0"/>
                  <a:cs typeface="Arial" charset="0"/>
                </a:rPr>
                <a:t>Kjønnsuttrykk</a:t>
              </a:r>
            </a:p>
            <a:p>
              <a:pPr lvl="0" algn="ctr" defTabSz="1066800" rtl="0">
                <a:lnSpc>
                  <a:spcPct val="90000"/>
                </a:lnSpc>
                <a:spcBef>
                  <a:spcPct val="0"/>
                </a:spcBef>
                <a:spcAft>
                  <a:spcPct val="35000"/>
                </a:spcAft>
              </a:pPr>
              <a:r>
                <a:rPr kumimoji="0" lang="nb-NO" sz="2400" b="0" i="0" u="none" strike="noStrike" kern="1200" cap="none" normalizeH="0" baseline="0" dirty="0" smtClean="0">
                  <a:ln/>
                  <a:effectLst/>
                  <a:latin typeface="Arial" charset="0"/>
                  <a:cs typeface="Arial" charset="0"/>
                </a:rPr>
                <a:t>Kjønnsidentitet</a:t>
              </a:r>
            </a:p>
            <a:p>
              <a:pPr lvl="0" algn="ctr" defTabSz="1066800" rtl="0">
                <a:lnSpc>
                  <a:spcPct val="90000"/>
                </a:lnSpc>
                <a:spcBef>
                  <a:spcPct val="0"/>
                </a:spcBef>
                <a:spcAft>
                  <a:spcPct val="35000"/>
                </a:spcAft>
              </a:pPr>
              <a:r>
                <a:rPr kumimoji="0" lang="nb-NO" sz="2400" b="0" i="0" u="none" strike="noStrike" kern="1200" cap="none" normalizeH="0" baseline="0" dirty="0" smtClean="0">
                  <a:ln/>
                  <a:effectLst/>
                  <a:latin typeface="Arial" charset="0"/>
                  <a:cs typeface="Arial" charset="0"/>
                </a:rPr>
                <a:t>Seksuell orientering</a:t>
              </a:r>
            </a:p>
          </p:txBody>
        </p:sp>
      </p:grpSp>
      <p:grpSp>
        <p:nvGrpSpPr>
          <p:cNvPr id="18" name="Group 17"/>
          <p:cNvGrpSpPr/>
          <p:nvPr/>
        </p:nvGrpSpPr>
        <p:grpSpPr>
          <a:xfrm>
            <a:off x="6050305" y="3657600"/>
            <a:ext cx="3093695" cy="2027882"/>
            <a:chOff x="5184565" y="3168354"/>
            <a:chExt cx="3093695" cy="3323282"/>
          </a:xfrm>
        </p:grpSpPr>
        <p:sp>
          <p:nvSpPr>
            <p:cNvPr id="19" name="Rectangle 18"/>
            <p:cNvSpPr/>
            <p:nvPr/>
          </p:nvSpPr>
          <p:spPr>
            <a:xfrm>
              <a:off x="5184565" y="3168354"/>
              <a:ext cx="3093695" cy="332328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Rectangle 19"/>
            <p:cNvSpPr/>
            <p:nvPr/>
          </p:nvSpPr>
          <p:spPr>
            <a:xfrm>
              <a:off x="5184565" y="3168354"/>
              <a:ext cx="3093695" cy="332328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sz="2400" b="0" i="0" u="none" strike="noStrike" kern="1200" cap="none" normalizeH="0" baseline="0" dirty="0" err="1" smtClean="0">
                  <a:ln/>
                  <a:effectLst/>
                  <a:latin typeface="Arial" charset="0"/>
                  <a:cs typeface="Arial" charset="0"/>
                </a:rPr>
                <a:t>Etnisitet</a:t>
              </a:r>
              <a:endParaRPr kumimoji="0" lang="nb-NO" sz="2400" b="0" i="0" u="none" strike="noStrike" kern="1200" cap="none" normalizeH="0" baseline="0" dirty="0" smtClean="0">
                <a:ln/>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b-NO" sz="2400" b="0" i="0" u="none" strike="noStrike" kern="1200" cap="none" normalizeH="0" baseline="0" dirty="0" smtClean="0">
                  <a:ln/>
                  <a:effectLst/>
                  <a:latin typeface="Arial" charset="0"/>
                  <a:cs typeface="Arial" charset="0"/>
                </a:rPr>
                <a:t>Språk</a:t>
              </a:r>
            </a:p>
            <a:p>
              <a:pPr marL="0" marR="0" lvl="0" indent="0" algn="ctr" defTabSz="914400" rtl="0" eaLnBrk="1" fontAlgn="base" latinLnBrk="0" hangingPunct="1">
                <a:lnSpc>
                  <a:spcPct val="100000"/>
                </a:lnSpc>
                <a:spcBef>
                  <a:spcPct val="0"/>
                </a:spcBef>
                <a:spcAft>
                  <a:spcPct val="0"/>
                </a:spcAft>
                <a:buClrTx/>
                <a:buSzTx/>
                <a:buFontTx/>
                <a:buNone/>
                <a:tabLst/>
              </a:pPr>
              <a:r>
                <a:rPr kumimoji="0" lang="nb-NO" sz="2400" b="0" i="0" u="none" strike="noStrike" kern="1200" cap="none" normalizeH="0" baseline="0" dirty="0" smtClean="0">
                  <a:ln/>
                  <a:effectLst/>
                  <a:latin typeface="Arial" charset="0"/>
                  <a:cs typeface="Arial" charset="0"/>
                </a:rPr>
                <a:t>Hudfarge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nb-NO" sz="2400" b="0" i="0" u="none" strike="noStrike" kern="1200" cap="none" normalizeH="0" baseline="0" dirty="0" smtClean="0">
                  <a:ln/>
                  <a:effectLst/>
                  <a:latin typeface="Arial" charset="0"/>
                  <a:cs typeface="Arial" charset="0"/>
                </a:rPr>
                <a:t>Nasjonal avstamning</a:t>
              </a:r>
            </a:p>
          </p:txBody>
        </p:sp>
      </p:grpSp>
      <p:grpSp>
        <p:nvGrpSpPr>
          <p:cNvPr id="21" name="Group 20"/>
          <p:cNvGrpSpPr/>
          <p:nvPr/>
        </p:nvGrpSpPr>
        <p:grpSpPr>
          <a:xfrm>
            <a:off x="2819400" y="5413602"/>
            <a:ext cx="4155652" cy="1444398"/>
            <a:chOff x="1563226" y="5544615"/>
            <a:chExt cx="4155652" cy="1444398"/>
          </a:xfrm>
        </p:grpSpPr>
        <p:sp>
          <p:nvSpPr>
            <p:cNvPr id="22" name="Rectangle 21"/>
            <p:cNvSpPr/>
            <p:nvPr/>
          </p:nvSpPr>
          <p:spPr>
            <a:xfrm>
              <a:off x="1944226" y="5544615"/>
              <a:ext cx="3774652" cy="144439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1563226" y="5544615"/>
              <a:ext cx="3774652" cy="144439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sz="2400" b="0" i="0" u="none" strike="noStrike" kern="1200" cap="none" normalizeH="0" baseline="0" dirty="0" smtClean="0">
                  <a:ln/>
                  <a:effectLst/>
                  <a:latin typeface="Arial" charset="0"/>
                  <a:cs typeface="Arial" charset="0"/>
                </a:rPr>
                <a:t>Fagforeningsmedlemskap</a:t>
              </a:r>
            </a:p>
            <a:p>
              <a:pPr lvl="0" algn="ctr" fontAlgn="base">
                <a:spcBef>
                  <a:spcPct val="0"/>
                </a:spcBef>
                <a:spcAft>
                  <a:spcPct val="0"/>
                </a:spcAft>
              </a:pPr>
              <a:r>
                <a:rPr lang="nb-NO" sz="2400" dirty="0" smtClean="0">
                  <a:ln/>
                  <a:latin typeface="Arial" charset="0"/>
                  <a:cs typeface="Arial" charset="0"/>
                </a:rPr>
                <a:t>Politisk syn </a:t>
              </a:r>
              <a:endParaRPr kumimoji="0" lang="nb-NO" sz="2400" b="0" i="0" u="none" strike="noStrike" kern="1200" cap="none" normalizeH="0" baseline="0" dirty="0" smtClean="0">
                <a:ln/>
                <a:effectLst/>
                <a:latin typeface="Arial" charset="0"/>
                <a:cs typeface="Arial" charset="0"/>
              </a:endParaRPr>
            </a:p>
          </p:txBody>
        </p:sp>
      </p:grpSp>
      <p:grpSp>
        <p:nvGrpSpPr>
          <p:cNvPr id="24" name="Group 23"/>
          <p:cNvGrpSpPr/>
          <p:nvPr/>
        </p:nvGrpSpPr>
        <p:grpSpPr>
          <a:xfrm>
            <a:off x="685800" y="4419600"/>
            <a:ext cx="2525655" cy="1762675"/>
            <a:chOff x="-228600" y="4219134"/>
            <a:chExt cx="2525655" cy="1762675"/>
          </a:xfrm>
        </p:grpSpPr>
        <p:sp>
          <p:nvSpPr>
            <p:cNvPr id="25" name="Rectangle 24"/>
            <p:cNvSpPr/>
            <p:nvPr/>
          </p:nvSpPr>
          <p:spPr>
            <a:xfrm>
              <a:off x="0" y="4752534"/>
              <a:ext cx="2297055" cy="1229275"/>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Rectangle 25"/>
            <p:cNvSpPr/>
            <p:nvPr/>
          </p:nvSpPr>
          <p:spPr>
            <a:xfrm>
              <a:off x="-228600" y="4219134"/>
              <a:ext cx="2297055" cy="122927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sz="2400" b="0" i="0" u="none" strike="noStrike" kern="1200" cap="none" normalizeH="0" baseline="0" dirty="0" smtClean="0">
                  <a:ln/>
                  <a:effectLst/>
                  <a:latin typeface="Arial" charset="0"/>
                  <a:cs typeface="Arial" charset="0"/>
                </a:rPr>
                <a:t>Alder</a:t>
              </a:r>
            </a:p>
          </p:txBody>
        </p:sp>
      </p:grpSp>
      <p:grpSp>
        <p:nvGrpSpPr>
          <p:cNvPr id="27" name="Group 26"/>
          <p:cNvGrpSpPr/>
          <p:nvPr/>
        </p:nvGrpSpPr>
        <p:grpSpPr>
          <a:xfrm>
            <a:off x="0" y="2971800"/>
            <a:ext cx="2663396" cy="2053998"/>
            <a:chOff x="-677419" y="2702768"/>
            <a:chExt cx="2663396" cy="2053998"/>
          </a:xfrm>
        </p:grpSpPr>
        <p:sp>
          <p:nvSpPr>
            <p:cNvPr id="28" name="Rectangle 27"/>
            <p:cNvSpPr/>
            <p:nvPr/>
          </p:nvSpPr>
          <p:spPr>
            <a:xfrm>
              <a:off x="-144019" y="3312368"/>
              <a:ext cx="2129996" cy="144439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677419" y="2702768"/>
              <a:ext cx="2129996" cy="144439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sz="2400" b="0" i="0" u="none" strike="noStrike" kern="1200" cap="none" normalizeH="0" baseline="0" dirty="0" smtClean="0">
                  <a:ln/>
                  <a:effectLst/>
                  <a:latin typeface="Arial" charset="0"/>
                  <a:cs typeface="Arial" charset="0"/>
                </a:rPr>
                <a:t>Religion</a:t>
              </a:r>
              <a:br>
                <a:rPr kumimoji="0" lang="nb-NO" sz="2400" b="0" i="0" u="none" strike="noStrike" kern="1200" cap="none" normalizeH="0" baseline="0" dirty="0" smtClean="0">
                  <a:ln/>
                  <a:effectLst/>
                  <a:latin typeface="Arial" charset="0"/>
                  <a:cs typeface="Arial" charset="0"/>
                </a:rPr>
              </a:br>
              <a:r>
                <a:rPr kumimoji="0" lang="nb-NO" sz="2400" b="0" i="0" u="none" strike="noStrike" kern="1200" cap="none" normalizeH="0" baseline="0" dirty="0" smtClean="0">
                  <a:ln/>
                  <a:effectLst/>
                  <a:latin typeface="Arial" charset="0"/>
                  <a:cs typeface="Arial" charset="0"/>
                </a:rPr>
                <a:t>Livssyn</a:t>
              </a:r>
            </a:p>
          </p:txBody>
        </p:sp>
      </p:grpSp>
      <p:grpSp>
        <p:nvGrpSpPr>
          <p:cNvPr id="30" name="Group 29"/>
          <p:cNvGrpSpPr/>
          <p:nvPr/>
        </p:nvGrpSpPr>
        <p:grpSpPr>
          <a:xfrm>
            <a:off x="304800" y="1676400"/>
            <a:ext cx="2297055" cy="559471"/>
            <a:chOff x="72004" y="1944215"/>
            <a:chExt cx="2297055" cy="1321471"/>
          </a:xfrm>
        </p:grpSpPr>
        <p:sp>
          <p:nvSpPr>
            <p:cNvPr id="31" name="Rectangle 30"/>
            <p:cNvSpPr/>
            <p:nvPr/>
          </p:nvSpPr>
          <p:spPr>
            <a:xfrm>
              <a:off x="72004" y="1944215"/>
              <a:ext cx="2297055" cy="1321471"/>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p:cNvSpPr/>
            <p:nvPr/>
          </p:nvSpPr>
          <p:spPr>
            <a:xfrm>
              <a:off x="72004" y="2325215"/>
              <a:ext cx="2297055" cy="94047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sz="2400" b="0" i="0" u="none" strike="noStrike" kern="1200" cap="none" normalizeH="0" baseline="0" dirty="0" smtClean="0">
                  <a:ln/>
                  <a:effectLst/>
                  <a:latin typeface="Arial" charset="0"/>
                  <a:cs typeface="Arial" charset="0"/>
                </a:rPr>
                <a:t>Funksjonsevne</a:t>
              </a:r>
            </a:p>
          </p:txBody>
        </p:sp>
      </p:grpSp>
      <p:grpSp>
        <p:nvGrpSpPr>
          <p:cNvPr id="33" name="Group 32"/>
          <p:cNvGrpSpPr/>
          <p:nvPr/>
        </p:nvGrpSpPr>
        <p:grpSpPr>
          <a:xfrm>
            <a:off x="3352800" y="228600"/>
            <a:ext cx="2449455" cy="1550071"/>
            <a:chOff x="2511896" y="923525"/>
            <a:chExt cx="2449455" cy="1550071"/>
          </a:xfrm>
        </p:grpSpPr>
        <p:sp>
          <p:nvSpPr>
            <p:cNvPr id="34" name="Rectangle 33"/>
            <p:cNvSpPr/>
            <p:nvPr/>
          </p:nvSpPr>
          <p:spPr>
            <a:xfrm>
              <a:off x="2664296" y="1152125"/>
              <a:ext cx="2297055" cy="1321471"/>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angle 34"/>
            <p:cNvSpPr/>
            <p:nvPr/>
          </p:nvSpPr>
          <p:spPr>
            <a:xfrm>
              <a:off x="2511896" y="923525"/>
              <a:ext cx="2297055" cy="132147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sz="2400" b="0" i="0" u="none" strike="noStrike" kern="1200" cap="none" normalizeH="0" baseline="0" dirty="0" smtClean="0">
                  <a:ln/>
                  <a:effectLst/>
                  <a:latin typeface="Arial" charset="0"/>
                  <a:cs typeface="Arial" charset="0"/>
                </a:rPr>
                <a:t>Kjønn</a:t>
              </a:r>
            </a:p>
          </p:txBody>
        </p:sp>
      </p:grpSp>
      <p:sp>
        <p:nvSpPr>
          <p:cNvPr id="43" name="Oval 42"/>
          <p:cNvSpPr/>
          <p:nvPr/>
        </p:nvSpPr>
        <p:spPr>
          <a:xfrm>
            <a:off x="4267200" y="1676400"/>
            <a:ext cx="2209800" cy="2209800"/>
          </a:xfrm>
          <a:prstGeom prst="ellipse">
            <a:avLst/>
          </a:prstGeom>
          <a:solidFill>
            <a:srgbClr val="9166A0">
              <a:alpha val="32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4419600" y="2590800"/>
            <a:ext cx="2209800" cy="2209800"/>
          </a:xfrm>
          <a:prstGeom prst="ellipse">
            <a:avLst/>
          </a:prstGeom>
          <a:solidFill>
            <a:srgbClr val="9166A0">
              <a:alpha val="32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886200" y="3352800"/>
            <a:ext cx="2209800" cy="2209800"/>
          </a:xfrm>
          <a:prstGeom prst="ellipse">
            <a:avLst/>
          </a:prstGeom>
          <a:solidFill>
            <a:srgbClr val="9166A0">
              <a:alpha val="32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2819400" y="3352800"/>
            <a:ext cx="2209800" cy="2209800"/>
          </a:xfrm>
          <a:prstGeom prst="ellipse">
            <a:avLst/>
          </a:prstGeom>
          <a:solidFill>
            <a:srgbClr val="9166A0">
              <a:alpha val="32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286000" y="2667000"/>
            <a:ext cx="2209800" cy="2209800"/>
          </a:xfrm>
          <a:prstGeom prst="ellipse">
            <a:avLst/>
          </a:prstGeom>
          <a:solidFill>
            <a:srgbClr val="9166A0">
              <a:alpha val="32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438400" y="1676400"/>
            <a:ext cx="2209800" cy="2209800"/>
          </a:xfrm>
          <a:prstGeom prst="ellipse">
            <a:avLst/>
          </a:prstGeom>
          <a:solidFill>
            <a:srgbClr val="9166A0">
              <a:alpha val="32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6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200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250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250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300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300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P spid="44" grpId="0" animBg="1"/>
      <p:bldP spid="45" grpId="0" animBg="1"/>
      <p:bldP spid="46"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4213" y="549275"/>
            <a:ext cx="7772400" cy="838200"/>
          </a:xfrm>
        </p:spPr>
        <p:txBody>
          <a:bodyPr>
            <a:normAutofit fontScale="90000"/>
          </a:bodyPr>
          <a:lstStyle/>
          <a:p>
            <a:r>
              <a:rPr lang="nb-NO" dirty="0" smtClean="0"/>
              <a:t>Diskrimineringsvernet </a:t>
            </a:r>
            <a:br>
              <a:rPr lang="nb-NO" dirty="0" smtClean="0"/>
            </a:br>
            <a:r>
              <a:rPr lang="nb-NO" sz="2200" dirty="0" smtClean="0"/>
              <a:t>1. januar 2014</a:t>
            </a:r>
          </a:p>
        </p:txBody>
      </p:sp>
      <p:graphicFrame>
        <p:nvGraphicFramePr>
          <p:cNvPr id="31747" name="Group 3"/>
          <p:cNvGraphicFramePr>
            <a:graphicFrameLocks noGrp="1"/>
          </p:cNvGraphicFramePr>
          <p:nvPr>
            <p:ph type="tbl" idx="1"/>
            <p:extLst>
              <p:ext uri="{D42A27DB-BD31-4B8C-83A1-F6EECF244321}">
                <p14:modId xmlns:p14="http://schemas.microsoft.com/office/powerpoint/2010/main" val="3983759778"/>
              </p:ext>
            </p:extLst>
          </p:nvPr>
        </p:nvGraphicFramePr>
        <p:xfrm>
          <a:off x="250825" y="1989138"/>
          <a:ext cx="8569325" cy="3779065"/>
        </p:xfrm>
        <a:graphic>
          <a:graphicData uri="http://schemas.openxmlformats.org/drawingml/2006/table">
            <a:tbl>
              <a:tblPr/>
              <a:tblGrid>
                <a:gridCol w="1368847"/>
                <a:gridCol w="1872208"/>
                <a:gridCol w="1872208"/>
                <a:gridCol w="1872208"/>
                <a:gridCol w="1583854"/>
              </a:tblGrid>
              <a:tr h="9364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Likestillings-loven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Diskriminerings-loven om etnisitet</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Diskriminerings-loven om seksuell orientering, kjønnsidentitet og kjønnsuttrykk</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Diskriminerings- og </a:t>
                      </a:r>
                      <a:r>
                        <a:rPr kumimoji="0" lang="nb-NO" sz="1800" b="0" i="0" u="none" strike="noStrike" cap="none" normalizeH="0" baseline="0" dirty="0" err="1" smtClean="0">
                          <a:ln>
                            <a:noFill/>
                          </a:ln>
                          <a:solidFill>
                            <a:schemeClr val="tx1"/>
                          </a:solidFill>
                          <a:effectLst/>
                          <a:latin typeface="Arial" pitchFamily="34" charset="0"/>
                          <a:ea typeface="ヒラギノ角ゴ Pro W3" pitchFamily="96" charset="-128"/>
                        </a:rPr>
                        <a:t>tilgjenglighets</a:t>
                      </a: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-loven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Arbeidsmiljø-loven </a:t>
                      </a:r>
                      <a:b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b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kapittel 13</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r>
              <a:tr h="20417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Kjønn</a:t>
                      </a: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 </a:t>
                      </a:r>
                    </a:p>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endPar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endParaRPr>
                    </a:p>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 herunder graviditet og foreldre-permisjon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Etnisitet</a:t>
                      </a: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 nasjonal opprinnelse, avstamning, hudfarge, språk, religion og livssyn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Seksuell orientering, kjønns-identitet og kjønnsuttrykk</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Nedsatt funksjonsevne</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Times" pitchFamily="18" charset="0"/>
                        <a:buNone/>
                        <a:tabLst/>
                      </a:pPr>
                      <a:r>
                        <a:rPr kumimoji="0" lang="nb-NO" sz="1800" b="0" i="0" u="none" strike="noStrike" cap="none" normalizeH="0" baseline="0" dirty="0" smtClean="0">
                          <a:ln>
                            <a:noFill/>
                          </a:ln>
                          <a:solidFill>
                            <a:schemeClr val="tx1"/>
                          </a:solidFill>
                          <a:effectLst/>
                          <a:latin typeface="Arial" pitchFamily="34" charset="0"/>
                          <a:ea typeface="ヒラギノ角ゴ Pro W3" pitchFamily="96" charset="-128"/>
                        </a:rPr>
                        <a:t>Politisk syn, medlemskap i arbeidstaker-organisasjon, og </a:t>
                      </a:r>
                      <a:r>
                        <a:rPr kumimoji="0" lang="nb-NO" sz="1800" b="1" i="0" u="none" strike="noStrike" cap="none" normalizeH="0" baseline="0" dirty="0" smtClean="0">
                          <a:ln>
                            <a:noFill/>
                          </a:ln>
                          <a:solidFill>
                            <a:schemeClr val="tx1"/>
                          </a:solidFill>
                          <a:effectLst/>
                          <a:latin typeface="Arial" pitchFamily="34" charset="0"/>
                          <a:ea typeface="ヒラギノ角ゴ Pro W3" pitchFamily="96" charset="-128"/>
                        </a:rPr>
                        <a:t>alder</a:t>
                      </a:r>
                      <a:r>
                        <a:rPr kumimoji="0" lang="nb-NO" sz="2000" b="1" i="0" u="none" strike="noStrike" cap="none" normalizeH="0" baseline="0" dirty="0" smtClean="0">
                          <a:ln>
                            <a:noFill/>
                          </a:ln>
                          <a:solidFill>
                            <a:schemeClr val="tx1"/>
                          </a:solidFill>
                          <a:effectLst/>
                          <a:latin typeface="Arial" pitchFamily="34" charset="0"/>
                          <a:ea typeface="ヒラギノ角ゴ Pro W3" pitchFamily="96" charset="-128"/>
                        </a:rPr>
                        <a:t> </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82531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ktangel 1"/>
          <p:cNvSpPr>
            <a:spLocks noChangeArrowheads="1"/>
          </p:cNvSpPr>
          <p:nvPr/>
        </p:nvSpPr>
        <p:spPr bwMode="auto">
          <a:xfrm>
            <a:off x="0" y="0"/>
            <a:ext cx="9144000" cy="2303463"/>
          </a:xfrm>
          <a:prstGeom prst="rect">
            <a:avLst/>
          </a:prstGeom>
          <a:solidFill>
            <a:schemeClr val="accent4"/>
          </a:solidFill>
          <a:ln w="9525" algn="ctr">
            <a:solidFill>
              <a:schemeClr val="tx1"/>
            </a:solidFill>
            <a:round/>
            <a:headEnd/>
            <a:tailEnd/>
          </a:ln>
        </p:spPr>
        <p:txBody>
          <a:bodyPr/>
          <a:lstStyle/>
          <a:p>
            <a:pPr algn="ctr"/>
            <a:r>
              <a:rPr lang="nb-NO" sz="3600" b="1">
                <a:solidFill>
                  <a:srgbClr val="FFFFFF"/>
                </a:solidFill>
              </a:rPr>
              <a:t>LOVENS FORMÅL</a:t>
            </a:r>
          </a:p>
          <a:p>
            <a:pPr algn="ctr"/>
            <a:r>
              <a:rPr lang="nb-NO">
                <a:solidFill>
                  <a:srgbClr val="FFFFFF"/>
                </a:solidFill>
              </a:rPr>
              <a:t>- hindre diskriminering</a:t>
            </a:r>
          </a:p>
          <a:p>
            <a:pPr algn="ctr"/>
            <a:r>
              <a:rPr lang="nb-NO">
                <a:solidFill>
                  <a:srgbClr val="FFFFFF"/>
                </a:solidFill>
              </a:rPr>
              <a:t>- fremme likestilling </a:t>
            </a:r>
            <a:endParaRPr lang="nb-NO">
              <a:solidFill>
                <a:srgbClr val="000000"/>
              </a:solidFill>
            </a:endParaRPr>
          </a:p>
        </p:txBody>
      </p:sp>
      <p:sp>
        <p:nvSpPr>
          <p:cNvPr id="9219" name="Avrundet rektangel 2"/>
          <p:cNvSpPr>
            <a:spLocks noChangeArrowheads="1"/>
          </p:cNvSpPr>
          <p:nvPr/>
        </p:nvSpPr>
        <p:spPr bwMode="auto">
          <a:xfrm>
            <a:off x="0" y="3644900"/>
            <a:ext cx="1692275" cy="2663825"/>
          </a:xfrm>
          <a:prstGeom prst="roundRect">
            <a:avLst>
              <a:gd name="adj" fmla="val 16667"/>
            </a:avLst>
          </a:prstGeom>
          <a:solidFill>
            <a:schemeClr val="accent4"/>
          </a:solidFill>
          <a:ln w="9525" algn="ctr">
            <a:solidFill>
              <a:schemeClr val="tx1"/>
            </a:solidFill>
            <a:round/>
            <a:headEnd/>
            <a:tailEnd/>
          </a:ln>
        </p:spPr>
        <p:txBody>
          <a:bodyPr/>
          <a:lstStyle/>
          <a:p>
            <a:r>
              <a:rPr lang="nb-NO" sz="1800">
                <a:solidFill>
                  <a:srgbClr val="FFFFFF"/>
                </a:solidFill>
              </a:rPr>
              <a:t>Ulovlig </a:t>
            </a:r>
          </a:p>
          <a:p>
            <a:r>
              <a:rPr lang="nb-NO" sz="1800">
                <a:solidFill>
                  <a:srgbClr val="FFFFFF"/>
                </a:solidFill>
              </a:rPr>
              <a:t>forskjells-</a:t>
            </a:r>
          </a:p>
          <a:p>
            <a:r>
              <a:rPr lang="nb-NO" sz="1800">
                <a:solidFill>
                  <a:srgbClr val="FFFFFF"/>
                </a:solidFill>
              </a:rPr>
              <a:t>behandling:</a:t>
            </a:r>
          </a:p>
          <a:p>
            <a:endParaRPr lang="nb-NO" sz="1800">
              <a:solidFill>
                <a:srgbClr val="FFFFFF"/>
              </a:solidFill>
            </a:endParaRPr>
          </a:p>
          <a:p>
            <a:pPr>
              <a:buFont typeface="Arial" pitchFamily="34" charset="0"/>
              <a:buChar char="•"/>
            </a:pPr>
            <a:r>
              <a:rPr lang="nb-NO" sz="1800">
                <a:solidFill>
                  <a:srgbClr val="FFFFFF"/>
                </a:solidFill>
              </a:rPr>
              <a:t>direkte </a:t>
            </a:r>
          </a:p>
          <a:p>
            <a:pPr>
              <a:buFont typeface="Arial" pitchFamily="34" charset="0"/>
              <a:buChar char="•"/>
            </a:pPr>
            <a:r>
              <a:rPr lang="nb-NO" sz="1800">
                <a:solidFill>
                  <a:srgbClr val="FFFFFF"/>
                </a:solidFill>
              </a:rPr>
              <a:t>indirekte </a:t>
            </a:r>
          </a:p>
        </p:txBody>
      </p:sp>
      <p:sp>
        <p:nvSpPr>
          <p:cNvPr id="9220" name="Avrundet rektangel 6"/>
          <p:cNvSpPr>
            <a:spLocks noChangeArrowheads="1"/>
          </p:cNvSpPr>
          <p:nvPr/>
        </p:nvSpPr>
        <p:spPr bwMode="auto">
          <a:xfrm>
            <a:off x="1763713" y="3644900"/>
            <a:ext cx="1692275" cy="2663825"/>
          </a:xfrm>
          <a:prstGeom prst="roundRect">
            <a:avLst>
              <a:gd name="adj" fmla="val 16667"/>
            </a:avLst>
          </a:prstGeom>
          <a:solidFill>
            <a:schemeClr val="accent4"/>
          </a:solidFill>
          <a:ln w="9525" algn="ctr">
            <a:solidFill>
              <a:schemeClr val="tx1"/>
            </a:solidFill>
            <a:round/>
            <a:headEnd/>
            <a:tailEnd/>
          </a:ln>
        </p:spPr>
        <p:txBody>
          <a:bodyPr/>
          <a:lstStyle/>
          <a:p>
            <a:r>
              <a:rPr lang="nb-NO" sz="1800" dirty="0">
                <a:solidFill>
                  <a:srgbClr val="FFFFFF"/>
                </a:solidFill>
              </a:rPr>
              <a:t>Lovlig forskjells-behandling:</a:t>
            </a:r>
          </a:p>
          <a:p>
            <a:endParaRPr lang="nb-NO" sz="1800" dirty="0">
              <a:solidFill>
                <a:srgbClr val="FFFFFF"/>
              </a:solidFill>
            </a:endParaRPr>
          </a:p>
          <a:p>
            <a:pPr>
              <a:buFont typeface="Arial" pitchFamily="34" charset="0"/>
              <a:buChar char="•"/>
            </a:pPr>
            <a:r>
              <a:rPr lang="nb-NO" sz="1800" dirty="0">
                <a:solidFill>
                  <a:srgbClr val="FFFFFF"/>
                </a:solidFill>
              </a:rPr>
              <a:t>saklig forskjells-</a:t>
            </a:r>
          </a:p>
          <a:p>
            <a:r>
              <a:rPr lang="nb-NO" sz="1800" dirty="0">
                <a:solidFill>
                  <a:srgbClr val="FFFFFF"/>
                </a:solidFill>
              </a:rPr>
              <a:t>behandling   </a:t>
            </a:r>
          </a:p>
          <a:p>
            <a:pPr>
              <a:buFont typeface="Arial" pitchFamily="34" charset="0"/>
              <a:buChar char="•"/>
            </a:pPr>
            <a:r>
              <a:rPr lang="nb-NO" sz="1800" dirty="0">
                <a:solidFill>
                  <a:srgbClr val="FFFFFF"/>
                </a:solidFill>
              </a:rPr>
              <a:t>positiv sær-behandling   </a:t>
            </a:r>
          </a:p>
        </p:txBody>
      </p:sp>
      <p:sp>
        <p:nvSpPr>
          <p:cNvPr id="9221" name="Avrundet rektangel 7"/>
          <p:cNvSpPr>
            <a:spLocks noChangeArrowheads="1"/>
          </p:cNvSpPr>
          <p:nvPr/>
        </p:nvSpPr>
        <p:spPr bwMode="auto">
          <a:xfrm>
            <a:off x="3563938" y="3644900"/>
            <a:ext cx="1692275" cy="2663825"/>
          </a:xfrm>
          <a:prstGeom prst="roundRect">
            <a:avLst>
              <a:gd name="adj" fmla="val 16667"/>
            </a:avLst>
          </a:prstGeom>
          <a:solidFill>
            <a:schemeClr val="accent4"/>
          </a:solidFill>
          <a:ln w="9525" algn="ctr">
            <a:solidFill>
              <a:schemeClr val="tx1"/>
            </a:solidFill>
            <a:round/>
            <a:headEnd/>
            <a:tailEnd/>
          </a:ln>
        </p:spPr>
        <p:txBody>
          <a:bodyPr/>
          <a:lstStyle/>
          <a:p>
            <a:r>
              <a:rPr lang="nb-NO" sz="1800">
                <a:solidFill>
                  <a:srgbClr val="FFFFFF"/>
                </a:solidFill>
              </a:rPr>
              <a:t>Forbud mot  trakassering</a:t>
            </a:r>
          </a:p>
        </p:txBody>
      </p:sp>
      <p:sp>
        <p:nvSpPr>
          <p:cNvPr id="9222" name="Avrundet rektangel 8"/>
          <p:cNvSpPr>
            <a:spLocks noChangeArrowheads="1"/>
          </p:cNvSpPr>
          <p:nvPr/>
        </p:nvSpPr>
        <p:spPr bwMode="auto">
          <a:xfrm>
            <a:off x="5292725" y="3644900"/>
            <a:ext cx="1979613" cy="2663825"/>
          </a:xfrm>
          <a:prstGeom prst="roundRect">
            <a:avLst>
              <a:gd name="adj" fmla="val 16667"/>
            </a:avLst>
          </a:prstGeom>
          <a:solidFill>
            <a:schemeClr val="accent4"/>
          </a:solidFill>
          <a:ln w="9525" algn="ctr">
            <a:solidFill>
              <a:schemeClr val="tx1"/>
            </a:solidFill>
            <a:round/>
            <a:headEnd/>
            <a:tailEnd/>
          </a:ln>
        </p:spPr>
        <p:txBody>
          <a:bodyPr/>
          <a:lstStyle/>
          <a:p>
            <a:r>
              <a:rPr lang="nb-NO" sz="1800" dirty="0" smtClean="0">
                <a:solidFill>
                  <a:srgbClr val="FFFFFF"/>
                </a:solidFill>
              </a:rPr>
              <a:t>Tilretteleggings-plikt</a:t>
            </a:r>
            <a:endParaRPr lang="nb-NO" sz="1800" dirty="0">
              <a:solidFill>
                <a:srgbClr val="FFFFFF"/>
              </a:solidFill>
            </a:endParaRPr>
          </a:p>
        </p:txBody>
      </p:sp>
      <p:sp>
        <p:nvSpPr>
          <p:cNvPr id="9223" name="Avrundet rektangel 9"/>
          <p:cNvSpPr>
            <a:spLocks noChangeArrowheads="1"/>
          </p:cNvSpPr>
          <p:nvPr/>
        </p:nvSpPr>
        <p:spPr bwMode="auto">
          <a:xfrm>
            <a:off x="7380288" y="3644900"/>
            <a:ext cx="1763712" cy="2663825"/>
          </a:xfrm>
          <a:prstGeom prst="roundRect">
            <a:avLst>
              <a:gd name="adj" fmla="val 16667"/>
            </a:avLst>
          </a:prstGeom>
          <a:solidFill>
            <a:schemeClr val="accent4"/>
          </a:solidFill>
          <a:ln w="9525" algn="ctr">
            <a:solidFill>
              <a:schemeClr val="tx1"/>
            </a:solidFill>
            <a:round/>
            <a:headEnd/>
            <a:tailEnd/>
          </a:ln>
        </p:spPr>
        <p:txBody>
          <a:bodyPr/>
          <a:lstStyle/>
          <a:p>
            <a:r>
              <a:rPr lang="nb-NO" sz="1800" dirty="0">
                <a:solidFill>
                  <a:srgbClr val="FFFFFF"/>
                </a:solidFill>
              </a:rPr>
              <a:t>Aktivitets- og </a:t>
            </a:r>
            <a:r>
              <a:rPr lang="nb-NO" sz="1800" dirty="0" smtClean="0">
                <a:solidFill>
                  <a:srgbClr val="FFFFFF"/>
                </a:solidFill>
              </a:rPr>
              <a:t>rapporterings-plikt</a:t>
            </a:r>
            <a:endParaRPr lang="nb-NO" sz="1800" dirty="0">
              <a:solidFill>
                <a:srgbClr val="FFFFFF"/>
              </a:solidFill>
            </a:endParaRPr>
          </a:p>
        </p:txBody>
      </p:sp>
      <p:sp>
        <p:nvSpPr>
          <p:cNvPr id="13" name="Ellipse 12"/>
          <p:cNvSpPr/>
          <p:nvPr/>
        </p:nvSpPr>
        <p:spPr bwMode="auto">
          <a:xfrm>
            <a:off x="1116013" y="2852738"/>
            <a:ext cx="6769100" cy="576262"/>
          </a:xfrm>
          <a:prstGeom prst="ellipse">
            <a:avLst/>
          </a:prstGeom>
          <a:solidFill>
            <a:schemeClr val="accent2">
              <a:lumMod val="40000"/>
              <a:lumOff val="60000"/>
            </a:schemeClr>
          </a:solidFill>
          <a:ln w="57150" cap="flat" cmpd="sng" algn="ctr">
            <a:solidFill>
              <a:schemeClr val="accent2"/>
            </a:solidFill>
            <a:prstDash val="dash"/>
            <a:round/>
            <a:headEnd type="none" w="med" len="med"/>
            <a:tailEnd type="none" w="med" len="med"/>
          </a:ln>
          <a:effectLst/>
        </p:spPr>
        <p:txBody>
          <a:bodyPr/>
          <a:lstStyle/>
          <a:p>
            <a:pPr algn="ctr">
              <a:defRPr/>
            </a:pPr>
            <a:r>
              <a:rPr lang="nb-NO" b="1" dirty="0">
                <a:solidFill>
                  <a:srgbClr val="000000"/>
                </a:solidFill>
              </a:rPr>
              <a:t>Virkemidler</a:t>
            </a:r>
          </a:p>
        </p:txBody>
      </p:sp>
    </p:spTree>
    <p:extLst>
      <p:ext uri="{BB962C8B-B14F-4D97-AF65-F5344CB8AC3E}">
        <p14:creationId xmlns:p14="http://schemas.microsoft.com/office/powerpoint/2010/main" val="4152499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Direkte diskriminering</a:t>
            </a:r>
            <a:endParaRPr lang="nb-NO" b="1" dirty="0"/>
          </a:p>
        </p:txBody>
      </p:sp>
      <p:sp>
        <p:nvSpPr>
          <p:cNvPr id="5" name="Plassholder for innhold 4"/>
          <p:cNvSpPr>
            <a:spLocks noGrp="1"/>
          </p:cNvSpPr>
          <p:nvPr>
            <p:ph idx="1"/>
          </p:nvPr>
        </p:nvSpPr>
        <p:spPr>
          <a:xfrm>
            <a:off x="683568" y="1844824"/>
            <a:ext cx="8460432" cy="4419600"/>
          </a:xfrm>
        </p:spPr>
        <p:txBody>
          <a:bodyPr/>
          <a:lstStyle/>
          <a:p>
            <a:r>
              <a:rPr lang="nb-NO" altLang="nb-NO" sz="2800" b="1" dirty="0" smtClean="0"/>
              <a:t>Ulik</a:t>
            </a:r>
            <a:r>
              <a:rPr lang="nb-NO" altLang="nb-NO" sz="2800" dirty="0" smtClean="0"/>
              <a:t> </a:t>
            </a:r>
            <a:r>
              <a:rPr lang="nb-NO" altLang="nb-NO" sz="2800" dirty="0"/>
              <a:t>behandling av </a:t>
            </a:r>
            <a:r>
              <a:rPr lang="nb-NO" altLang="nb-NO" sz="2800" b="1" dirty="0"/>
              <a:t>like</a:t>
            </a:r>
            <a:r>
              <a:rPr lang="nb-NO" altLang="nb-NO" sz="2800" dirty="0"/>
              <a:t> </a:t>
            </a:r>
            <a:r>
              <a:rPr lang="nb-NO" altLang="nb-NO" sz="2800" dirty="0" smtClean="0"/>
              <a:t>tilfeller</a:t>
            </a:r>
            <a:br>
              <a:rPr lang="nb-NO" altLang="nb-NO" sz="2800" dirty="0" smtClean="0"/>
            </a:br>
            <a:endParaRPr lang="nb-NO" altLang="nb-NO" sz="2800" dirty="0" smtClean="0"/>
          </a:p>
          <a:p>
            <a:r>
              <a:rPr lang="nb-NO" altLang="nb-NO" sz="2800" dirty="0" smtClean="0"/>
              <a:t>Handling - eller unnlatelse fra handling - som har sammenheng med et diskrimineringsgrunnlag</a:t>
            </a:r>
            <a:endParaRPr lang="nb-NO" altLang="nb-NO" sz="2800" dirty="0"/>
          </a:p>
          <a:p>
            <a:pPr>
              <a:buFontTx/>
              <a:buNone/>
            </a:pPr>
            <a:endParaRPr lang="nb-NO" altLang="nb-NO" sz="2800" dirty="0"/>
          </a:p>
          <a:p>
            <a:r>
              <a:rPr lang="nb-NO" altLang="nb-NO" sz="2800" dirty="0" smtClean="0"/>
              <a:t>Resultat: Usaklig forskjellsbehandling</a:t>
            </a:r>
            <a:endParaRPr lang="nb-NO" altLang="nb-NO" sz="2800" dirty="0"/>
          </a:p>
        </p:txBody>
      </p:sp>
    </p:spTree>
    <p:extLst>
      <p:ext uri="{BB962C8B-B14F-4D97-AF65-F5344CB8AC3E}">
        <p14:creationId xmlns:p14="http://schemas.microsoft.com/office/powerpoint/2010/main" val="195207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2050" name="Picture 2" descr="C:\Users\christopher.gambert\Desktop\SEGREGATIO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1000" y="0"/>
            <a:ext cx="9271176" cy="615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253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l="24800" r="26866"/>
          <a:stretch>
            <a:fillRect/>
          </a:stretch>
        </p:blipFill>
        <p:spPr bwMode="auto">
          <a:xfrm>
            <a:off x="1500188" y="-1447800"/>
            <a:ext cx="5892800" cy="9753600"/>
          </a:xfrm>
          <a:prstGeom prst="rect">
            <a:avLst/>
          </a:prstGeom>
          <a:noFill/>
          <a:ln w="9525">
            <a:noFill/>
            <a:miter lim="800000"/>
            <a:headEnd/>
            <a:tailEnd/>
          </a:ln>
        </p:spPr>
      </p:pic>
      <p:sp>
        <p:nvSpPr>
          <p:cNvPr id="17411" name="Rectangle 3"/>
          <p:cNvSpPr>
            <a:spLocks noChangeArrowheads="1"/>
          </p:cNvSpPr>
          <p:nvPr/>
        </p:nvSpPr>
        <p:spPr bwMode="auto">
          <a:xfrm>
            <a:off x="-1620838" y="-315913"/>
            <a:ext cx="3097213" cy="8497888"/>
          </a:xfrm>
          <a:prstGeom prst="rect">
            <a:avLst/>
          </a:prstGeom>
          <a:solidFill>
            <a:schemeClr val="tx1"/>
          </a:solidFill>
          <a:ln w="9525">
            <a:solidFill>
              <a:schemeClr val="tx1"/>
            </a:solidFill>
            <a:miter lim="800000"/>
            <a:headEnd/>
            <a:tailEnd/>
          </a:ln>
        </p:spPr>
        <p:txBody>
          <a:bodyPr wrap="none" anchor="ctr"/>
          <a:lstStyle/>
          <a:p>
            <a:pPr eaLnBrk="0" hangingPunct="0"/>
            <a:endParaRPr lang="nb-NO"/>
          </a:p>
        </p:txBody>
      </p:sp>
      <p:sp>
        <p:nvSpPr>
          <p:cNvPr id="17412" name="Rectangle 4"/>
          <p:cNvSpPr>
            <a:spLocks noChangeArrowheads="1"/>
          </p:cNvSpPr>
          <p:nvPr/>
        </p:nvSpPr>
        <p:spPr bwMode="auto">
          <a:xfrm>
            <a:off x="7380288" y="-242888"/>
            <a:ext cx="3168650" cy="8567738"/>
          </a:xfrm>
          <a:prstGeom prst="rect">
            <a:avLst/>
          </a:prstGeom>
          <a:solidFill>
            <a:schemeClr val="tx1"/>
          </a:solidFill>
          <a:ln w="9525">
            <a:solidFill>
              <a:schemeClr val="tx1"/>
            </a:solidFill>
            <a:miter lim="800000"/>
            <a:headEnd/>
            <a:tailEnd/>
          </a:ln>
        </p:spPr>
        <p:txBody>
          <a:bodyPr wrap="none" anchor="ctr"/>
          <a:lstStyle/>
          <a:p>
            <a:pPr eaLnBrk="0" hangingPunct="0"/>
            <a:endParaRPr lang="nb-NO"/>
          </a:p>
        </p:txBody>
      </p:sp>
    </p:spTree>
    <p:extLst>
      <p:ext uri="{BB962C8B-B14F-4D97-AF65-F5344CB8AC3E}">
        <p14:creationId xmlns:p14="http://schemas.microsoft.com/office/powerpoint/2010/main" val="12560214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524000"/>
            <a:ext cx="2775782" cy="369332"/>
          </a:xfrm>
          <a:prstGeom prst="rect">
            <a:avLst/>
          </a:prstGeom>
          <a:noFill/>
        </p:spPr>
        <p:txBody>
          <a:bodyPr wrap="none" rtlCol="0">
            <a:spAutoFit/>
          </a:bodyPr>
          <a:lstStyle/>
          <a:p>
            <a:r>
              <a:rPr lang="en-US" dirty="0" smtClean="0">
                <a:latin typeface="Arial"/>
                <a:cs typeface="Arial"/>
              </a:rPr>
              <a:t>KONTROLLSPØRSMÅL:</a:t>
            </a:r>
            <a:endParaRPr lang="en-US" dirty="0">
              <a:latin typeface="Arial"/>
              <a:cs typeface="Arial"/>
            </a:endParaRPr>
          </a:p>
        </p:txBody>
      </p:sp>
      <p:sp>
        <p:nvSpPr>
          <p:cNvPr id="6" name="TextBox 5"/>
          <p:cNvSpPr txBox="1"/>
          <p:nvPr/>
        </p:nvSpPr>
        <p:spPr>
          <a:xfrm>
            <a:off x="914400" y="2895600"/>
            <a:ext cx="7292456" cy="1200329"/>
          </a:xfrm>
          <a:prstGeom prst="rect">
            <a:avLst/>
          </a:prstGeom>
          <a:noFill/>
        </p:spPr>
        <p:txBody>
          <a:bodyPr wrap="none" rtlCol="0">
            <a:spAutoFit/>
          </a:bodyPr>
          <a:lstStyle/>
          <a:p>
            <a:r>
              <a:rPr lang="en-US" sz="3600" dirty="0" err="1" smtClean="0">
                <a:solidFill>
                  <a:srgbClr val="FA5A2E"/>
                </a:solidFill>
                <a:latin typeface="Arial"/>
                <a:cs typeface="Arial"/>
              </a:rPr>
              <a:t>Kunne</a:t>
            </a:r>
            <a:r>
              <a:rPr lang="en-US" sz="3600" dirty="0" smtClean="0">
                <a:solidFill>
                  <a:srgbClr val="FA5A2E"/>
                </a:solidFill>
                <a:latin typeface="Arial"/>
                <a:cs typeface="Arial"/>
              </a:rPr>
              <a:t> vi </a:t>
            </a:r>
            <a:r>
              <a:rPr lang="en-US" sz="3600" dirty="0" err="1" smtClean="0">
                <a:solidFill>
                  <a:srgbClr val="FA5A2E"/>
                </a:solidFill>
                <a:latin typeface="Arial"/>
                <a:cs typeface="Arial"/>
              </a:rPr>
              <a:t>forventet</a:t>
            </a:r>
            <a:r>
              <a:rPr lang="en-US" sz="3600" dirty="0" smtClean="0">
                <a:solidFill>
                  <a:srgbClr val="FA5A2E"/>
                </a:solidFill>
                <a:latin typeface="Arial"/>
                <a:cs typeface="Arial"/>
              </a:rPr>
              <a:t> </a:t>
            </a:r>
            <a:r>
              <a:rPr lang="en-US" sz="3600" dirty="0" err="1" smtClean="0">
                <a:solidFill>
                  <a:srgbClr val="FA5A2E"/>
                </a:solidFill>
                <a:latin typeface="Arial"/>
                <a:cs typeface="Arial"/>
              </a:rPr>
              <a:t>samme</a:t>
            </a:r>
            <a:r>
              <a:rPr lang="en-US" sz="3600" dirty="0" smtClean="0">
                <a:solidFill>
                  <a:srgbClr val="FA5A2E"/>
                </a:solidFill>
                <a:latin typeface="Arial"/>
                <a:cs typeface="Arial"/>
              </a:rPr>
              <a:t> </a:t>
            </a:r>
            <a:r>
              <a:rPr lang="en-US" sz="3600" dirty="0" err="1" smtClean="0">
                <a:solidFill>
                  <a:srgbClr val="FA5A2E"/>
                </a:solidFill>
                <a:latin typeface="Arial"/>
                <a:cs typeface="Arial"/>
              </a:rPr>
              <a:t>resultat</a:t>
            </a:r>
            <a:endParaRPr lang="en-US" sz="3600" dirty="0" smtClean="0">
              <a:solidFill>
                <a:srgbClr val="FA5A2E"/>
              </a:solidFill>
              <a:latin typeface="Arial"/>
              <a:cs typeface="Arial"/>
            </a:endParaRPr>
          </a:p>
          <a:p>
            <a:r>
              <a:rPr lang="en-US" sz="3600" dirty="0" err="1" smtClean="0">
                <a:solidFill>
                  <a:srgbClr val="FA5A2E"/>
                </a:solidFill>
                <a:latin typeface="Arial"/>
                <a:cs typeface="Arial"/>
              </a:rPr>
              <a:t>dersom</a:t>
            </a:r>
            <a:r>
              <a:rPr lang="en-US" sz="3600" dirty="0" smtClean="0">
                <a:solidFill>
                  <a:srgbClr val="FA5A2E"/>
                </a:solidFill>
                <a:latin typeface="Arial"/>
                <a:cs typeface="Arial"/>
              </a:rPr>
              <a:t> </a:t>
            </a:r>
            <a:r>
              <a:rPr lang="en-US" sz="3600" dirty="0" err="1" smtClean="0">
                <a:solidFill>
                  <a:srgbClr val="FA5A2E"/>
                </a:solidFill>
                <a:latin typeface="Arial"/>
                <a:cs typeface="Arial"/>
              </a:rPr>
              <a:t>personen</a:t>
            </a:r>
            <a:r>
              <a:rPr lang="en-US" sz="3600" dirty="0" smtClean="0">
                <a:solidFill>
                  <a:srgbClr val="FA5A2E"/>
                </a:solidFill>
                <a:latin typeface="Arial"/>
                <a:cs typeface="Arial"/>
              </a:rPr>
              <a:t> </a:t>
            </a:r>
            <a:r>
              <a:rPr lang="en-US" sz="3600" dirty="0" err="1" smtClean="0">
                <a:solidFill>
                  <a:srgbClr val="FA5A2E"/>
                </a:solidFill>
                <a:latin typeface="Arial"/>
                <a:cs typeface="Arial"/>
              </a:rPr>
              <a:t>ikke</a:t>
            </a:r>
            <a:r>
              <a:rPr lang="en-US" sz="3600" dirty="0" smtClean="0">
                <a:solidFill>
                  <a:srgbClr val="FA5A2E"/>
                </a:solidFill>
                <a:latin typeface="Arial"/>
                <a:cs typeface="Arial"/>
              </a:rPr>
              <a:t> </a:t>
            </a:r>
            <a:r>
              <a:rPr lang="en-US" sz="3600" dirty="0" err="1" smtClean="0">
                <a:solidFill>
                  <a:srgbClr val="FA5A2E"/>
                </a:solidFill>
                <a:latin typeface="Arial"/>
                <a:cs typeface="Arial"/>
              </a:rPr>
              <a:t>var</a:t>
            </a:r>
            <a:r>
              <a:rPr lang="en-US" sz="3600" dirty="0" smtClean="0">
                <a:solidFill>
                  <a:srgbClr val="FA5A2E"/>
                </a:solidFill>
                <a:latin typeface="Arial"/>
                <a:cs typeface="Arial"/>
              </a:rPr>
              <a:t> gravid?</a:t>
            </a:r>
            <a:endParaRPr lang="en-US" sz="3600" dirty="0">
              <a:solidFill>
                <a:srgbClr val="FA5A2E"/>
              </a:solidFill>
              <a:latin typeface="Arial"/>
              <a:cs typeface="Arial"/>
            </a:endParaRPr>
          </a:p>
        </p:txBody>
      </p:sp>
    </p:spTree>
    <p:extLst>
      <p:ext uri="{BB962C8B-B14F-4D97-AF65-F5344CB8AC3E}">
        <p14:creationId xmlns:p14="http://schemas.microsoft.com/office/powerpoint/2010/main" val="10053422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kke gravid_edited-1.jpg"/>
          <p:cNvPicPr>
            <a:picLocks noChangeAspect="1"/>
          </p:cNvPicPr>
          <p:nvPr/>
        </p:nvPicPr>
        <p:blipFill>
          <a:blip r:embed="rId3"/>
          <a:stretch>
            <a:fillRect/>
          </a:stretch>
        </p:blipFill>
        <p:spPr>
          <a:xfrm>
            <a:off x="304800" y="838200"/>
            <a:ext cx="2590801" cy="1938603"/>
          </a:xfrm>
          <a:prstGeom prst="rect">
            <a:avLst/>
          </a:prstGeom>
        </p:spPr>
      </p:pic>
    </p:spTree>
    <p:extLst>
      <p:ext uri="{BB962C8B-B14F-4D97-AF65-F5344CB8AC3E}">
        <p14:creationId xmlns:p14="http://schemas.microsoft.com/office/powerpoint/2010/main" val="264998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4067944" y="1340768"/>
            <a:ext cx="4894312" cy="4896544"/>
          </a:xfrm>
        </p:spPr>
        <p:txBody>
          <a:bodyPr/>
          <a:lstStyle/>
          <a:p>
            <a:r>
              <a:rPr lang="nb-NO" dirty="0"/>
              <a:t>Lovhåndhever</a:t>
            </a:r>
          </a:p>
          <a:p>
            <a:pPr lvl="1"/>
            <a:r>
              <a:rPr lang="nb-NO" sz="2000" dirty="0" smtClean="0"/>
              <a:t>Klagesaksbehandling</a:t>
            </a:r>
            <a:endParaRPr lang="nb-NO" sz="2000" dirty="0"/>
          </a:p>
          <a:p>
            <a:pPr lvl="1"/>
            <a:r>
              <a:rPr lang="nb-NO" sz="2000" dirty="0" smtClean="0"/>
              <a:t>Kontroll </a:t>
            </a:r>
            <a:r>
              <a:rPr lang="nb-NO" sz="2000" dirty="0"/>
              <a:t>av </a:t>
            </a:r>
            <a:r>
              <a:rPr lang="nb-NO" sz="2000" dirty="0" smtClean="0"/>
              <a:t>likestillingsredegjørelser</a:t>
            </a:r>
          </a:p>
          <a:p>
            <a:pPr lvl="1"/>
            <a:r>
              <a:rPr lang="nb-NO" sz="2000" dirty="0" smtClean="0"/>
              <a:t>Konvensjonsovervåking</a:t>
            </a:r>
            <a:endParaRPr lang="nb-NO" sz="2000" dirty="0"/>
          </a:p>
          <a:p>
            <a:pPr marL="457200" indent="-457200"/>
            <a:r>
              <a:rPr lang="nb-NO" dirty="0"/>
              <a:t>Veileder</a:t>
            </a:r>
          </a:p>
          <a:p>
            <a:pPr lvl="1" indent="-342900"/>
            <a:r>
              <a:rPr lang="nb-NO" sz="2000" dirty="0"/>
              <a:t>Generell veiledning til </a:t>
            </a:r>
            <a:r>
              <a:rPr lang="nb-NO" sz="2000" dirty="0" smtClean="0"/>
              <a:t>virksomheter, organisasjoner </a:t>
            </a:r>
            <a:r>
              <a:rPr lang="nb-NO" sz="2000" dirty="0"/>
              <a:t>og enkeltindivider</a:t>
            </a:r>
          </a:p>
          <a:p>
            <a:r>
              <a:rPr lang="nb-NO" dirty="0"/>
              <a:t>Pådriver</a:t>
            </a:r>
          </a:p>
          <a:p>
            <a:pPr lvl="1"/>
            <a:r>
              <a:rPr lang="nb-NO" sz="2000" dirty="0"/>
              <a:t>Påpeke utfordringer og sikre likestillingsperspektivet</a:t>
            </a:r>
          </a:p>
          <a:p>
            <a:r>
              <a:rPr lang="nb-NO" dirty="0"/>
              <a:t>Kunnskapsmiljø</a:t>
            </a:r>
          </a:p>
          <a:p>
            <a:endParaRPr lang="nb-NO" dirty="0"/>
          </a:p>
        </p:txBody>
      </p:sp>
      <p:pic>
        <p:nvPicPr>
          <p:cNvPr id="5" name="Plassholder for innhold 4" descr="LDO_Logo_Undertekst_RGB"/>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99592" y="981772"/>
            <a:ext cx="3024336" cy="1399131"/>
          </a:xfrm>
          <a:prstGeom prst="rect">
            <a:avLst/>
          </a:prstGeom>
          <a:noFill/>
          <a:ln>
            <a:noFill/>
          </a:ln>
        </p:spPr>
      </p:pic>
    </p:spTree>
    <p:extLst>
      <p:ext uri="{BB962C8B-B14F-4D97-AF65-F5344CB8AC3E}">
        <p14:creationId xmlns:p14="http://schemas.microsoft.com/office/powerpoint/2010/main" val="52525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796136" y="1484784"/>
            <a:ext cx="2880320" cy="707886"/>
          </a:xfrm>
          <a:prstGeom prst="rect">
            <a:avLst/>
          </a:prstGeom>
          <a:noFill/>
        </p:spPr>
        <p:txBody>
          <a:bodyPr wrap="square" rtlCol="0">
            <a:spAutoFit/>
          </a:bodyPr>
          <a:lstStyle/>
          <a:p>
            <a:r>
              <a:rPr lang="nb-NO" sz="4000" dirty="0" smtClean="0"/>
              <a:t>Ansettelse</a:t>
            </a:r>
            <a:endParaRPr lang="nb-NO" sz="4000" dirty="0"/>
          </a:p>
        </p:txBody>
      </p:sp>
      <p:pic>
        <p:nvPicPr>
          <p:cNvPr id="8" name="Picture 7" descr="ikke gravid_edited-1.jpg"/>
          <p:cNvPicPr>
            <a:picLocks noChangeAspect="1"/>
          </p:cNvPicPr>
          <p:nvPr/>
        </p:nvPicPr>
        <p:blipFill>
          <a:blip r:embed="rId3"/>
          <a:stretch>
            <a:fillRect/>
          </a:stretch>
        </p:blipFill>
        <p:spPr>
          <a:xfrm>
            <a:off x="304800" y="838200"/>
            <a:ext cx="2590801" cy="1938603"/>
          </a:xfrm>
          <a:prstGeom prst="rect">
            <a:avLst/>
          </a:prstGeom>
        </p:spPr>
      </p:pic>
    </p:spTree>
    <p:extLst>
      <p:ext uri="{BB962C8B-B14F-4D97-AF65-F5344CB8AC3E}">
        <p14:creationId xmlns:p14="http://schemas.microsoft.com/office/powerpoint/2010/main" val="2982905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1"/>
          <p:cNvSpPr txBox="1"/>
          <p:nvPr/>
        </p:nvSpPr>
        <p:spPr>
          <a:xfrm>
            <a:off x="5867400" y="1447800"/>
            <a:ext cx="2880320" cy="707886"/>
          </a:xfrm>
          <a:prstGeom prst="rect">
            <a:avLst/>
          </a:prstGeom>
          <a:noFill/>
        </p:spPr>
        <p:txBody>
          <a:bodyPr wrap="square" rtlCol="0">
            <a:spAutoFit/>
          </a:bodyPr>
          <a:lstStyle/>
          <a:p>
            <a:r>
              <a:rPr lang="nb-NO" sz="4000" dirty="0" smtClean="0"/>
              <a:t>Forlengelse</a:t>
            </a:r>
            <a:endParaRPr lang="nb-NO" sz="4000" dirty="0"/>
          </a:p>
        </p:txBody>
      </p:sp>
      <p:pic>
        <p:nvPicPr>
          <p:cNvPr id="8" name="Picture 7" descr="ikke gravid_edited-1.jpg"/>
          <p:cNvPicPr>
            <a:picLocks noChangeAspect="1"/>
          </p:cNvPicPr>
          <p:nvPr/>
        </p:nvPicPr>
        <p:blipFill>
          <a:blip r:embed="rId3"/>
          <a:stretch>
            <a:fillRect/>
          </a:stretch>
        </p:blipFill>
        <p:spPr>
          <a:xfrm>
            <a:off x="304800" y="838200"/>
            <a:ext cx="2590801" cy="1938603"/>
          </a:xfrm>
          <a:prstGeom prst="rect">
            <a:avLst/>
          </a:prstGeom>
        </p:spPr>
      </p:pic>
    </p:spTree>
    <p:extLst>
      <p:ext uri="{BB962C8B-B14F-4D97-AF65-F5344CB8AC3E}">
        <p14:creationId xmlns:p14="http://schemas.microsoft.com/office/powerpoint/2010/main" val="20365190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1"/>
          <p:cNvSpPr txBox="1"/>
          <p:nvPr/>
        </p:nvSpPr>
        <p:spPr>
          <a:xfrm>
            <a:off x="5638800" y="1447800"/>
            <a:ext cx="2880320" cy="707886"/>
          </a:xfrm>
          <a:prstGeom prst="rect">
            <a:avLst/>
          </a:prstGeom>
          <a:noFill/>
        </p:spPr>
        <p:txBody>
          <a:bodyPr wrap="square" rtlCol="0">
            <a:spAutoFit/>
          </a:bodyPr>
          <a:lstStyle/>
          <a:p>
            <a:r>
              <a:rPr lang="nb-NO" sz="4000" dirty="0" smtClean="0"/>
              <a:t>Lønnsøkning</a:t>
            </a:r>
            <a:endParaRPr lang="nb-NO" sz="4000" dirty="0"/>
          </a:p>
        </p:txBody>
      </p:sp>
      <p:pic>
        <p:nvPicPr>
          <p:cNvPr id="8" name="Picture 7" descr="ikke gravid_edited-1.jpg"/>
          <p:cNvPicPr>
            <a:picLocks noChangeAspect="1"/>
          </p:cNvPicPr>
          <p:nvPr/>
        </p:nvPicPr>
        <p:blipFill>
          <a:blip r:embed="rId3"/>
          <a:stretch>
            <a:fillRect/>
          </a:stretch>
        </p:blipFill>
        <p:spPr>
          <a:xfrm>
            <a:off x="304800" y="838200"/>
            <a:ext cx="2590801" cy="1938603"/>
          </a:xfrm>
          <a:prstGeom prst="rect">
            <a:avLst/>
          </a:prstGeom>
        </p:spPr>
      </p:pic>
    </p:spTree>
    <p:extLst>
      <p:ext uri="{BB962C8B-B14F-4D97-AF65-F5344CB8AC3E}">
        <p14:creationId xmlns:p14="http://schemas.microsoft.com/office/powerpoint/2010/main" val="23770528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796136" y="1484784"/>
            <a:ext cx="3168352" cy="707886"/>
          </a:xfrm>
          <a:prstGeom prst="rect">
            <a:avLst/>
          </a:prstGeom>
          <a:noFill/>
        </p:spPr>
        <p:txBody>
          <a:bodyPr wrap="square" rtlCol="0">
            <a:spAutoFit/>
          </a:bodyPr>
          <a:lstStyle/>
          <a:p>
            <a:r>
              <a:rPr lang="nb-NO" sz="4000" dirty="0" smtClean="0"/>
              <a:t>Forfremmelse</a:t>
            </a:r>
            <a:endParaRPr lang="nb-NO" sz="4000" dirty="0"/>
          </a:p>
        </p:txBody>
      </p:sp>
      <p:pic>
        <p:nvPicPr>
          <p:cNvPr id="8" name="Picture 7" descr="ikke gravid_edited-1.jpg"/>
          <p:cNvPicPr>
            <a:picLocks noChangeAspect="1"/>
          </p:cNvPicPr>
          <p:nvPr/>
        </p:nvPicPr>
        <p:blipFill>
          <a:blip r:embed="rId3"/>
          <a:stretch>
            <a:fillRect/>
          </a:stretch>
        </p:blipFill>
        <p:spPr>
          <a:xfrm>
            <a:off x="304800" y="838200"/>
            <a:ext cx="2590801" cy="1938603"/>
          </a:xfrm>
          <a:prstGeom prst="rect">
            <a:avLst/>
          </a:prstGeom>
        </p:spPr>
      </p:pic>
    </p:spTree>
    <p:extLst>
      <p:ext uri="{BB962C8B-B14F-4D97-AF65-F5344CB8AC3E}">
        <p14:creationId xmlns:p14="http://schemas.microsoft.com/office/powerpoint/2010/main" val="2227625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descr="ikke gravid_edited-1.jpg"/>
          <p:cNvPicPr>
            <a:picLocks noChangeAspect="1"/>
          </p:cNvPicPr>
          <p:nvPr/>
        </p:nvPicPr>
        <p:blipFill>
          <a:blip r:embed="rId3"/>
          <a:stretch>
            <a:fillRect/>
          </a:stretch>
        </p:blipFill>
        <p:spPr>
          <a:xfrm>
            <a:off x="304800" y="838200"/>
            <a:ext cx="2590801" cy="1938603"/>
          </a:xfrm>
          <a:prstGeom prst="rect">
            <a:avLst/>
          </a:prstGeom>
        </p:spPr>
      </p:pic>
      <p:pic>
        <p:nvPicPr>
          <p:cNvPr id="7" name="Picture 6" descr="ikke gravid_edited-1.jpg"/>
          <p:cNvPicPr>
            <a:picLocks noChangeAspect="1"/>
          </p:cNvPicPr>
          <p:nvPr/>
        </p:nvPicPr>
        <p:blipFill>
          <a:blip r:embed="rId3"/>
          <a:stretch>
            <a:fillRect/>
          </a:stretch>
        </p:blipFill>
        <p:spPr>
          <a:xfrm>
            <a:off x="6019800" y="838200"/>
            <a:ext cx="2590801" cy="1938603"/>
          </a:xfrm>
          <a:prstGeom prst="rect">
            <a:avLst/>
          </a:prstGeom>
        </p:spPr>
      </p:pic>
    </p:spTree>
    <p:extLst>
      <p:ext uri="{BB962C8B-B14F-4D97-AF65-F5344CB8AC3E}">
        <p14:creationId xmlns:p14="http://schemas.microsoft.com/office/powerpoint/2010/main" val="1767648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Sylinder 7"/>
          <p:cNvSpPr txBox="1"/>
          <p:nvPr/>
        </p:nvSpPr>
        <p:spPr>
          <a:xfrm>
            <a:off x="5724128" y="4509120"/>
            <a:ext cx="3144125" cy="707886"/>
          </a:xfrm>
          <a:prstGeom prst="rect">
            <a:avLst/>
          </a:prstGeom>
          <a:noFill/>
        </p:spPr>
        <p:txBody>
          <a:bodyPr wrap="square" rtlCol="0">
            <a:spAutoFit/>
          </a:bodyPr>
          <a:lstStyle/>
          <a:p>
            <a:r>
              <a:rPr lang="nb-NO" sz="4000" dirty="0" smtClean="0"/>
              <a:t>Forfremmelse</a:t>
            </a:r>
            <a:endParaRPr lang="nb-NO" sz="4000" dirty="0"/>
          </a:p>
        </p:txBody>
      </p:sp>
      <p:pic>
        <p:nvPicPr>
          <p:cNvPr id="9" name="Picture 8" descr="ikke gravid_edited-1.jpg"/>
          <p:cNvPicPr>
            <a:picLocks noChangeAspect="1"/>
          </p:cNvPicPr>
          <p:nvPr/>
        </p:nvPicPr>
        <p:blipFill>
          <a:blip r:embed="rId4"/>
          <a:stretch>
            <a:fillRect/>
          </a:stretch>
        </p:blipFill>
        <p:spPr>
          <a:xfrm>
            <a:off x="304800" y="838200"/>
            <a:ext cx="2590801" cy="1938603"/>
          </a:xfrm>
          <a:prstGeom prst="rect">
            <a:avLst/>
          </a:prstGeom>
        </p:spPr>
      </p:pic>
      <p:pic>
        <p:nvPicPr>
          <p:cNvPr id="12" name="Picture 11" descr="ikke gravid_edited-1.jpg"/>
          <p:cNvPicPr>
            <a:picLocks noChangeAspect="1"/>
          </p:cNvPicPr>
          <p:nvPr/>
        </p:nvPicPr>
        <p:blipFill>
          <a:blip r:embed="rId4"/>
          <a:stretch>
            <a:fillRect/>
          </a:stretch>
        </p:blipFill>
        <p:spPr>
          <a:xfrm>
            <a:off x="6019800" y="838200"/>
            <a:ext cx="2590801" cy="1938603"/>
          </a:xfrm>
          <a:prstGeom prst="rect">
            <a:avLst/>
          </a:prstGeom>
        </p:spPr>
      </p:pic>
    </p:spTree>
    <p:extLst>
      <p:ext uri="{BB962C8B-B14F-4D97-AF65-F5344CB8AC3E}">
        <p14:creationId xmlns:p14="http://schemas.microsoft.com/office/powerpoint/2010/main" val="25209828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30" r="2548"/>
          <a:stretch/>
        </p:blipFill>
        <p:spPr bwMode="auto">
          <a:xfrm>
            <a:off x="6012160"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l høyre 15"/>
          <p:cNvSpPr/>
          <p:nvPr/>
        </p:nvSpPr>
        <p:spPr>
          <a:xfrm>
            <a:off x="3635896" y="4484058"/>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8" descr="ikke gravid_edited-1.jpg"/>
          <p:cNvPicPr>
            <a:picLocks noChangeAspect="1"/>
          </p:cNvPicPr>
          <p:nvPr/>
        </p:nvPicPr>
        <p:blipFill>
          <a:blip r:embed="rId4"/>
          <a:stretch>
            <a:fillRect/>
          </a:stretch>
        </p:blipFill>
        <p:spPr>
          <a:xfrm>
            <a:off x="304800" y="838200"/>
            <a:ext cx="2590801" cy="1938603"/>
          </a:xfrm>
          <a:prstGeom prst="rect">
            <a:avLst/>
          </a:prstGeom>
        </p:spPr>
      </p:pic>
      <p:pic>
        <p:nvPicPr>
          <p:cNvPr id="12" name="Picture 11" descr="ikke gravid_edited-1.jpg"/>
          <p:cNvPicPr>
            <a:picLocks noChangeAspect="1"/>
          </p:cNvPicPr>
          <p:nvPr/>
        </p:nvPicPr>
        <p:blipFill>
          <a:blip r:embed="rId4"/>
          <a:stretch>
            <a:fillRect/>
          </a:stretch>
        </p:blipFill>
        <p:spPr>
          <a:xfrm>
            <a:off x="6019800" y="838200"/>
            <a:ext cx="2590801" cy="1938603"/>
          </a:xfrm>
          <a:prstGeom prst="rect">
            <a:avLst/>
          </a:prstGeom>
        </p:spPr>
      </p:pic>
    </p:spTree>
    <p:extLst>
      <p:ext uri="{BB962C8B-B14F-4D97-AF65-F5344CB8AC3E}">
        <p14:creationId xmlns:p14="http://schemas.microsoft.com/office/powerpoint/2010/main" val="13945568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30" r="2548"/>
          <a:stretch/>
        </p:blipFill>
        <p:spPr bwMode="auto">
          <a:xfrm>
            <a:off x="4067944" y="574130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l høyre 15"/>
          <p:cNvSpPr/>
          <p:nvPr/>
        </p:nvSpPr>
        <p:spPr>
          <a:xfrm rot="1437611">
            <a:off x="3149702" y="5578062"/>
            <a:ext cx="756414"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p:cNvSpPr txBox="1"/>
          <p:nvPr/>
        </p:nvSpPr>
        <p:spPr>
          <a:xfrm>
            <a:off x="5724128" y="4509120"/>
            <a:ext cx="3144125" cy="707886"/>
          </a:xfrm>
          <a:prstGeom prst="rect">
            <a:avLst/>
          </a:prstGeom>
          <a:noFill/>
        </p:spPr>
        <p:txBody>
          <a:bodyPr wrap="square" rtlCol="0">
            <a:spAutoFit/>
          </a:bodyPr>
          <a:lstStyle/>
          <a:p>
            <a:r>
              <a:rPr lang="nb-NO" sz="4000" dirty="0" smtClean="0"/>
              <a:t>Forfremmelse</a:t>
            </a:r>
            <a:endParaRPr lang="nb-NO" sz="4000" dirty="0"/>
          </a:p>
        </p:txBody>
      </p:sp>
      <p:pic>
        <p:nvPicPr>
          <p:cNvPr id="9" name="Picture 8" descr="ikke gravid_edited-1.jpg"/>
          <p:cNvPicPr>
            <a:picLocks noChangeAspect="1"/>
          </p:cNvPicPr>
          <p:nvPr/>
        </p:nvPicPr>
        <p:blipFill>
          <a:blip r:embed="rId4"/>
          <a:stretch>
            <a:fillRect/>
          </a:stretch>
        </p:blipFill>
        <p:spPr>
          <a:xfrm>
            <a:off x="304800" y="838200"/>
            <a:ext cx="2590801" cy="1938603"/>
          </a:xfrm>
          <a:prstGeom prst="rect">
            <a:avLst/>
          </a:prstGeom>
        </p:spPr>
      </p:pic>
      <p:pic>
        <p:nvPicPr>
          <p:cNvPr id="17" name="Picture 16" descr="ikke gravid_edited-1.jpg"/>
          <p:cNvPicPr>
            <a:picLocks noChangeAspect="1"/>
          </p:cNvPicPr>
          <p:nvPr/>
        </p:nvPicPr>
        <p:blipFill>
          <a:blip r:embed="rId4"/>
          <a:stretch>
            <a:fillRect/>
          </a:stretch>
        </p:blipFill>
        <p:spPr>
          <a:xfrm>
            <a:off x="6019800" y="838200"/>
            <a:ext cx="2590801" cy="1938603"/>
          </a:xfrm>
          <a:prstGeom prst="rect">
            <a:avLst/>
          </a:prstGeom>
        </p:spPr>
      </p:pic>
    </p:spTree>
    <p:extLst>
      <p:ext uri="{BB962C8B-B14F-4D97-AF65-F5344CB8AC3E}">
        <p14:creationId xmlns:p14="http://schemas.microsoft.com/office/powerpoint/2010/main" val="3726780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30" r="2548"/>
          <a:stretch/>
        </p:blipFill>
        <p:spPr bwMode="auto">
          <a:xfrm>
            <a:off x="4067944" y="574130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l høyre 15"/>
          <p:cNvSpPr/>
          <p:nvPr/>
        </p:nvSpPr>
        <p:spPr>
          <a:xfrm rot="1437611">
            <a:off x="3149702" y="5578062"/>
            <a:ext cx="756414"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p:cNvSpPr txBox="1"/>
          <p:nvPr/>
        </p:nvSpPr>
        <p:spPr>
          <a:xfrm>
            <a:off x="5724128" y="4509120"/>
            <a:ext cx="3144125" cy="707886"/>
          </a:xfrm>
          <a:prstGeom prst="rect">
            <a:avLst/>
          </a:prstGeom>
          <a:noFill/>
        </p:spPr>
        <p:txBody>
          <a:bodyPr wrap="square" rtlCol="0">
            <a:spAutoFit/>
          </a:bodyPr>
          <a:lstStyle/>
          <a:p>
            <a:r>
              <a:rPr lang="nb-NO" sz="4000" dirty="0" smtClean="0"/>
              <a:t>Forfremmelse</a:t>
            </a:r>
            <a:endParaRPr lang="nb-NO" sz="4000" dirty="0"/>
          </a:p>
        </p:txBody>
      </p:sp>
      <p:pic>
        <p:nvPicPr>
          <p:cNvPr id="9" name="Picture 8" descr="ikke gravid_edited-1.jpg"/>
          <p:cNvPicPr>
            <a:picLocks noChangeAspect="1"/>
          </p:cNvPicPr>
          <p:nvPr/>
        </p:nvPicPr>
        <p:blipFill>
          <a:blip r:embed="rId4"/>
          <a:stretch>
            <a:fillRect/>
          </a:stretch>
        </p:blipFill>
        <p:spPr>
          <a:xfrm>
            <a:off x="304800" y="838200"/>
            <a:ext cx="2590801" cy="1938603"/>
          </a:xfrm>
          <a:prstGeom prst="rect">
            <a:avLst/>
          </a:prstGeom>
        </p:spPr>
      </p:pic>
      <p:pic>
        <p:nvPicPr>
          <p:cNvPr id="17" name="Picture 16" descr="ikke gravid_edited-1.jpg"/>
          <p:cNvPicPr>
            <a:picLocks noChangeAspect="1"/>
          </p:cNvPicPr>
          <p:nvPr/>
        </p:nvPicPr>
        <p:blipFill>
          <a:blip r:embed="rId4"/>
          <a:stretch>
            <a:fillRect/>
          </a:stretch>
        </p:blipFill>
        <p:spPr>
          <a:xfrm>
            <a:off x="6019800" y="838200"/>
            <a:ext cx="2590801" cy="1938603"/>
          </a:xfrm>
          <a:prstGeom prst="rect">
            <a:avLst/>
          </a:prstGeom>
        </p:spPr>
      </p:pic>
      <p:sp>
        <p:nvSpPr>
          <p:cNvPr id="11" name="TekstSylinder 8"/>
          <p:cNvSpPr txBox="1"/>
          <p:nvPr/>
        </p:nvSpPr>
        <p:spPr>
          <a:xfrm rot="20803475">
            <a:off x="2981102" y="3485715"/>
            <a:ext cx="7238127" cy="923330"/>
          </a:xfrm>
          <a:prstGeom prst="rect">
            <a:avLst/>
          </a:prstGeom>
          <a:noFill/>
        </p:spPr>
        <p:txBody>
          <a:bodyPr wrap="square" rtlCol="0">
            <a:spAutoFit/>
          </a:bodyPr>
          <a:lstStyle/>
          <a:p>
            <a:r>
              <a:rPr lang="nb-NO" sz="5400" dirty="0" err="1" smtClean="0">
                <a:solidFill>
                  <a:srgbClr val="C0504D"/>
                </a:solidFill>
                <a:latin typeface="Stencil" panose="040409050D0802020404" pitchFamily="82" charset="0"/>
              </a:rPr>
              <a:t>DISKRIMINERing</a:t>
            </a:r>
            <a:endParaRPr lang="nb-NO" sz="5400" dirty="0">
              <a:solidFill>
                <a:srgbClr val="C0504D"/>
              </a:solidFill>
              <a:latin typeface="Stencil" panose="040409050D0802020404" pitchFamily="82" charset="0"/>
            </a:endParaRPr>
          </a:p>
        </p:txBody>
      </p:sp>
    </p:spTree>
    <p:extLst>
      <p:ext uri="{BB962C8B-B14F-4D97-AF65-F5344CB8AC3E}">
        <p14:creationId xmlns:p14="http://schemas.microsoft.com/office/powerpoint/2010/main" val="2031450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b="1" dirty="0" smtClean="0"/>
              <a:t>Indirekte diskriminering </a:t>
            </a:r>
            <a:endParaRPr lang="nb-NO" b="1" dirty="0"/>
          </a:p>
        </p:txBody>
      </p:sp>
      <p:sp>
        <p:nvSpPr>
          <p:cNvPr id="6" name="Plassholder for innhold 5"/>
          <p:cNvSpPr>
            <a:spLocks noGrp="1"/>
          </p:cNvSpPr>
          <p:nvPr>
            <p:ph idx="1"/>
          </p:nvPr>
        </p:nvSpPr>
        <p:spPr>
          <a:xfrm>
            <a:off x="685800" y="1676400"/>
            <a:ext cx="8458200" cy="4419600"/>
          </a:xfrm>
        </p:spPr>
        <p:txBody>
          <a:bodyPr/>
          <a:lstStyle/>
          <a:p>
            <a:r>
              <a:rPr lang="nb-NO" altLang="nb-NO" sz="2800" b="1" dirty="0" smtClean="0"/>
              <a:t>Lik</a:t>
            </a:r>
            <a:r>
              <a:rPr lang="nb-NO" altLang="nb-NO" sz="2800" dirty="0" smtClean="0"/>
              <a:t> behandling av </a:t>
            </a:r>
            <a:r>
              <a:rPr lang="nb-NO" altLang="nb-NO" sz="2800" b="1" dirty="0" smtClean="0"/>
              <a:t>ulike</a:t>
            </a:r>
            <a:r>
              <a:rPr lang="nb-NO" altLang="nb-NO" sz="2800" dirty="0" smtClean="0"/>
              <a:t> tilfeller</a:t>
            </a:r>
            <a:br>
              <a:rPr lang="nb-NO" altLang="nb-NO" sz="2800" dirty="0" smtClean="0"/>
            </a:br>
            <a:endParaRPr lang="nb-NO" altLang="nb-NO" sz="2800" dirty="0"/>
          </a:p>
          <a:p>
            <a:r>
              <a:rPr lang="nb-NO" altLang="nb-NO" sz="2800" dirty="0" smtClean="0"/>
              <a:t>Handling - eller unnlatelse fra handling - som slår negativt ut ovenfor et diskrimineringsgrunnlag</a:t>
            </a:r>
          </a:p>
          <a:p>
            <a:pPr marL="0" indent="0">
              <a:buNone/>
            </a:pPr>
            <a:endParaRPr lang="nb-NO" altLang="nb-NO" sz="2800" dirty="0" smtClean="0"/>
          </a:p>
          <a:p>
            <a:r>
              <a:rPr lang="nb-NO" altLang="nb-NO" sz="2800" dirty="0" smtClean="0"/>
              <a:t>Resultat: Usaklig </a:t>
            </a:r>
            <a:r>
              <a:rPr lang="nb-NO" altLang="nb-NO" sz="2800" dirty="0"/>
              <a:t>likebehandling</a:t>
            </a:r>
          </a:p>
          <a:p>
            <a:endParaRPr lang="nb-NO" dirty="0"/>
          </a:p>
        </p:txBody>
      </p:sp>
    </p:spTree>
    <p:extLst>
      <p:ext uri="{BB962C8B-B14F-4D97-AF65-F5344CB8AC3E}">
        <p14:creationId xmlns:p14="http://schemas.microsoft.com/office/powerpoint/2010/main" val="3922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57200"/>
            <a:ext cx="8534400" cy="59436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ight Arrow 19"/>
          <p:cNvSpPr/>
          <p:nvPr/>
        </p:nvSpPr>
        <p:spPr>
          <a:xfrm rot="10800000">
            <a:off x="1043608" y="2626233"/>
            <a:ext cx="3383827" cy="1855996"/>
          </a:xfrm>
          <a:prstGeom prst="rightArrow">
            <a:avLst/>
          </a:prstGeom>
          <a:solidFill>
            <a:srgbClr val="85369C">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a:off x="4427435" y="2626233"/>
            <a:ext cx="3672957" cy="1855996"/>
          </a:xfrm>
          <a:prstGeom prst="rightArrow">
            <a:avLst/>
          </a:prstGeom>
          <a:solidFill>
            <a:srgbClr val="85369C">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11560" y="3034436"/>
            <a:ext cx="8153400" cy="923330"/>
          </a:xfrm>
          <a:prstGeom prst="rect">
            <a:avLst/>
          </a:prstGeom>
          <a:noFill/>
        </p:spPr>
        <p:txBody>
          <a:bodyPr wrap="square" rtlCol="0">
            <a:spAutoFit/>
          </a:bodyPr>
          <a:lstStyle/>
          <a:p>
            <a:pPr algn="ctr"/>
            <a:r>
              <a:rPr lang="en-US" sz="5400" dirty="0" err="1" smtClean="0">
                <a:solidFill>
                  <a:schemeClr val="bg1"/>
                </a:solidFill>
                <a:latin typeface="Arial"/>
                <a:cs typeface="Arial"/>
              </a:rPr>
              <a:t>Hva</a:t>
            </a:r>
            <a:r>
              <a:rPr lang="en-US" sz="5400" dirty="0" smtClean="0">
                <a:solidFill>
                  <a:schemeClr val="bg1"/>
                </a:solidFill>
                <a:latin typeface="Arial"/>
                <a:cs typeface="Arial"/>
              </a:rPr>
              <a:t> </a:t>
            </a:r>
            <a:r>
              <a:rPr lang="en-US" sz="5400" dirty="0" err="1" smtClean="0">
                <a:solidFill>
                  <a:schemeClr val="bg1"/>
                </a:solidFill>
                <a:latin typeface="Arial"/>
                <a:cs typeface="Arial"/>
              </a:rPr>
              <a:t>tenker</a:t>
            </a:r>
            <a:r>
              <a:rPr lang="en-US" sz="5400" dirty="0" smtClean="0">
                <a:solidFill>
                  <a:schemeClr val="bg1"/>
                </a:solidFill>
                <a:latin typeface="Arial"/>
                <a:cs typeface="Arial"/>
              </a:rPr>
              <a:t> du?</a:t>
            </a:r>
            <a:endParaRPr lang="en-US" sz="5400" dirty="0">
              <a:solidFill>
                <a:schemeClr val="bg1"/>
              </a:solidFill>
              <a:latin typeface="Arial"/>
              <a:cs typeface="Arial"/>
            </a:endParaRPr>
          </a:p>
        </p:txBody>
      </p:sp>
    </p:spTree>
    <p:extLst>
      <p:ext uri="{BB962C8B-B14F-4D97-AF65-F5344CB8AC3E}">
        <p14:creationId xmlns:p14="http://schemas.microsoft.com/office/powerpoint/2010/main" val="36639078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descr="http://www.oddee.com/_media/imgs/articles2/a98498_handicap_4-f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41" y="269663"/>
            <a:ext cx="8412436" cy="631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3282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l="40446" t="21779" r="21848" b="13289"/>
          <a:stretch>
            <a:fillRect/>
          </a:stretch>
        </p:blipFill>
        <p:spPr bwMode="auto">
          <a:xfrm>
            <a:off x="0" y="0"/>
            <a:ext cx="4595813" cy="6332538"/>
          </a:xfrm>
          <a:prstGeom prst="rect">
            <a:avLst/>
          </a:prstGeom>
          <a:noFill/>
          <a:ln w="9525">
            <a:noFill/>
            <a:miter lim="800000"/>
            <a:headEnd/>
            <a:tailEnd/>
          </a:ln>
        </p:spPr>
      </p:pic>
      <p:pic>
        <p:nvPicPr>
          <p:cNvPr id="30723" name="Picture 1"/>
          <p:cNvPicPr>
            <a:picLocks noChangeAspect="1" noChangeArrowheads="1"/>
          </p:cNvPicPr>
          <p:nvPr/>
        </p:nvPicPr>
        <p:blipFill>
          <a:blip r:embed="rId4" cstate="print"/>
          <a:srcRect l="20247" t="24837" r="35995" b="20517"/>
          <a:stretch>
            <a:fillRect/>
          </a:stretch>
        </p:blipFill>
        <p:spPr bwMode="auto">
          <a:xfrm>
            <a:off x="4643438" y="0"/>
            <a:ext cx="4500562" cy="6381750"/>
          </a:xfrm>
          <a:prstGeom prst="rect">
            <a:avLst/>
          </a:prstGeom>
          <a:noFill/>
          <a:ln w="9525">
            <a:noFill/>
            <a:miter lim="800000"/>
            <a:headEnd/>
            <a:tailEnd/>
          </a:ln>
        </p:spPr>
      </p:pic>
    </p:spTree>
    <p:extLst>
      <p:ext uri="{BB962C8B-B14F-4D97-AF65-F5344CB8AC3E}">
        <p14:creationId xmlns:p14="http://schemas.microsoft.com/office/powerpoint/2010/main" val="26195898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85425" y="1303007"/>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828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christopher.gambert\Desktop\ikke gravid.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305882" y="836712"/>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3457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2" descr="C:\Users\christopher.gambert\Desktop\ikke gravid.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305882" y="836712"/>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hristopher.gambert\Desktop\ikke gravi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6012160" y="837788"/>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54994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2" descr="C:\Users\christopher.gambert\Desktop\ikke gravid.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305882" y="836712"/>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hristopher.gambert\Desktop\ikke gravi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6012160" y="837788"/>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4067944" y="574130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l høyre 15"/>
          <p:cNvSpPr/>
          <p:nvPr/>
        </p:nvSpPr>
        <p:spPr>
          <a:xfrm rot="1437611">
            <a:off x="3149702" y="5578062"/>
            <a:ext cx="756414"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795979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2" descr="C:\Users\christopher.gambert\Desktop\ikke gravid.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305882" y="836712"/>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hristopher.gambert\Desktop\ikke gravi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6012160" y="837788"/>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4067944" y="574130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l høyre 15"/>
          <p:cNvSpPr/>
          <p:nvPr/>
        </p:nvSpPr>
        <p:spPr>
          <a:xfrm rot="1437611">
            <a:off x="3149702" y="5578062"/>
            <a:ext cx="756414"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høyre 8"/>
          <p:cNvSpPr/>
          <p:nvPr/>
        </p:nvSpPr>
        <p:spPr>
          <a:xfrm rot="19008616">
            <a:off x="6731449" y="5282037"/>
            <a:ext cx="658984" cy="448299"/>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b-NO" sz="1800">
              <a:solidFill>
                <a:prstClr val="white"/>
              </a:solidFill>
            </a:endParaRPr>
          </a:p>
        </p:txBody>
      </p:sp>
    </p:spTree>
    <p:extLst>
      <p:ext uri="{BB962C8B-B14F-4D97-AF65-F5344CB8AC3E}">
        <p14:creationId xmlns:p14="http://schemas.microsoft.com/office/powerpoint/2010/main" val="990122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 høyre 9"/>
          <p:cNvSpPr/>
          <p:nvPr/>
        </p:nvSpPr>
        <p:spPr>
          <a:xfrm>
            <a:off x="3635896" y="1700749"/>
            <a:ext cx="1728192"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2" descr="C:\Users\christopher.gambert\Desktop\ikke gravid.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305882" y="836712"/>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hristopher.gambert\Desktop\ikke gravi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40" r="2558"/>
          <a:stretch/>
        </p:blipFill>
        <p:spPr bwMode="auto">
          <a:xfrm>
            <a:off x="6012160" y="837788"/>
            <a:ext cx="2619376" cy="1925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332114" y="377195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0" r="2548"/>
          <a:stretch/>
        </p:blipFill>
        <p:spPr bwMode="auto">
          <a:xfrm>
            <a:off x="4067944" y="5741307"/>
            <a:ext cx="2592288" cy="19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l høyre 15"/>
          <p:cNvSpPr/>
          <p:nvPr/>
        </p:nvSpPr>
        <p:spPr>
          <a:xfrm rot="1437611">
            <a:off x="3149702" y="5578062"/>
            <a:ext cx="756414" cy="481678"/>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p:cNvSpPr txBox="1"/>
          <p:nvPr/>
        </p:nvSpPr>
        <p:spPr>
          <a:xfrm>
            <a:off x="5961452" y="3800163"/>
            <a:ext cx="2880320" cy="1323439"/>
          </a:xfrm>
          <a:prstGeom prst="rect">
            <a:avLst/>
          </a:prstGeom>
          <a:noFill/>
        </p:spPr>
        <p:txBody>
          <a:bodyPr wrap="square" rtlCol="0">
            <a:spAutoFit/>
          </a:bodyPr>
          <a:lstStyle/>
          <a:p>
            <a:pPr algn="ctr"/>
            <a:r>
              <a:rPr lang="nb-NO" sz="4000" dirty="0" smtClean="0"/>
              <a:t>Godt arbeidsmiljø</a:t>
            </a:r>
            <a:endParaRPr lang="nb-NO" sz="4000" dirty="0"/>
          </a:p>
        </p:txBody>
      </p:sp>
      <p:sp>
        <p:nvSpPr>
          <p:cNvPr id="9" name="Pil høyre 8"/>
          <p:cNvSpPr/>
          <p:nvPr/>
        </p:nvSpPr>
        <p:spPr>
          <a:xfrm rot="19008616">
            <a:off x="6731449" y="5282037"/>
            <a:ext cx="658984" cy="448299"/>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b-NO" sz="1800">
              <a:solidFill>
                <a:prstClr val="white"/>
              </a:solidFill>
            </a:endParaRPr>
          </a:p>
        </p:txBody>
      </p:sp>
    </p:spTree>
    <p:extLst>
      <p:ext uri="{BB962C8B-B14F-4D97-AF65-F5344CB8AC3E}">
        <p14:creationId xmlns:p14="http://schemas.microsoft.com/office/powerpoint/2010/main" val="29205061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5292080" y="2601144"/>
            <a:ext cx="3600400" cy="1077218"/>
          </a:xfrm>
          <a:prstGeom prst="rect">
            <a:avLst/>
          </a:prstGeom>
          <a:noFill/>
        </p:spPr>
        <p:txBody>
          <a:bodyPr wrap="square" rtlCol="0">
            <a:spAutoFit/>
          </a:bodyPr>
          <a:lstStyle/>
          <a:p>
            <a:pPr algn="ctr"/>
            <a:r>
              <a:rPr lang="nb-NO" sz="3200" dirty="0" smtClean="0">
                <a:latin typeface="Arial" panose="020B0604020202020204" pitchFamily="34" charset="0"/>
                <a:cs typeface="Arial" panose="020B0604020202020204" pitchFamily="34" charset="0"/>
              </a:rPr>
              <a:t>LIKEVERDIG BEHANDLING</a:t>
            </a:r>
            <a:endParaRPr lang="nb-NO" sz="3200" dirty="0">
              <a:latin typeface="Arial" panose="020B0604020202020204" pitchFamily="34" charset="0"/>
              <a:cs typeface="Arial" panose="020B0604020202020204" pitchFamily="34" charset="0"/>
            </a:endParaRPr>
          </a:p>
        </p:txBody>
      </p:sp>
      <p:sp>
        <p:nvSpPr>
          <p:cNvPr id="5" name="TekstSylinder 4"/>
          <p:cNvSpPr txBox="1"/>
          <p:nvPr/>
        </p:nvSpPr>
        <p:spPr>
          <a:xfrm>
            <a:off x="-9500" y="2589808"/>
            <a:ext cx="4032448" cy="1077218"/>
          </a:xfrm>
          <a:prstGeom prst="rect">
            <a:avLst/>
          </a:prstGeom>
          <a:noFill/>
        </p:spPr>
        <p:txBody>
          <a:bodyPr wrap="square" rtlCol="0">
            <a:spAutoFit/>
          </a:bodyPr>
          <a:lstStyle/>
          <a:p>
            <a:pPr algn="ctr"/>
            <a:r>
              <a:rPr lang="nb-NO" sz="3200" dirty="0" smtClean="0">
                <a:latin typeface="Arial" panose="020B0604020202020204" pitchFamily="34" charset="0"/>
                <a:cs typeface="Arial" panose="020B0604020202020204" pitchFamily="34" charset="0"/>
              </a:rPr>
              <a:t>LIK </a:t>
            </a:r>
          </a:p>
          <a:p>
            <a:pPr algn="ctr"/>
            <a:r>
              <a:rPr lang="nb-NO" sz="3200" dirty="0" smtClean="0">
                <a:latin typeface="Arial" panose="020B0604020202020204" pitchFamily="34" charset="0"/>
                <a:cs typeface="Arial" panose="020B0604020202020204" pitchFamily="34" charset="0"/>
              </a:rPr>
              <a:t>BEHANDLING</a:t>
            </a:r>
            <a:endParaRPr lang="nb-NO" sz="3200" dirty="0">
              <a:latin typeface="Arial" panose="020B0604020202020204" pitchFamily="34" charset="0"/>
              <a:cs typeface="Arial" panose="020B0604020202020204" pitchFamily="34" charset="0"/>
            </a:endParaRPr>
          </a:p>
        </p:txBody>
      </p:sp>
      <p:sp>
        <p:nvSpPr>
          <p:cNvPr id="6" name="TekstSylinder 5"/>
          <p:cNvSpPr txBox="1"/>
          <p:nvPr/>
        </p:nvSpPr>
        <p:spPr>
          <a:xfrm>
            <a:off x="4211960" y="2865358"/>
            <a:ext cx="639919" cy="584775"/>
          </a:xfrm>
          <a:prstGeom prst="rect">
            <a:avLst/>
          </a:prstGeom>
          <a:noFill/>
        </p:spPr>
        <p:txBody>
          <a:bodyPr wrap="none" rtlCol="0">
            <a:spAutoFit/>
          </a:bodyPr>
          <a:lstStyle/>
          <a:p>
            <a:r>
              <a:rPr lang="nb-NO" sz="3200" b="1" dirty="0" err="1" smtClean="0">
                <a:solidFill>
                  <a:srgbClr val="FA5A2E"/>
                </a:solidFill>
                <a:latin typeface="Arial" panose="020B0604020202020204" pitchFamily="34" charset="0"/>
                <a:cs typeface="Arial" panose="020B0604020202020204" pitchFamily="34" charset="0"/>
              </a:rPr>
              <a:t>vs</a:t>
            </a:r>
            <a:endParaRPr lang="nb-NO" sz="3200" b="1" dirty="0">
              <a:solidFill>
                <a:srgbClr val="FA5A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0997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nummer 5"/>
          <p:cNvSpPr txBox="1">
            <a:spLocks noGrp="1"/>
          </p:cNvSpPr>
          <p:nvPr/>
        </p:nvSpPr>
        <p:spPr bwMode="auto">
          <a:xfrm>
            <a:off x="6553200" y="6477000"/>
            <a:ext cx="1905000" cy="304800"/>
          </a:xfrm>
          <a:prstGeom prst="rect">
            <a:avLst/>
          </a:prstGeom>
          <a:noFill/>
          <a:ln w="9525">
            <a:noFill/>
            <a:miter lim="800000"/>
            <a:headEnd/>
            <a:tailEnd/>
          </a:ln>
        </p:spPr>
        <p:txBody>
          <a:bodyPr/>
          <a:lstStyle/>
          <a:p>
            <a:pPr algn="r" eaLnBrk="0" hangingPunct="0"/>
            <a:fld id="{070550BC-E52E-48D1-A227-B0527EA13E65}" type="slidenum">
              <a:rPr lang="en-US" sz="1000">
                <a:solidFill>
                  <a:schemeClr val="bg1"/>
                </a:solidFill>
              </a:rPr>
              <a:pPr algn="r" eaLnBrk="0" hangingPunct="0"/>
              <a:t>49</a:t>
            </a:fld>
            <a:endParaRPr lang="en-US" sz="1000">
              <a:solidFill>
                <a:schemeClr val="bg1"/>
              </a:solidFill>
            </a:endParaRPr>
          </a:p>
        </p:txBody>
      </p:sp>
      <p:sp>
        <p:nvSpPr>
          <p:cNvPr id="49155" name="Rectangle 2"/>
          <p:cNvSpPr>
            <a:spLocks noGrp="1" noChangeArrowheads="1"/>
          </p:cNvSpPr>
          <p:nvPr>
            <p:ph type="title" idx="4294967295"/>
          </p:nvPr>
        </p:nvSpPr>
        <p:spPr>
          <a:xfrm>
            <a:off x="5638800" y="228600"/>
            <a:ext cx="3200400" cy="533400"/>
          </a:xfrm>
        </p:spPr>
        <p:txBody>
          <a:bodyPr>
            <a:normAutofit fontScale="90000"/>
          </a:bodyPr>
          <a:lstStyle/>
          <a:p>
            <a:pPr algn="l" eaLnBrk="1" hangingPunct="1"/>
            <a:r>
              <a:rPr lang="nb-NO" sz="2000" dirty="0" smtClean="0">
                <a:latin typeface="Arial"/>
                <a:cs typeface="Arial"/>
              </a:rPr>
              <a:t>DISKRIMINERING PÅ 1-2-3</a:t>
            </a:r>
            <a:r>
              <a:rPr lang="nb-NO" dirty="0" smtClean="0"/>
              <a:t/>
            </a:r>
            <a:br>
              <a:rPr lang="nb-NO" dirty="0" smtClean="0"/>
            </a:br>
            <a:endParaRPr lang="nb-NO" dirty="0" smtClean="0"/>
          </a:p>
        </p:txBody>
      </p:sp>
      <p:sp>
        <p:nvSpPr>
          <p:cNvPr id="8" name="Hexagon 7"/>
          <p:cNvSpPr/>
          <p:nvPr/>
        </p:nvSpPr>
        <p:spPr>
          <a:xfrm rot="16200000">
            <a:off x="1533145" y="905256"/>
            <a:ext cx="3182110" cy="2743199"/>
          </a:xfrm>
          <a:prstGeom prst="hexagon">
            <a:avLst/>
          </a:prstGeom>
          <a:solidFill>
            <a:srgbClr val="853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3" name="Hexagon 12"/>
          <p:cNvSpPr/>
          <p:nvPr/>
        </p:nvSpPr>
        <p:spPr>
          <a:xfrm rot="16200000">
            <a:off x="4504944" y="905257"/>
            <a:ext cx="3182111" cy="2743198"/>
          </a:xfrm>
          <a:prstGeom prst="hexagon">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4" name="Hexagon 13"/>
          <p:cNvSpPr/>
          <p:nvPr/>
        </p:nvSpPr>
        <p:spPr>
          <a:xfrm rot="16200000">
            <a:off x="3057144" y="3572256"/>
            <a:ext cx="3182111" cy="2743199"/>
          </a:xfrm>
          <a:prstGeom prst="hexagon">
            <a:avLst/>
          </a:prstGeom>
          <a:solidFill>
            <a:srgbClr val="916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4" name="TextBox 3"/>
          <p:cNvSpPr txBox="1"/>
          <p:nvPr/>
        </p:nvSpPr>
        <p:spPr>
          <a:xfrm>
            <a:off x="2133600" y="304800"/>
            <a:ext cx="1905000" cy="3631763"/>
          </a:xfrm>
          <a:prstGeom prst="rect">
            <a:avLst/>
          </a:prstGeom>
          <a:noFill/>
        </p:spPr>
        <p:txBody>
          <a:bodyPr wrap="square" rtlCol="0">
            <a:spAutoFit/>
          </a:bodyPr>
          <a:lstStyle/>
          <a:p>
            <a:r>
              <a:rPr lang="en-US" sz="23000" b="1" dirty="0" smtClean="0">
                <a:solidFill>
                  <a:srgbClr val="9166A0"/>
                </a:solidFill>
                <a:latin typeface="Arial"/>
                <a:cs typeface="Arial"/>
              </a:rPr>
              <a:t>1</a:t>
            </a:r>
            <a:endParaRPr lang="en-US" sz="23000" b="1" dirty="0">
              <a:solidFill>
                <a:srgbClr val="9166A0"/>
              </a:solidFill>
              <a:latin typeface="Arial"/>
              <a:cs typeface="Arial"/>
            </a:endParaRPr>
          </a:p>
        </p:txBody>
      </p:sp>
      <p:sp>
        <p:nvSpPr>
          <p:cNvPr id="6" name="TextBox 5"/>
          <p:cNvSpPr txBox="1"/>
          <p:nvPr/>
        </p:nvSpPr>
        <p:spPr>
          <a:xfrm>
            <a:off x="5181600" y="304800"/>
            <a:ext cx="1825051" cy="3631763"/>
          </a:xfrm>
          <a:prstGeom prst="rect">
            <a:avLst/>
          </a:prstGeom>
          <a:noFill/>
        </p:spPr>
        <p:txBody>
          <a:bodyPr wrap="none" rtlCol="0">
            <a:spAutoFit/>
          </a:bodyPr>
          <a:lstStyle/>
          <a:p>
            <a:r>
              <a:rPr lang="en-US" sz="23000" b="1" dirty="0" smtClean="0">
                <a:solidFill>
                  <a:srgbClr val="9166A0"/>
                </a:solidFill>
                <a:latin typeface="Arial"/>
                <a:cs typeface="Arial"/>
              </a:rPr>
              <a:t>2</a:t>
            </a:r>
            <a:endParaRPr lang="en-US" sz="23000" b="1" dirty="0">
              <a:solidFill>
                <a:srgbClr val="9166A0"/>
              </a:solidFill>
              <a:latin typeface="Arial"/>
              <a:cs typeface="Arial"/>
            </a:endParaRPr>
          </a:p>
        </p:txBody>
      </p:sp>
      <p:sp>
        <p:nvSpPr>
          <p:cNvPr id="7" name="TextBox 6"/>
          <p:cNvSpPr txBox="1"/>
          <p:nvPr/>
        </p:nvSpPr>
        <p:spPr>
          <a:xfrm>
            <a:off x="3733800" y="2971800"/>
            <a:ext cx="1825051" cy="3631763"/>
          </a:xfrm>
          <a:prstGeom prst="rect">
            <a:avLst/>
          </a:prstGeom>
          <a:noFill/>
        </p:spPr>
        <p:txBody>
          <a:bodyPr wrap="none" rtlCol="0">
            <a:spAutoFit/>
          </a:bodyPr>
          <a:lstStyle/>
          <a:p>
            <a:r>
              <a:rPr lang="en-US" sz="23000" b="1" dirty="0" smtClean="0">
                <a:solidFill>
                  <a:schemeClr val="accent4">
                    <a:lumMod val="75000"/>
                  </a:schemeClr>
                </a:solidFill>
                <a:latin typeface="Arial"/>
                <a:cs typeface="Arial"/>
              </a:rPr>
              <a:t>3</a:t>
            </a:r>
            <a:endParaRPr lang="en-US" sz="23000" b="1" dirty="0">
              <a:solidFill>
                <a:schemeClr val="accent4">
                  <a:lumMod val="75000"/>
                </a:schemeClr>
              </a:solidFill>
              <a:latin typeface="Arial"/>
              <a:cs typeface="Arial"/>
            </a:endParaRPr>
          </a:p>
        </p:txBody>
      </p:sp>
      <p:sp>
        <p:nvSpPr>
          <p:cNvPr id="16" name="TextBox 15"/>
          <p:cNvSpPr txBox="1"/>
          <p:nvPr/>
        </p:nvSpPr>
        <p:spPr>
          <a:xfrm>
            <a:off x="18288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FORSKJELLS-BEHANDLING?</a:t>
            </a:r>
            <a:endParaRPr lang="en-US" sz="2400" dirty="0">
              <a:solidFill>
                <a:schemeClr val="bg1"/>
              </a:solidFill>
              <a:latin typeface="Arial Black"/>
              <a:cs typeface="Arial Black"/>
            </a:endParaRPr>
          </a:p>
        </p:txBody>
      </p:sp>
      <p:sp>
        <p:nvSpPr>
          <p:cNvPr id="18" name="TextBox 17"/>
          <p:cNvSpPr txBox="1"/>
          <p:nvPr/>
        </p:nvSpPr>
        <p:spPr>
          <a:xfrm>
            <a:off x="48006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VERNET</a:t>
            </a:r>
          </a:p>
          <a:p>
            <a:pPr algn="ctr"/>
            <a:r>
              <a:rPr lang="en-US" sz="2400" dirty="0" smtClean="0">
                <a:solidFill>
                  <a:schemeClr val="bg1"/>
                </a:solidFill>
                <a:latin typeface="Arial Black"/>
                <a:cs typeface="Arial Black"/>
              </a:rPr>
              <a:t>GRUNNLAG?</a:t>
            </a:r>
            <a:endParaRPr lang="en-US" sz="2400" dirty="0">
              <a:solidFill>
                <a:schemeClr val="bg1"/>
              </a:solidFill>
              <a:latin typeface="Arial Black"/>
              <a:cs typeface="Arial Black"/>
            </a:endParaRPr>
          </a:p>
        </p:txBody>
      </p:sp>
      <p:sp>
        <p:nvSpPr>
          <p:cNvPr id="19" name="TextBox 18"/>
          <p:cNvSpPr txBox="1"/>
          <p:nvPr/>
        </p:nvSpPr>
        <p:spPr>
          <a:xfrm>
            <a:off x="3352800" y="44958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SAKLIG</a:t>
            </a:r>
          </a:p>
          <a:p>
            <a:pPr algn="ctr"/>
            <a:r>
              <a:rPr lang="en-US" sz="2400" dirty="0" smtClean="0">
                <a:solidFill>
                  <a:schemeClr val="bg1"/>
                </a:solidFill>
                <a:latin typeface="Arial Black"/>
                <a:cs typeface="Arial Black"/>
              </a:rPr>
              <a:t>FORMÅL?</a:t>
            </a:r>
            <a:endParaRPr lang="en-US" sz="2400" dirty="0">
              <a:solidFill>
                <a:schemeClr val="bg1"/>
              </a:solidFill>
              <a:latin typeface="Arial Black"/>
              <a:cs typeface="Arial Black"/>
            </a:endParaRPr>
          </a:p>
        </p:txBody>
      </p:sp>
    </p:spTree>
    <p:extLst>
      <p:ext uri="{BB962C8B-B14F-4D97-AF65-F5344CB8AC3E}">
        <p14:creationId xmlns:p14="http://schemas.microsoft.com/office/powerpoint/2010/main" val="217597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40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40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par>
                                <p:cTn id="29" presetID="1" presetClass="entr" presetSubtype="0" fill="hold" grpId="0" nodeType="withEffect">
                                  <p:stCondLst>
                                    <p:cond delay="400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4" grpId="0"/>
      <p:bldP spid="6" grpId="0"/>
      <p:bldP spid="7" grpId="0"/>
      <p:bldP spid="16"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C1DFE5"/>
          </a:solidFill>
          <a:ln>
            <a:solidFill>
              <a:srgbClr val="A3CF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Explosion 2 4"/>
          <p:cNvSpPr/>
          <p:nvPr/>
        </p:nvSpPr>
        <p:spPr>
          <a:xfrm rot="1457750">
            <a:off x="152147" y="427517"/>
            <a:ext cx="8416088" cy="6400800"/>
          </a:xfrm>
          <a:prstGeom prst="irregularSeal2">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Explosion 2 7"/>
          <p:cNvSpPr/>
          <p:nvPr/>
        </p:nvSpPr>
        <p:spPr>
          <a:xfrm rot="1457750">
            <a:off x="334505" y="381143"/>
            <a:ext cx="8416088" cy="6400800"/>
          </a:xfrm>
          <a:prstGeom prst="irregularSeal2">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981200" y="2819400"/>
            <a:ext cx="4648200" cy="1569660"/>
          </a:xfrm>
          <a:prstGeom prst="rect">
            <a:avLst/>
          </a:prstGeom>
          <a:noFill/>
        </p:spPr>
        <p:txBody>
          <a:bodyPr wrap="square" rtlCol="0">
            <a:spAutoFit/>
          </a:bodyPr>
          <a:lstStyle/>
          <a:p>
            <a:pPr algn="ctr"/>
            <a:r>
              <a:rPr lang="en-US" sz="9600" b="1" dirty="0" smtClean="0">
                <a:solidFill>
                  <a:srgbClr val="000000"/>
                </a:solidFill>
                <a:latin typeface="Arial"/>
                <a:cs typeface="Arial"/>
              </a:rPr>
              <a:t>QUIZ!</a:t>
            </a:r>
            <a:endParaRPr lang="en-US" sz="9600" b="1" dirty="0">
              <a:solidFill>
                <a:srgbClr val="000000"/>
              </a:solidFill>
              <a:latin typeface="Arial"/>
              <a:cs typeface="Arial"/>
            </a:endParaRPr>
          </a:p>
        </p:txBody>
      </p:sp>
      <p:sp>
        <p:nvSpPr>
          <p:cNvPr id="7" name="TextBox 6"/>
          <p:cNvSpPr txBox="1"/>
          <p:nvPr/>
        </p:nvSpPr>
        <p:spPr>
          <a:xfrm>
            <a:off x="1981200" y="2794000"/>
            <a:ext cx="4724400" cy="1569660"/>
          </a:xfrm>
          <a:prstGeom prst="rect">
            <a:avLst/>
          </a:prstGeom>
          <a:noFill/>
        </p:spPr>
        <p:txBody>
          <a:bodyPr wrap="square" rtlCol="0">
            <a:spAutoFit/>
          </a:bodyPr>
          <a:lstStyle/>
          <a:p>
            <a:pPr algn="ctr"/>
            <a:r>
              <a:rPr lang="en-US" sz="9600" b="1" dirty="0" smtClean="0">
                <a:solidFill>
                  <a:schemeClr val="bg1"/>
                </a:solidFill>
                <a:latin typeface="Arial"/>
                <a:cs typeface="Arial"/>
              </a:rPr>
              <a:t>QUIZ!</a:t>
            </a:r>
            <a:endParaRPr lang="en-US" sz="9600" b="1" dirty="0">
              <a:solidFill>
                <a:schemeClr val="bg1"/>
              </a:solidFill>
              <a:latin typeface="Arial"/>
              <a:cs typeface="Arial"/>
            </a:endParaRPr>
          </a:p>
        </p:txBody>
      </p:sp>
    </p:spTree>
    <p:extLst>
      <p:ext uri="{BB962C8B-B14F-4D97-AF65-F5344CB8AC3E}">
        <p14:creationId xmlns:p14="http://schemas.microsoft.com/office/powerpoint/2010/main" val="31081957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7010400" y="228600"/>
            <a:ext cx="1752600" cy="457200"/>
          </a:xfrm>
        </p:spPr>
        <p:txBody>
          <a:bodyPr>
            <a:normAutofit/>
          </a:bodyPr>
          <a:lstStyle/>
          <a:p>
            <a:pPr algn="l" eaLnBrk="1" hangingPunct="1"/>
            <a:r>
              <a:rPr lang="nb-NO" altLang="nb-NO" sz="1600" dirty="0" smtClean="0"/>
              <a:t>UNNTAKSADGANG</a:t>
            </a:r>
            <a:endParaRPr lang="nb-NO" altLang="nb-NO" sz="1600" i="1" dirty="0" smtClean="0"/>
          </a:p>
        </p:txBody>
      </p:sp>
      <p:sp>
        <p:nvSpPr>
          <p:cNvPr id="47108" name="Rectangle 3"/>
          <p:cNvSpPr>
            <a:spLocks noGrp="1" noChangeArrowheads="1"/>
          </p:cNvSpPr>
          <p:nvPr>
            <p:ph type="body" idx="1"/>
          </p:nvPr>
        </p:nvSpPr>
        <p:spPr>
          <a:xfrm>
            <a:off x="2895600" y="1143000"/>
            <a:ext cx="8388424" cy="4323184"/>
          </a:xfrm>
        </p:spPr>
        <p:txBody>
          <a:bodyPr>
            <a:normAutofit/>
          </a:bodyPr>
          <a:lstStyle/>
          <a:p>
            <a:pPr marL="0" indent="0" eaLnBrk="1" hangingPunct="1">
              <a:buFont typeface="Times" pitchFamily="96" charset="0"/>
              <a:buNone/>
            </a:pPr>
            <a:r>
              <a:rPr lang="nb-NO" altLang="nb-NO" b="1" dirty="0" smtClean="0">
                <a:latin typeface="Arial"/>
                <a:cs typeface="Arial"/>
              </a:rPr>
              <a:t>    Forskjellsbehandling kan </a:t>
            </a:r>
          </a:p>
          <a:p>
            <a:pPr marL="0" indent="0" eaLnBrk="1" hangingPunct="1">
              <a:buFont typeface="Times" pitchFamily="96" charset="0"/>
              <a:buNone/>
            </a:pPr>
            <a:r>
              <a:rPr lang="nb-NO" altLang="nb-NO" b="1" dirty="0" smtClean="0">
                <a:latin typeface="Arial"/>
                <a:cs typeface="Arial"/>
              </a:rPr>
              <a:t>    være tillatt hvis den:</a:t>
            </a:r>
          </a:p>
          <a:p>
            <a:pPr marL="0" indent="0" eaLnBrk="1" hangingPunct="1">
              <a:buFont typeface="Times" pitchFamily="96" charset="0"/>
              <a:buNone/>
            </a:pPr>
            <a:endParaRPr lang="nb-NO" altLang="nb-NO" sz="2400" dirty="0" smtClean="0"/>
          </a:p>
          <a:p>
            <a:pPr lvl="1">
              <a:spcAft>
                <a:spcPct val="50000"/>
              </a:spcAft>
              <a:buFont typeface="Arial"/>
              <a:buChar char="•"/>
            </a:pPr>
            <a:r>
              <a:rPr lang="nb-NO" altLang="nb-NO" sz="2200" dirty="0" smtClean="0">
                <a:latin typeface="Arial"/>
                <a:cs typeface="Arial"/>
              </a:rPr>
              <a:t>Ivaretar et saklig formål</a:t>
            </a:r>
          </a:p>
          <a:p>
            <a:pPr lvl="1">
              <a:spcAft>
                <a:spcPct val="50000"/>
              </a:spcAft>
              <a:buFont typeface="Arial"/>
              <a:buChar char="•"/>
            </a:pPr>
            <a:r>
              <a:rPr lang="nb-NO" altLang="nb-NO" sz="2200" dirty="0" smtClean="0">
                <a:latin typeface="Arial"/>
                <a:cs typeface="Arial"/>
              </a:rPr>
              <a:t>Er nødvendig for å oppnå formålet</a:t>
            </a:r>
          </a:p>
          <a:p>
            <a:pPr lvl="1">
              <a:spcAft>
                <a:spcPct val="50000"/>
              </a:spcAft>
              <a:buFont typeface="Arial"/>
              <a:buChar char="•"/>
            </a:pPr>
            <a:r>
              <a:rPr lang="nb-NO" altLang="nb-NO" sz="2200" dirty="0" smtClean="0">
                <a:latin typeface="Arial"/>
                <a:cs typeface="Arial"/>
              </a:rPr>
              <a:t>Er nødvendig for utøvelsen av arbeidet</a:t>
            </a:r>
          </a:p>
          <a:p>
            <a:pPr lvl="1">
              <a:spcAft>
                <a:spcPct val="50000"/>
              </a:spcAft>
              <a:buFont typeface="Arial"/>
              <a:buChar char="•"/>
            </a:pPr>
            <a:r>
              <a:rPr lang="nb-NO" altLang="nb-NO" sz="2200" dirty="0" smtClean="0">
                <a:latin typeface="Arial"/>
                <a:cs typeface="Arial"/>
              </a:rPr>
              <a:t>Ikke er et uforholdsmessig inngrep                                  overfor den som forskjellsbehandles</a:t>
            </a:r>
          </a:p>
          <a:p>
            <a:pPr lvl="1" eaLnBrk="1" hangingPunct="1">
              <a:spcAft>
                <a:spcPct val="50000"/>
              </a:spcAft>
            </a:pPr>
            <a:endParaRPr lang="nb-NO" altLang="nb-NO" dirty="0" smtClean="0"/>
          </a:p>
        </p:txBody>
      </p:sp>
      <p:sp>
        <p:nvSpPr>
          <p:cNvPr id="6" name="TextBox 5"/>
          <p:cNvSpPr txBox="1"/>
          <p:nvPr/>
        </p:nvSpPr>
        <p:spPr>
          <a:xfrm>
            <a:off x="228600" y="-609600"/>
            <a:ext cx="533400" cy="12403395"/>
          </a:xfrm>
          <a:prstGeom prst="rect">
            <a:avLst/>
          </a:prstGeom>
          <a:noFill/>
        </p:spPr>
        <p:txBody>
          <a:bodyPr wrap="square" rtlCol="0">
            <a:spAutoFit/>
          </a:bodyPr>
          <a:lstStyle/>
          <a:p>
            <a:r>
              <a:rPr lang="nb-NO" sz="40000" dirty="0" smtClean="0">
                <a:solidFill>
                  <a:srgbClr val="9166A0">
                    <a:alpha val="43000"/>
                  </a:srgbClr>
                </a:solidFill>
                <a:latin typeface="Arial"/>
                <a:cs typeface="Arial"/>
              </a:rPr>
              <a:t>§</a:t>
            </a:r>
            <a:endParaRPr lang="en-US" sz="40000" dirty="0">
              <a:solidFill>
                <a:srgbClr val="9166A0">
                  <a:alpha val="43000"/>
                </a:srgbClr>
              </a:solidFill>
              <a:latin typeface="Arial"/>
              <a:cs typeface="Arial"/>
            </a:endParaRPr>
          </a:p>
        </p:txBody>
      </p:sp>
    </p:spTree>
    <p:extLst>
      <p:ext uri="{BB962C8B-B14F-4D97-AF65-F5344CB8AC3E}">
        <p14:creationId xmlns:p14="http://schemas.microsoft.com/office/powerpoint/2010/main" val="155420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710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4710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4710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uiExpand="1" build="p"/>
      <p:bldP spid="47108" grpId="1" uiExpand="1" build="p"/>
      <p:bldP spid="47108" grpId="2" uiExpand="1" build="p"/>
      <p:bldP spid="47108" grpId="3"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762000" y="3124200"/>
            <a:ext cx="7772400" cy="864096"/>
          </a:xfrm>
        </p:spPr>
        <p:txBody>
          <a:bodyPr/>
          <a:lstStyle/>
          <a:p>
            <a:r>
              <a:rPr lang="nb-NO" dirty="0" smtClean="0">
                <a:latin typeface="Arial"/>
                <a:cs typeface="Arial"/>
              </a:rPr>
              <a:t>”Vikar for vikaren?”</a:t>
            </a:r>
            <a:endParaRPr lang="nb-NO" dirty="0">
              <a:latin typeface="Arial"/>
              <a:cs typeface="Arial"/>
            </a:endParaRPr>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486400" y="609600"/>
            <a:ext cx="2895600" cy="369332"/>
          </a:xfrm>
          <a:prstGeom prst="rect">
            <a:avLst/>
          </a:prstGeom>
          <a:noFill/>
        </p:spPr>
        <p:txBody>
          <a:bodyPr wrap="square" rtlCol="0">
            <a:spAutoFit/>
          </a:bodyPr>
          <a:lstStyle/>
          <a:p>
            <a:pPr algn="ctr"/>
            <a:r>
              <a:rPr lang="en-US" dirty="0" smtClean="0">
                <a:latin typeface="Arial"/>
                <a:cs typeface="Arial"/>
              </a:rPr>
              <a:t>CASE</a:t>
            </a:r>
            <a:endParaRPr lang="en-US" dirty="0">
              <a:latin typeface="Arial"/>
              <a:cs typeface="Arial"/>
            </a:endParaRPr>
          </a:p>
        </p:txBody>
      </p:sp>
    </p:spTree>
    <p:extLst>
      <p:ext uri="{BB962C8B-B14F-4D97-AF65-F5344CB8AC3E}">
        <p14:creationId xmlns:p14="http://schemas.microsoft.com/office/powerpoint/2010/main" val="34147535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lassholder for innhold 2"/>
          <p:cNvSpPr>
            <a:spLocks noGrp="1"/>
          </p:cNvSpPr>
          <p:nvPr>
            <p:ph idx="1"/>
          </p:nvPr>
        </p:nvSpPr>
        <p:spPr>
          <a:xfrm>
            <a:off x="683568" y="1844824"/>
            <a:ext cx="7772400" cy="4827240"/>
          </a:xfrm>
        </p:spPr>
        <p:txBody>
          <a:bodyPr>
            <a:normAutofit lnSpcReduction="10000"/>
          </a:bodyPr>
          <a:lstStyle/>
          <a:p>
            <a:pPr>
              <a:spcAft>
                <a:spcPts val="1000"/>
              </a:spcAft>
            </a:pPr>
            <a:r>
              <a:rPr lang="nb-NO" sz="2800" dirty="0">
                <a:ea typeface="Calibri"/>
                <a:cs typeface="Times New Roman"/>
              </a:rPr>
              <a:t>En</a:t>
            </a:r>
            <a:r>
              <a:rPr lang="nb-NO" sz="2800" dirty="0" smtClean="0">
                <a:ea typeface="Calibri"/>
                <a:cs typeface="Times New Roman"/>
              </a:rPr>
              <a:t> hjelpepleier </a:t>
            </a:r>
            <a:r>
              <a:rPr lang="nb-NO" sz="2800" dirty="0">
                <a:ea typeface="Calibri"/>
                <a:cs typeface="Times New Roman"/>
              </a:rPr>
              <a:t>skal ut i </a:t>
            </a:r>
            <a:r>
              <a:rPr lang="nb-NO" sz="2800" dirty="0" smtClean="0">
                <a:ea typeface="Calibri"/>
                <a:cs typeface="Times New Roman"/>
              </a:rPr>
              <a:t>foreldrepermisjon. Når dere </a:t>
            </a:r>
            <a:r>
              <a:rPr lang="nb-NO" sz="2800" dirty="0">
                <a:ea typeface="Calibri"/>
                <a:cs typeface="Times New Roman"/>
              </a:rPr>
              <a:t>søker etter </a:t>
            </a:r>
            <a:r>
              <a:rPr lang="nb-NO" sz="2800" dirty="0" smtClean="0">
                <a:ea typeface="Calibri"/>
                <a:cs typeface="Times New Roman"/>
              </a:rPr>
              <a:t>vikar </a:t>
            </a:r>
            <a:r>
              <a:rPr lang="nb-NO" sz="2800" dirty="0">
                <a:ea typeface="Calibri"/>
                <a:cs typeface="Times New Roman"/>
              </a:rPr>
              <a:t>viser det seg at </a:t>
            </a:r>
            <a:r>
              <a:rPr lang="nb-NO" sz="2800" dirty="0" smtClean="0">
                <a:ea typeface="Calibri"/>
                <a:cs typeface="Times New Roman"/>
              </a:rPr>
              <a:t>den </a:t>
            </a:r>
            <a:r>
              <a:rPr lang="nb-NO" sz="2800" dirty="0">
                <a:ea typeface="Calibri"/>
                <a:cs typeface="Times New Roman"/>
              </a:rPr>
              <a:t>best kvalifiserte </a:t>
            </a:r>
            <a:r>
              <a:rPr lang="nb-NO" sz="2800" dirty="0" smtClean="0">
                <a:ea typeface="Calibri"/>
                <a:cs typeface="Times New Roman"/>
              </a:rPr>
              <a:t>søkeren </a:t>
            </a:r>
            <a:r>
              <a:rPr lang="nb-NO" sz="2800" dirty="0">
                <a:ea typeface="Calibri"/>
                <a:cs typeface="Times New Roman"/>
              </a:rPr>
              <a:t>også er gravid og sannsynligvis ikke kan jobbe hele perioden.</a:t>
            </a:r>
            <a:r>
              <a:rPr lang="nb-NO" sz="2800" dirty="0" smtClean="0">
                <a:ea typeface="Calibri"/>
                <a:cs typeface="Times New Roman"/>
              </a:rPr>
              <a:t> </a:t>
            </a:r>
          </a:p>
          <a:p>
            <a:pPr>
              <a:spcAft>
                <a:spcPts val="1000"/>
              </a:spcAft>
            </a:pPr>
            <a:endParaRPr lang="nb-NO" sz="2800" dirty="0" smtClean="0">
              <a:ea typeface="Calibri"/>
              <a:cs typeface="Times New Roman"/>
            </a:endParaRPr>
          </a:p>
          <a:p>
            <a:pPr>
              <a:spcAft>
                <a:spcPts val="1000"/>
              </a:spcAft>
            </a:pPr>
            <a:r>
              <a:rPr lang="nb-NO" sz="2800" dirty="0" smtClean="0">
                <a:ea typeface="Calibri"/>
                <a:cs typeface="Times New Roman"/>
              </a:rPr>
              <a:t>Etter </a:t>
            </a:r>
            <a:r>
              <a:rPr lang="nb-NO" sz="2800" dirty="0">
                <a:ea typeface="Calibri"/>
                <a:cs typeface="Times New Roman"/>
              </a:rPr>
              <a:t>en helhetsvurdering hvor konsekvensene for </a:t>
            </a:r>
            <a:r>
              <a:rPr lang="nb-NO" sz="2800" dirty="0" smtClean="0">
                <a:ea typeface="Calibri"/>
                <a:cs typeface="Times New Roman"/>
              </a:rPr>
              <a:t>avdelingen og beboerne ved å ha tre ansatte inne </a:t>
            </a:r>
            <a:r>
              <a:rPr lang="nb-NO" sz="2800" dirty="0">
                <a:ea typeface="Calibri"/>
                <a:cs typeface="Times New Roman"/>
              </a:rPr>
              <a:t>i løpet av et år blant annet blir lagt vekt på, blir hun ikke innstilt som nummer en. </a:t>
            </a:r>
          </a:p>
          <a:p>
            <a:pPr marL="0" indent="0">
              <a:lnSpc>
                <a:spcPct val="115000"/>
              </a:lnSpc>
              <a:spcAft>
                <a:spcPts val="1000"/>
              </a:spcAft>
              <a:buNone/>
            </a:pPr>
            <a:r>
              <a:rPr lang="nb-NO" sz="2000" dirty="0" smtClean="0">
                <a:ea typeface="Calibri"/>
                <a:cs typeface="Times New Roman"/>
              </a:rPr>
              <a:t> </a:t>
            </a:r>
            <a:endParaRPr lang="nb-NO" sz="2000" dirty="0">
              <a:ea typeface="Calibri"/>
              <a:cs typeface="Times New Roman"/>
            </a:endParaRPr>
          </a:p>
          <a:p>
            <a:endParaRPr lang="nb-NO" dirty="0"/>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7535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b-NO" b="1" dirty="0" smtClean="0">
                <a:solidFill>
                  <a:schemeClr val="tx1"/>
                </a:solidFill>
              </a:rPr>
              <a:t> </a:t>
            </a:r>
            <a:endParaRPr lang="nb-NO" dirty="0">
              <a:solidFill>
                <a:schemeClr val="tx1"/>
              </a:solidFill>
            </a:endParaRPr>
          </a:p>
        </p:txBody>
      </p:sp>
      <p:sp>
        <p:nvSpPr>
          <p:cNvPr id="2" name="Tittel 1"/>
          <p:cNvSpPr>
            <a:spLocks noGrp="1"/>
          </p:cNvSpPr>
          <p:nvPr>
            <p:ph type="title"/>
          </p:nvPr>
        </p:nvSpPr>
        <p:spPr>
          <a:xfrm>
            <a:off x="762000" y="3124200"/>
            <a:ext cx="7772400" cy="864096"/>
          </a:xfrm>
        </p:spPr>
        <p:txBody>
          <a:bodyPr>
            <a:normAutofit/>
          </a:bodyPr>
          <a:lstStyle/>
          <a:p>
            <a:r>
              <a:rPr lang="nb-NO" b="1" dirty="0"/>
              <a:t>Er dette diskriminering</a:t>
            </a:r>
            <a:r>
              <a:rPr lang="nb-NO" b="1" dirty="0" smtClean="0"/>
              <a:t>?</a:t>
            </a:r>
            <a:r>
              <a:rPr lang="nb-NO" dirty="0" smtClean="0"/>
              <a:t> </a:t>
            </a:r>
            <a:endParaRPr lang="nb-NO" dirty="0">
              <a:latin typeface="Arial"/>
              <a:cs typeface="Arial"/>
            </a:endParaRPr>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3214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nummer 5"/>
          <p:cNvSpPr txBox="1">
            <a:spLocks noGrp="1"/>
          </p:cNvSpPr>
          <p:nvPr/>
        </p:nvSpPr>
        <p:spPr bwMode="auto">
          <a:xfrm>
            <a:off x="6553200" y="6477000"/>
            <a:ext cx="1905000" cy="304800"/>
          </a:xfrm>
          <a:prstGeom prst="rect">
            <a:avLst/>
          </a:prstGeom>
          <a:noFill/>
          <a:ln w="9525">
            <a:noFill/>
            <a:miter lim="800000"/>
            <a:headEnd/>
            <a:tailEnd/>
          </a:ln>
        </p:spPr>
        <p:txBody>
          <a:bodyPr/>
          <a:lstStyle/>
          <a:p>
            <a:pPr algn="r" eaLnBrk="0" hangingPunct="0"/>
            <a:fld id="{070550BC-E52E-48D1-A227-B0527EA13E65}" type="slidenum">
              <a:rPr lang="en-US" sz="1000">
                <a:solidFill>
                  <a:schemeClr val="bg1"/>
                </a:solidFill>
              </a:rPr>
              <a:pPr algn="r" eaLnBrk="0" hangingPunct="0"/>
              <a:t>54</a:t>
            </a:fld>
            <a:endParaRPr lang="en-US" sz="1000">
              <a:solidFill>
                <a:schemeClr val="bg1"/>
              </a:solidFill>
            </a:endParaRPr>
          </a:p>
        </p:txBody>
      </p:sp>
      <p:sp>
        <p:nvSpPr>
          <p:cNvPr id="49155" name="Rectangle 2"/>
          <p:cNvSpPr>
            <a:spLocks noGrp="1" noChangeArrowheads="1"/>
          </p:cNvSpPr>
          <p:nvPr>
            <p:ph type="title" idx="4294967295"/>
          </p:nvPr>
        </p:nvSpPr>
        <p:spPr>
          <a:xfrm>
            <a:off x="5638800" y="228600"/>
            <a:ext cx="3200400" cy="533400"/>
          </a:xfrm>
        </p:spPr>
        <p:txBody>
          <a:bodyPr>
            <a:normAutofit fontScale="90000"/>
          </a:bodyPr>
          <a:lstStyle/>
          <a:p>
            <a:pPr algn="l" eaLnBrk="1" hangingPunct="1"/>
            <a:r>
              <a:rPr lang="nb-NO" sz="2000" dirty="0" smtClean="0">
                <a:latin typeface="Arial"/>
                <a:cs typeface="Arial"/>
              </a:rPr>
              <a:t>DISKRIMINERING PÅ 1-2-3</a:t>
            </a:r>
            <a:r>
              <a:rPr lang="nb-NO" dirty="0" smtClean="0"/>
              <a:t/>
            </a:r>
            <a:br>
              <a:rPr lang="nb-NO" dirty="0" smtClean="0"/>
            </a:br>
            <a:endParaRPr lang="nb-NO" dirty="0" smtClean="0"/>
          </a:p>
        </p:txBody>
      </p:sp>
      <p:sp>
        <p:nvSpPr>
          <p:cNvPr id="8" name="Hexagon 7"/>
          <p:cNvSpPr/>
          <p:nvPr/>
        </p:nvSpPr>
        <p:spPr>
          <a:xfrm rot="16200000">
            <a:off x="1533145" y="905256"/>
            <a:ext cx="3182110" cy="2743199"/>
          </a:xfrm>
          <a:prstGeom prst="hexagon">
            <a:avLst/>
          </a:prstGeom>
          <a:solidFill>
            <a:srgbClr val="853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3" name="Hexagon 12"/>
          <p:cNvSpPr/>
          <p:nvPr/>
        </p:nvSpPr>
        <p:spPr>
          <a:xfrm rot="16200000">
            <a:off x="4504944" y="905257"/>
            <a:ext cx="3182111" cy="2743198"/>
          </a:xfrm>
          <a:prstGeom prst="hexagon">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4" name="Hexagon 13"/>
          <p:cNvSpPr/>
          <p:nvPr/>
        </p:nvSpPr>
        <p:spPr>
          <a:xfrm rot="16200000">
            <a:off x="3057144" y="3572256"/>
            <a:ext cx="3182111" cy="2743199"/>
          </a:xfrm>
          <a:prstGeom prst="hexagon">
            <a:avLst/>
          </a:prstGeom>
          <a:solidFill>
            <a:srgbClr val="916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4" name="TextBox 3"/>
          <p:cNvSpPr txBox="1"/>
          <p:nvPr/>
        </p:nvSpPr>
        <p:spPr>
          <a:xfrm>
            <a:off x="2133600" y="304800"/>
            <a:ext cx="1905000" cy="3631763"/>
          </a:xfrm>
          <a:prstGeom prst="rect">
            <a:avLst/>
          </a:prstGeom>
          <a:noFill/>
        </p:spPr>
        <p:txBody>
          <a:bodyPr wrap="square" rtlCol="0">
            <a:spAutoFit/>
          </a:bodyPr>
          <a:lstStyle/>
          <a:p>
            <a:r>
              <a:rPr lang="en-US" sz="23000" b="1" dirty="0" smtClean="0">
                <a:solidFill>
                  <a:srgbClr val="9166A0"/>
                </a:solidFill>
                <a:latin typeface="Arial"/>
                <a:cs typeface="Arial"/>
              </a:rPr>
              <a:t>1</a:t>
            </a:r>
            <a:endParaRPr lang="en-US" sz="23000" b="1" dirty="0">
              <a:solidFill>
                <a:srgbClr val="9166A0"/>
              </a:solidFill>
              <a:latin typeface="Arial"/>
              <a:cs typeface="Arial"/>
            </a:endParaRPr>
          </a:p>
        </p:txBody>
      </p:sp>
      <p:sp>
        <p:nvSpPr>
          <p:cNvPr id="6" name="TextBox 5"/>
          <p:cNvSpPr txBox="1"/>
          <p:nvPr/>
        </p:nvSpPr>
        <p:spPr>
          <a:xfrm>
            <a:off x="5181600" y="304800"/>
            <a:ext cx="1825051" cy="3631763"/>
          </a:xfrm>
          <a:prstGeom prst="rect">
            <a:avLst/>
          </a:prstGeom>
          <a:noFill/>
        </p:spPr>
        <p:txBody>
          <a:bodyPr wrap="none" rtlCol="0">
            <a:spAutoFit/>
          </a:bodyPr>
          <a:lstStyle/>
          <a:p>
            <a:r>
              <a:rPr lang="en-US" sz="23000" b="1" dirty="0" smtClean="0">
                <a:solidFill>
                  <a:srgbClr val="9166A0"/>
                </a:solidFill>
                <a:latin typeface="Arial"/>
                <a:cs typeface="Arial"/>
              </a:rPr>
              <a:t>2</a:t>
            </a:r>
            <a:endParaRPr lang="en-US" sz="23000" b="1" dirty="0">
              <a:solidFill>
                <a:srgbClr val="9166A0"/>
              </a:solidFill>
              <a:latin typeface="Arial"/>
              <a:cs typeface="Arial"/>
            </a:endParaRPr>
          </a:p>
        </p:txBody>
      </p:sp>
      <p:sp>
        <p:nvSpPr>
          <p:cNvPr id="7" name="TextBox 6"/>
          <p:cNvSpPr txBox="1"/>
          <p:nvPr/>
        </p:nvSpPr>
        <p:spPr>
          <a:xfrm>
            <a:off x="3733800" y="2971800"/>
            <a:ext cx="1825051" cy="3631763"/>
          </a:xfrm>
          <a:prstGeom prst="rect">
            <a:avLst/>
          </a:prstGeom>
          <a:noFill/>
        </p:spPr>
        <p:txBody>
          <a:bodyPr wrap="none" rtlCol="0">
            <a:spAutoFit/>
          </a:bodyPr>
          <a:lstStyle/>
          <a:p>
            <a:r>
              <a:rPr lang="en-US" sz="23000" b="1" dirty="0" smtClean="0">
                <a:solidFill>
                  <a:schemeClr val="accent4">
                    <a:lumMod val="75000"/>
                  </a:schemeClr>
                </a:solidFill>
                <a:latin typeface="Arial"/>
                <a:cs typeface="Arial"/>
              </a:rPr>
              <a:t>3</a:t>
            </a:r>
            <a:endParaRPr lang="en-US" sz="23000" b="1" dirty="0">
              <a:solidFill>
                <a:schemeClr val="accent4">
                  <a:lumMod val="75000"/>
                </a:schemeClr>
              </a:solidFill>
              <a:latin typeface="Arial"/>
              <a:cs typeface="Arial"/>
            </a:endParaRPr>
          </a:p>
        </p:txBody>
      </p:sp>
      <p:sp>
        <p:nvSpPr>
          <p:cNvPr id="16" name="TextBox 15"/>
          <p:cNvSpPr txBox="1"/>
          <p:nvPr/>
        </p:nvSpPr>
        <p:spPr>
          <a:xfrm>
            <a:off x="18288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FORSKJELLS-BEHANDLING?</a:t>
            </a:r>
            <a:endParaRPr lang="en-US" sz="2400" dirty="0">
              <a:solidFill>
                <a:schemeClr val="bg1"/>
              </a:solidFill>
              <a:latin typeface="Arial Black"/>
              <a:cs typeface="Arial Black"/>
            </a:endParaRPr>
          </a:p>
        </p:txBody>
      </p:sp>
      <p:sp>
        <p:nvSpPr>
          <p:cNvPr id="18" name="TextBox 17"/>
          <p:cNvSpPr txBox="1"/>
          <p:nvPr/>
        </p:nvSpPr>
        <p:spPr>
          <a:xfrm>
            <a:off x="48006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VERNET</a:t>
            </a:r>
          </a:p>
          <a:p>
            <a:pPr algn="ctr"/>
            <a:r>
              <a:rPr lang="en-US" sz="2400" dirty="0" smtClean="0">
                <a:solidFill>
                  <a:schemeClr val="bg1"/>
                </a:solidFill>
                <a:latin typeface="Arial Black"/>
                <a:cs typeface="Arial Black"/>
              </a:rPr>
              <a:t>GRUNNLAG?</a:t>
            </a:r>
            <a:endParaRPr lang="en-US" sz="2400" dirty="0">
              <a:solidFill>
                <a:schemeClr val="bg1"/>
              </a:solidFill>
              <a:latin typeface="Arial Black"/>
              <a:cs typeface="Arial Black"/>
            </a:endParaRPr>
          </a:p>
        </p:txBody>
      </p:sp>
      <p:sp>
        <p:nvSpPr>
          <p:cNvPr id="19" name="TextBox 18"/>
          <p:cNvSpPr txBox="1"/>
          <p:nvPr/>
        </p:nvSpPr>
        <p:spPr>
          <a:xfrm>
            <a:off x="3352800" y="44958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SAKLIG</a:t>
            </a:r>
          </a:p>
          <a:p>
            <a:pPr algn="ctr"/>
            <a:r>
              <a:rPr lang="en-US" sz="2400" dirty="0" smtClean="0">
                <a:solidFill>
                  <a:schemeClr val="bg1"/>
                </a:solidFill>
                <a:latin typeface="Arial Black"/>
                <a:cs typeface="Arial Black"/>
              </a:rPr>
              <a:t>FORMÅL?</a:t>
            </a:r>
            <a:endParaRPr lang="en-US" sz="2400" dirty="0">
              <a:solidFill>
                <a:schemeClr val="bg1"/>
              </a:solidFill>
              <a:latin typeface="Arial Black"/>
              <a:cs typeface="Arial Black"/>
            </a:endParaRPr>
          </a:p>
        </p:txBody>
      </p:sp>
    </p:spTree>
    <p:extLst>
      <p:ext uri="{BB962C8B-B14F-4D97-AF65-F5344CB8AC3E}">
        <p14:creationId xmlns:p14="http://schemas.microsoft.com/office/powerpoint/2010/main" val="9923368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lassholder for innhold 2"/>
          <p:cNvSpPr>
            <a:spLocks noGrp="1"/>
          </p:cNvSpPr>
          <p:nvPr>
            <p:ph idx="1"/>
          </p:nvPr>
        </p:nvSpPr>
        <p:spPr>
          <a:xfrm>
            <a:off x="683568" y="1844824"/>
            <a:ext cx="7772400" cy="4827240"/>
          </a:xfrm>
        </p:spPr>
        <p:txBody>
          <a:bodyPr>
            <a:normAutofit lnSpcReduction="10000"/>
          </a:bodyPr>
          <a:lstStyle/>
          <a:p>
            <a:pPr>
              <a:spcAft>
                <a:spcPts val="1000"/>
              </a:spcAft>
            </a:pPr>
            <a:r>
              <a:rPr lang="nb-NO" sz="2800" dirty="0">
                <a:ea typeface="Calibri"/>
                <a:cs typeface="Times New Roman"/>
              </a:rPr>
              <a:t>En</a:t>
            </a:r>
            <a:r>
              <a:rPr lang="nb-NO" sz="2800" dirty="0" smtClean="0">
                <a:ea typeface="Calibri"/>
                <a:cs typeface="Times New Roman"/>
              </a:rPr>
              <a:t> hjelpepleier </a:t>
            </a:r>
            <a:r>
              <a:rPr lang="nb-NO" sz="2800" dirty="0">
                <a:ea typeface="Calibri"/>
                <a:cs typeface="Times New Roman"/>
              </a:rPr>
              <a:t>skal ut i </a:t>
            </a:r>
            <a:r>
              <a:rPr lang="nb-NO" sz="2800" dirty="0" smtClean="0">
                <a:ea typeface="Calibri"/>
                <a:cs typeface="Times New Roman"/>
              </a:rPr>
              <a:t>foreldrepermisjon. Når dere </a:t>
            </a:r>
            <a:r>
              <a:rPr lang="nb-NO" sz="2800" dirty="0">
                <a:ea typeface="Calibri"/>
                <a:cs typeface="Times New Roman"/>
              </a:rPr>
              <a:t>søker etter </a:t>
            </a:r>
            <a:r>
              <a:rPr lang="nb-NO" sz="2800" dirty="0" smtClean="0">
                <a:ea typeface="Calibri"/>
                <a:cs typeface="Times New Roman"/>
              </a:rPr>
              <a:t>vikar </a:t>
            </a:r>
            <a:r>
              <a:rPr lang="nb-NO" sz="2800" dirty="0">
                <a:ea typeface="Calibri"/>
                <a:cs typeface="Times New Roman"/>
              </a:rPr>
              <a:t>viser det seg at </a:t>
            </a:r>
            <a:r>
              <a:rPr lang="nb-NO" sz="2800" dirty="0" smtClean="0">
                <a:solidFill>
                  <a:srgbClr val="FA5A2E"/>
                </a:solidFill>
                <a:ea typeface="Calibri"/>
                <a:cs typeface="Times New Roman"/>
              </a:rPr>
              <a:t>den </a:t>
            </a:r>
            <a:r>
              <a:rPr lang="nb-NO" sz="2800" dirty="0">
                <a:solidFill>
                  <a:srgbClr val="FA5A2E"/>
                </a:solidFill>
                <a:ea typeface="Calibri"/>
                <a:cs typeface="Times New Roman"/>
              </a:rPr>
              <a:t>best kvalifiserte </a:t>
            </a:r>
            <a:r>
              <a:rPr lang="nb-NO" sz="2800" dirty="0" smtClean="0">
                <a:solidFill>
                  <a:srgbClr val="FA5A2E"/>
                </a:solidFill>
                <a:ea typeface="Calibri"/>
                <a:cs typeface="Times New Roman"/>
              </a:rPr>
              <a:t>søkeren </a:t>
            </a:r>
            <a:r>
              <a:rPr lang="nb-NO" sz="2800" dirty="0">
                <a:ea typeface="Calibri"/>
                <a:cs typeface="Times New Roman"/>
              </a:rPr>
              <a:t>også er gravid og sannsynligvis ikke kan jobbe hele perioden.</a:t>
            </a:r>
            <a:r>
              <a:rPr lang="nb-NO" sz="2800" dirty="0" smtClean="0">
                <a:ea typeface="Calibri"/>
                <a:cs typeface="Times New Roman"/>
              </a:rPr>
              <a:t> </a:t>
            </a:r>
          </a:p>
          <a:p>
            <a:pPr>
              <a:spcAft>
                <a:spcPts val="1000"/>
              </a:spcAft>
            </a:pPr>
            <a:endParaRPr lang="nb-NO" sz="2800" dirty="0" smtClean="0">
              <a:ea typeface="Calibri"/>
              <a:cs typeface="Times New Roman"/>
            </a:endParaRPr>
          </a:p>
          <a:p>
            <a:pPr>
              <a:spcAft>
                <a:spcPts val="1000"/>
              </a:spcAft>
            </a:pPr>
            <a:r>
              <a:rPr lang="nb-NO" sz="2800" dirty="0" smtClean="0">
                <a:ea typeface="Calibri"/>
                <a:cs typeface="Times New Roman"/>
              </a:rPr>
              <a:t>Etter </a:t>
            </a:r>
            <a:r>
              <a:rPr lang="nb-NO" sz="2800" dirty="0">
                <a:ea typeface="Calibri"/>
                <a:cs typeface="Times New Roman"/>
              </a:rPr>
              <a:t>en helhetsvurdering hvor konsekvensene for </a:t>
            </a:r>
            <a:r>
              <a:rPr lang="nb-NO" sz="2800" dirty="0" smtClean="0">
                <a:ea typeface="Calibri"/>
                <a:cs typeface="Times New Roman"/>
              </a:rPr>
              <a:t>avdelingen og beboerne ved å ha tre ansatte inne </a:t>
            </a:r>
            <a:r>
              <a:rPr lang="nb-NO" sz="2800" dirty="0">
                <a:ea typeface="Calibri"/>
                <a:cs typeface="Times New Roman"/>
              </a:rPr>
              <a:t>i løpet av et år blant annet blir lagt vekt på, blir </a:t>
            </a:r>
            <a:r>
              <a:rPr lang="nb-NO" sz="2800" dirty="0" smtClean="0">
                <a:ea typeface="Calibri"/>
                <a:cs typeface="Times New Roman"/>
              </a:rPr>
              <a:t>hun</a:t>
            </a:r>
            <a:r>
              <a:rPr lang="nb-NO" sz="2800" dirty="0">
                <a:solidFill>
                  <a:srgbClr val="FA5A2E"/>
                </a:solidFill>
                <a:ea typeface="Calibri"/>
                <a:cs typeface="Times New Roman"/>
              </a:rPr>
              <a:t> ikke innstilt som nummer en</a:t>
            </a:r>
            <a:r>
              <a:rPr lang="nb-NO" sz="2800" dirty="0" smtClean="0">
                <a:ea typeface="Calibri"/>
                <a:cs typeface="Times New Roman"/>
              </a:rPr>
              <a:t>. </a:t>
            </a:r>
            <a:endParaRPr lang="nb-NO" sz="2800" dirty="0">
              <a:ea typeface="Calibri"/>
              <a:cs typeface="Times New Roman"/>
            </a:endParaRPr>
          </a:p>
          <a:p>
            <a:pPr marL="0" indent="0">
              <a:lnSpc>
                <a:spcPct val="115000"/>
              </a:lnSpc>
              <a:spcAft>
                <a:spcPts val="1000"/>
              </a:spcAft>
              <a:buNone/>
            </a:pPr>
            <a:r>
              <a:rPr lang="nb-NO" sz="2000" dirty="0" smtClean="0">
                <a:ea typeface="Calibri"/>
                <a:cs typeface="Times New Roman"/>
              </a:rPr>
              <a:t> </a:t>
            </a:r>
            <a:endParaRPr lang="nb-NO" sz="2000" dirty="0">
              <a:ea typeface="Calibri"/>
              <a:cs typeface="Times New Roman"/>
            </a:endParaRPr>
          </a:p>
          <a:p>
            <a:endParaRPr lang="nb-NO" dirty="0"/>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5685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lassholder for innhold 2"/>
          <p:cNvSpPr>
            <a:spLocks noGrp="1"/>
          </p:cNvSpPr>
          <p:nvPr>
            <p:ph idx="1"/>
          </p:nvPr>
        </p:nvSpPr>
        <p:spPr>
          <a:xfrm>
            <a:off x="683568" y="1844824"/>
            <a:ext cx="7772400" cy="4827240"/>
          </a:xfrm>
        </p:spPr>
        <p:txBody>
          <a:bodyPr>
            <a:normAutofit lnSpcReduction="10000"/>
          </a:bodyPr>
          <a:lstStyle/>
          <a:p>
            <a:pPr>
              <a:spcAft>
                <a:spcPts val="1000"/>
              </a:spcAft>
            </a:pPr>
            <a:r>
              <a:rPr lang="nb-NO" sz="2800" dirty="0">
                <a:ea typeface="Calibri"/>
                <a:cs typeface="Times New Roman"/>
              </a:rPr>
              <a:t>En</a:t>
            </a:r>
            <a:r>
              <a:rPr lang="nb-NO" sz="2800" dirty="0" smtClean="0">
                <a:ea typeface="Calibri"/>
                <a:cs typeface="Times New Roman"/>
              </a:rPr>
              <a:t> </a:t>
            </a:r>
            <a:r>
              <a:rPr lang="nb-NO" sz="2800" dirty="0" smtClean="0">
                <a:solidFill>
                  <a:srgbClr val="FA5A2E"/>
                </a:solidFill>
                <a:ea typeface="Calibri"/>
                <a:cs typeface="Times New Roman"/>
              </a:rPr>
              <a:t>hjelpepleier </a:t>
            </a:r>
            <a:r>
              <a:rPr lang="nb-NO" sz="2800" dirty="0">
                <a:solidFill>
                  <a:srgbClr val="FA5A2E"/>
                </a:solidFill>
                <a:ea typeface="Calibri"/>
                <a:cs typeface="Times New Roman"/>
              </a:rPr>
              <a:t>skal ut i </a:t>
            </a:r>
            <a:r>
              <a:rPr lang="nb-NO" sz="2800" dirty="0" smtClean="0">
                <a:solidFill>
                  <a:srgbClr val="FA5A2E"/>
                </a:solidFill>
                <a:ea typeface="Calibri"/>
                <a:cs typeface="Times New Roman"/>
              </a:rPr>
              <a:t>foreldrepermisjon</a:t>
            </a:r>
            <a:r>
              <a:rPr lang="nb-NO" sz="2800" dirty="0" smtClean="0">
                <a:ea typeface="Calibri"/>
                <a:cs typeface="Times New Roman"/>
              </a:rPr>
              <a:t>. Når </a:t>
            </a:r>
            <a:r>
              <a:rPr lang="nb-NO" sz="2800" dirty="0" smtClean="0">
                <a:solidFill>
                  <a:srgbClr val="FA5A2E"/>
                </a:solidFill>
                <a:ea typeface="Calibri"/>
                <a:cs typeface="Times New Roman"/>
              </a:rPr>
              <a:t>dere </a:t>
            </a:r>
            <a:r>
              <a:rPr lang="nb-NO" sz="2800" dirty="0">
                <a:solidFill>
                  <a:srgbClr val="FA5A2E"/>
                </a:solidFill>
                <a:ea typeface="Calibri"/>
                <a:cs typeface="Times New Roman"/>
              </a:rPr>
              <a:t>søker etter </a:t>
            </a:r>
            <a:r>
              <a:rPr lang="nb-NO" sz="2800" dirty="0" smtClean="0">
                <a:solidFill>
                  <a:srgbClr val="FA5A2E"/>
                </a:solidFill>
                <a:ea typeface="Calibri"/>
                <a:cs typeface="Times New Roman"/>
              </a:rPr>
              <a:t>vikar</a:t>
            </a:r>
            <a:r>
              <a:rPr lang="nb-NO" sz="2800" dirty="0" smtClean="0">
                <a:ea typeface="Calibri"/>
                <a:cs typeface="Times New Roman"/>
              </a:rPr>
              <a:t> </a:t>
            </a:r>
            <a:r>
              <a:rPr lang="nb-NO" sz="2800" dirty="0">
                <a:ea typeface="Calibri"/>
                <a:cs typeface="Times New Roman"/>
              </a:rPr>
              <a:t>viser det seg at </a:t>
            </a:r>
            <a:r>
              <a:rPr lang="nb-NO" sz="2800" dirty="0" smtClean="0">
                <a:ea typeface="Calibri"/>
                <a:cs typeface="Times New Roman"/>
              </a:rPr>
              <a:t>den </a:t>
            </a:r>
            <a:r>
              <a:rPr lang="nb-NO" sz="2800" dirty="0">
                <a:ea typeface="Calibri"/>
                <a:cs typeface="Times New Roman"/>
              </a:rPr>
              <a:t>best kvalifiserte </a:t>
            </a:r>
            <a:r>
              <a:rPr lang="nb-NO" sz="2800" dirty="0" smtClean="0">
                <a:ea typeface="Calibri"/>
                <a:cs typeface="Times New Roman"/>
              </a:rPr>
              <a:t>søkeren </a:t>
            </a:r>
            <a:r>
              <a:rPr lang="nb-NO" sz="2800" dirty="0">
                <a:ea typeface="Calibri"/>
                <a:cs typeface="Times New Roman"/>
              </a:rPr>
              <a:t>også er gravid og sannsynligvis ikke kan jobbe hele perioden.</a:t>
            </a:r>
            <a:r>
              <a:rPr lang="nb-NO" sz="2800" dirty="0" smtClean="0">
                <a:ea typeface="Calibri"/>
                <a:cs typeface="Times New Roman"/>
              </a:rPr>
              <a:t> </a:t>
            </a:r>
          </a:p>
          <a:p>
            <a:pPr>
              <a:spcAft>
                <a:spcPts val="1000"/>
              </a:spcAft>
            </a:pPr>
            <a:endParaRPr lang="nb-NO" sz="2800" dirty="0" smtClean="0">
              <a:ea typeface="Calibri"/>
              <a:cs typeface="Times New Roman"/>
            </a:endParaRPr>
          </a:p>
          <a:p>
            <a:pPr>
              <a:spcAft>
                <a:spcPts val="1000"/>
              </a:spcAft>
            </a:pPr>
            <a:r>
              <a:rPr lang="nb-NO" sz="2800" dirty="0" smtClean="0">
                <a:ea typeface="Calibri"/>
                <a:cs typeface="Times New Roman"/>
              </a:rPr>
              <a:t>Etter </a:t>
            </a:r>
            <a:r>
              <a:rPr lang="nb-NO" sz="2800" dirty="0">
                <a:ea typeface="Calibri"/>
                <a:cs typeface="Times New Roman"/>
              </a:rPr>
              <a:t>en helhetsvurdering hvor </a:t>
            </a:r>
            <a:r>
              <a:rPr lang="nb-NO" sz="2800" dirty="0">
                <a:solidFill>
                  <a:srgbClr val="FA5A2E"/>
                </a:solidFill>
                <a:ea typeface="Calibri"/>
                <a:cs typeface="Times New Roman"/>
              </a:rPr>
              <a:t>konsekvensene for </a:t>
            </a:r>
            <a:r>
              <a:rPr lang="nb-NO" sz="2800" dirty="0" smtClean="0">
                <a:solidFill>
                  <a:srgbClr val="FA5A2E"/>
                </a:solidFill>
                <a:ea typeface="Calibri"/>
                <a:cs typeface="Times New Roman"/>
              </a:rPr>
              <a:t>avdelingen og beboerne </a:t>
            </a:r>
            <a:r>
              <a:rPr lang="nb-NO" sz="2800" dirty="0" smtClean="0">
                <a:ea typeface="Calibri"/>
                <a:cs typeface="Times New Roman"/>
              </a:rPr>
              <a:t>ved å ha tre ansatte inne </a:t>
            </a:r>
            <a:r>
              <a:rPr lang="nb-NO" sz="2800" dirty="0">
                <a:ea typeface="Calibri"/>
                <a:cs typeface="Times New Roman"/>
              </a:rPr>
              <a:t>i løpet av et år blant annet blir lagt vekt på, blir hun ikke innstilt som nummer en. </a:t>
            </a:r>
          </a:p>
          <a:p>
            <a:pPr marL="0" indent="0">
              <a:lnSpc>
                <a:spcPct val="115000"/>
              </a:lnSpc>
              <a:spcAft>
                <a:spcPts val="1000"/>
              </a:spcAft>
              <a:buNone/>
            </a:pPr>
            <a:r>
              <a:rPr lang="nb-NO" sz="2000" dirty="0" smtClean="0">
                <a:ea typeface="Calibri"/>
                <a:cs typeface="Times New Roman"/>
              </a:rPr>
              <a:t> </a:t>
            </a:r>
            <a:endParaRPr lang="nb-NO" sz="2000" dirty="0">
              <a:ea typeface="Calibri"/>
              <a:cs typeface="Times New Roman"/>
            </a:endParaRPr>
          </a:p>
          <a:p>
            <a:endParaRPr lang="nb-NO" dirty="0"/>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6806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7010400" y="228600"/>
            <a:ext cx="1752600" cy="457200"/>
          </a:xfrm>
        </p:spPr>
        <p:txBody>
          <a:bodyPr>
            <a:normAutofit/>
          </a:bodyPr>
          <a:lstStyle/>
          <a:p>
            <a:pPr algn="l" eaLnBrk="1" hangingPunct="1"/>
            <a:r>
              <a:rPr lang="nb-NO" altLang="nb-NO" sz="1600" dirty="0" smtClean="0"/>
              <a:t>UNNTAKSADGANG</a:t>
            </a:r>
            <a:endParaRPr lang="nb-NO" altLang="nb-NO" sz="1600" i="1" dirty="0" smtClean="0"/>
          </a:p>
        </p:txBody>
      </p:sp>
      <p:sp>
        <p:nvSpPr>
          <p:cNvPr id="47108" name="Rectangle 3"/>
          <p:cNvSpPr>
            <a:spLocks noGrp="1" noChangeArrowheads="1"/>
          </p:cNvSpPr>
          <p:nvPr>
            <p:ph type="body" idx="1"/>
          </p:nvPr>
        </p:nvSpPr>
        <p:spPr>
          <a:xfrm>
            <a:off x="2895600" y="838200"/>
            <a:ext cx="5943600" cy="5715000"/>
          </a:xfrm>
        </p:spPr>
        <p:txBody>
          <a:bodyPr>
            <a:normAutofit fontScale="92500" lnSpcReduction="10000"/>
          </a:bodyPr>
          <a:lstStyle/>
          <a:p>
            <a:pPr marL="0" indent="0" eaLnBrk="1" hangingPunct="1">
              <a:buFont typeface="Times" pitchFamily="96" charset="0"/>
              <a:buNone/>
            </a:pPr>
            <a:r>
              <a:rPr lang="nb-NO" altLang="nb-NO" b="1" dirty="0" smtClean="0">
                <a:latin typeface="Arial"/>
                <a:cs typeface="Arial"/>
              </a:rPr>
              <a:t>    Forskjellsbehandling kan </a:t>
            </a:r>
          </a:p>
          <a:p>
            <a:pPr marL="0" indent="0" eaLnBrk="1" hangingPunct="1">
              <a:buFont typeface="Times" pitchFamily="96" charset="0"/>
              <a:buNone/>
            </a:pPr>
            <a:r>
              <a:rPr lang="nb-NO" altLang="nb-NO" b="1" dirty="0" smtClean="0">
                <a:latin typeface="Arial"/>
                <a:cs typeface="Arial"/>
              </a:rPr>
              <a:t>    være tillatt dersom den:</a:t>
            </a:r>
          </a:p>
          <a:p>
            <a:pPr marL="0" indent="0" eaLnBrk="1" hangingPunct="1">
              <a:buFont typeface="Times" pitchFamily="96" charset="0"/>
              <a:buNone/>
            </a:pPr>
            <a:endParaRPr lang="nb-NO" altLang="nb-NO" sz="2400" dirty="0" smtClean="0"/>
          </a:p>
          <a:p>
            <a:pPr lvl="1">
              <a:spcAft>
                <a:spcPct val="50000"/>
              </a:spcAft>
              <a:buFont typeface="Arial"/>
              <a:buChar char="•"/>
            </a:pPr>
            <a:r>
              <a:rPr lang="nb-NO" altLang="nb-NO" dirty="0" smtClean="0">
                <a:solidFill>
                  <a:srgbClr val="FA5A2E"/>
                </a:solidFill>
                <a:latin typeface="Arial"/>
                <a:cs typeface="Arial"/>
              </a:rPr>
              <a:t>Ivaretar et saklig formål</a:t>
            </a:r>
          </a:p>
          <a:p>
            <a:pPr lvl="1">
              <a:spcAft>
                <a:spcPct val="50000"/>
              </a:spcAft>
              <a:buFont typeface="Arial"/>
              <a:buChar char="•"/>
            </a:pPr>
            <a:r>
              <a:rPr lang="nb-NO" altLang="nb-NO" dirty="0" smtClean="0">
                <a:latin typeface="Arial"/>
                <a:cs typeface="Arial"/>
              </a:rPr>
              <a:t>Er nødvendig for å oppnå formålet</a:t>
            </a:r>
          </a:p>
          <a:p>
            <a:pPr lvl="1">
              <a:spcAft>
                <a:spcPct val="50000"/>
              </a:spcAft>
              <a:buFont typeface="Arial"/>
              <a:buChar char="•"/>
            </a:pPr>
            <a:r>
              <a:rPr lang="nb-NO" altLang="nb-NO" dirty="0" smtClean="0">
                <a:latin typeface="Arial"/>
                <a:cs typeface="Arial"/>
              </a:rPr>
              <a:t>Er nødvendig for utøvelsen         av arbeidet</a:t>
            </a:r>
          </a:p>
          <a:p>
            <a:pPr lvl="1">
              <a:spcAft>
                <a:spcPct val="50000"/>
              </a:spcAft>
              <a:buFont typeface="Arial"/>
              <a:buChar char="•"/>
            </a:pPr>
            <a:r>
              <a:rPr lang="nb-NO" altLang="nb-NO" dirty="0" smtClean="0">
                <a:latin typeface="Arial"/>
                <a:cs typeface="Arial"/>
              </a:rPr>
              <a:t>Ikke er et uforholdsmessig inngrep overfor den som forskjellsbehandles</a:t>
            </a:r>
          </a:p>
          <a:p>
            <a:pPr lvl="1" eaLnBrk="1" hangingPunct="1">
              <a:spcAft>
                <a:spcPct val="50000"/>
              </a:spcAft>
            </a:pPr>
            <a:endParaRPr lang="nb-NO" altLang="nb-NO" dirty="0" smtClean="0"/>
          </a:p>
        </p:txBody>
      </p:sp>
      <p:sp>
        <p:nvSpPr>
          <p:cNvPr id="6" name="TextBox 5"/>
          <p:cNvSpPr txBox="1"/>
          <p:nvPr/>
        </p:nvSpPr>
        <p:spPr>
          <a:xfrm>
            <a:off x="228600" y="-304800"/>
            <a:ext cx="533400" cy="12403395"/>
          </a:xfrm>
          <a:prstGeom prst="rect">
            <a:avLst/>
          </a:prstGeom>
          <a:noFill/>
        </p:spPr>
        <p:txBody>
          <a:bodyPr wrap="square" rtlCol="0">
            <a:spAutoFit/>
          </a:bodyPr>
          <a:lstStyle/>
          <a:p>
            <a:r>
              <a:rPr lang="nb-NO" sz="40000" dirty="0" smtClean="0">
                <a:solidFill>
                  <a:srgbClr val="9166A0">
                    <a:alpha val="43000"/>
                  </a:srgbClr>
                </a:solidFill>
                <a:latin typeface="Arial"/>
                <a:cs typeface="Arial"/>
              </a:rPr>
              <a:t>§</a:t>
            </a:r>
            <a:endParaRPr lang="en-US" sz="40000" dirty="0">
              <a:solidFill>
                <a:srgbClr val="9166A0">
                  <a:alpha val="43000"/>
                </a:srgbClr>
              </a:solidFill>
              <a:latin typeface="Arial"/>
              <a:cs typeface="Arial"/>
            </a:endParaRPr>
          </a:p>
        </p:txBody>
      </p:sp>
    </p:spTree>
    <p:extLst>
      <p:ext uri="{BB962C8B-B14F-4D97-AF65-F5344CB8AC3E}">
        <p14:creationId xmlns:p14="http://schemas.microsoft.com/office/powerpoint/2010/main" val="15542036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7010400" y="228600"/>
            <a:ext cx="1752600" cy="457200"/>
          </a:xfrm>
        </p:spPr>
        <p:txBody>
          <a:bodyPr>
            <a:normAutofit/>
          </a:bodyPr>
          <a:lstStyle/>
          <a:p>
            <a:pPr algn="l" eaLnBrk="1" hangingPunct="1"/>
            <a:r>
              <a:rPr lang="nb-NO" altLang="nb-NO" sz="1600" dirty="0" smtClean="0"/>
              <a:t>UNNTAKSADGANG</a:t>
            </a:r>
            <a:endParaRPr lang="nb-NO" altLang="nb-NO" sz="1600" i="1" dirty="0" smtClean="0"/>
          </a:p>
        </p:txBody>
      </p:sp>
      <p:sp>
        <p:nvSpPr>
          <p:cNvPr id="47108" name="Rectangle 3"/>
          <p:cNvSpPr>
            <a:spLocks noGrp="1" noChangeArrowheads="1"/>
          </p:cNvSpPr>
          <p:nvPr>
            <p:ph type="body" idx="1"/>
          </p:nvPr>
        </p:nvSpPr>
        <p:spPr>
          <a:xfrm>
            <a:off x="2895600" y="838200"/>
            <a:ext cx="5943600" cy="5715000"/>
          </a:xfrm>
        </p:spPr>
        <p:txBody>
          <a:bodyPr>
            <a:normAutofit fontScale="92500" lnSpcReduction="10000"/>
          </a:bodyPr>
          <a:lstStyle/>
          <a:p>
            <a:pPr marL="0" indent="0" eaLnBrk="1" hangingPunct="1">
              <a:buFont typeface="Times" pitchFamily="96" charset="0"/>
              <a:buNone/>
            </a:pPr>
            <a:r>
              <a:rPr lang="nb-NO" altLang="nb-NO" b="1" dirty="0" smtClean="0">
                <a:latin typeface="Arial"/>
                <a:cs typeface="Arial"/>
              </a:rPr>
              <a:t>    Forskjellsbehandling kan </a:t>
            </a:r>
          </a:p>
          <a:p>
            <a:pPr marL="0" indent="0" eaLnBrk="1" hangingPunct="1">
              <a:buFont typeface="Times" pitchFamily="96" charset="0"/>
              <a:buNone/>
            </a:pPr>
            <a:r>
              <a:rPr lang="nb-NO" altLang="nb-NO" b="1" dirty="0" smtClean="0">
                <a:latin typeface="Arial"/>
                <a:cs typeface="Arial"/>
              </a:rPr>
              <a:t>    være tillatt dersom den:</a:t>
            </a:r>
          </a:p>
          <a:p>
            <a:pPr marL="0" indent="0" eaLnBrk="1" hangingPunct="1">
              <a:buFont typeface="Times" pitchFamily="96" charset="0"/>
              <a:buNone/>
            </a:pPr>
            <a:endParaRPr lang="nb-NO" altLang="nb-NO" sz="2400" dirty="0" smtClean="0"/>
          </a:p>
          <a:p>
            <a:pPr lvl="1">
              <a:spcAft>
                <a:spcPct val="50000"/>
              </a:spcAft>
              <a:buFont typeface="Arial"/>
              <a:buChar char="•"/>
            </a:pPr>
            <a:r>
              <a:rPr lang="nb-NO" altLang="nb-NO" dirty="0" smtClean="0">
                <a:latin typeface="Arial"/>
                <a:cs typeface="Arial"/>
              </a:rPr>
              <a:t>Ivaretar et saklig formål</a:t>
            </a:r>
          </a:p>
          <a:p>
            <a:pPr lvl="1">
              <a:spcAft>
                <a:spcPct val="50000"/>
              </a:spcAft>
              <a:buFont typeface="Arial"/>
              <a:buChar char="•"/>
            </a:pPr>
            <a:r>
              <a:rPr lang="nb-NO" altLang="nb-NO" dirty="0" smtClean="0">
                <a:solidFill>
                  <a:srgbClr val="FA5A2E"/>
                </a:solidFill>
                <a:latin typeface="Arial"/>
                <a:cs typeface="Arial"/>
              </a:rPr>
              <a:t>Er nødvendig for å oppnå formålet</a:t>
            </a:r>
          </a:p>
          <a:p>
            <a:pPr lvl="1">
              <a:spcAft>
                <a:spcPct val="50000"/>
              </a:spcAft>
              <a:buFont typeface="Arial"/>
              <a:buChar char="•"/>
            </a:pPr>
            <a:r>
              <a:rPr lang="nb-NO" altLang="nb-NO" dirty="0" smtClean="0">
                <a:solidFill>
                  <a:srgbClr val="FA5A2E"/>
                </a:solidFill>
                <a:latin typeface="Arial"/>
                <a:cs typeface="Arial"/>
              </a:rPr>
              <a:t>Er nødvendig for utøvelsen         av arbeidet</a:t>
            </a:r>
          </a:p>
          <a:p>
            <a:pPr lvl="1">
              <a:spcAft>
                <a:spcPct val="50000"/>
              </a:spcAft>
              <a:buFont typeface="Arial"/>
              <a:buChar char="•"/>
            </a:pPr>
            <a:r>
              <a:rPr lang="nb-NO" altLang="nb-NO" dirty="0" smtClean="0">
                <a:latin typeface="Arial"/>
                <a:cs typeface="Arial"/>
              </a:rPr>
              <a:t>Ikke er et uforholdsmessig inngrep overfor den som forskjellsbehandles</a:t>
            </a:r>
          </a:p>
          <a:p>
            <a:pPr lvl="1" eaLnBrk="1" hangingPunct="1">
              <a:spcAft>
                <a:spcPct val="50000"/>
              </a:spcAft>
            </a:pPr>
            <a:endParaRPr lang="nb-NO" altLang="nb-NO" dirty="0" smtClean="0"/>
          </a:p>
        </p:txBody>
      </p:sp>
      <p:sp>
        <p:nvSpPr>
          <p:cNvPr id="6" name="TextBox 5"/>
          <p:cNvSpPr txBox="1"/>
          <p:nvPr/>
        </p:nvSpPr>
        <p:spPr>
          <a:xfrm>
            <a:off x="228600" y="-304800"/>
            <a:ext cx="533400" cy="12403395"/>
          </a:xfrm>
          <a:prstGeom prst="rect">
            <a:avLst/>
          </a:prstGeom>
          <a:noFill/>
        </p:spPr>
        <p:txBody>
          <a:bodyPr wrap="square" rtlCol="0">
            <a:spAutoFit/>
          </a:bodyPr>
          <a:lstStyle/>
          <a:p>
            <a:r>
              <a:rPr lang="nb-NO" sz="40000" dirty="0" smtClean="0">
                <a:solidFill>
                  <a:srgbClr val="9166A0">
                    <a:alpha val="43000"/>
                  </a:srgbClr>
                </a:solidFill>
                <a:latin typeface="Arial"/>
                <a:cs typeface="Arial"/>
              </a:rPr>
              <a:t>§</a:t>
            </a:r>
            <a:endParaRPr lang="en-US" sz="40000" dirty="0">
              <a:solidFill>
                <a:srgbClr val="9166A0">
                  <a:alpha val="43000"/>
                </a:srgbClr>
              </a:solidFill>
              <a:latin typeface="Arial"/>
              <a:cs typeface="Arial"/>
            </a:endParaRPr>
          </a:p>
        </p:txBody>
      </p:sp>
    </p:spTree>
    <p:extLst>
      <p:ext uri="{BB962C8B-B14F-4D97-AF65-F5344CB8AC3E}">
        <p14:creationId xmlns:p14="http://schemas.microsoft.com/office/powerpoint/2010/main" val="34992323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7010400" y="228600"/>
            <a:ext cx="1752600" cy="457200"/>
          </a:xfrm>
        </p:spPr>
        <p:txBody>
          <a:bodyPr>
            <a:normAutofit/>
          </a:bodyPr>
          <a:lstStyle/>
          <a:p>
            <a:pPr algn="l" eaLnBrk="1" hangingPunct="1"/>
            <a:r>
              <a:rPr lang="nb-NO" altLang="nb-NO" sz="1600" dirty="0" smtClean="0"/>
              <a:t>UNNTAKSADGANG</a:t>
            </a:r>
            <a:endParaRPr lang="nb-NO" altLang="nb-NO" sz="1600" i="1" dirty="0" smtClean="0"/>
          </a:p>
        </p:txBody>
      </p:sp>
      <p:sp>
        <p:nvSpPr>
          <p:cNvPr id="47108" name="Rectangle 3"/>
          <p:cNvSpPr>
            <a:spLocks noGrp="1" noChangeArrowheads="1"/>
          </p:cNvSpPr>
          <p:nvPr>
            <p:ph type="body" idx="1"/>
          </p:nvPr>
        </p:nvSpPr>
        <p:spPr>
          <a:xfrm>
            <a:off x="2895600" y="838200"/>
            <a:ext cx="5943600" cy="5715000"/>
          </a:xfrm>
        </p:spPr>
        <p:txBody>
          <a:bodyPr>
            <a:normAutofit fontScale="92500" lnSpcReduction="10000"/>
          </a:bodyPr>
          <a:lstStyle/>
          <a:p>
            <a:pPr marL="0" indent="0" eaLnBrk="1" hangingPunct="1">
              <a:buFont typeface="Times" pitchFamily="96" charset="0"/>
              <a:buNone/>
            </a:pPr>
            <a:r>
              <a:rPr lang="nb-NO" altLang="nb-NO" b="1" dirty="0" smtClean="0">
                <a:latin typeface="Arial"/>
                <a:cs typeface="Arial"/>
              </a:rPr>
              <a:t>    Forskjellsbehandling kan </a:t>
            </a:r>
          </a:p>
          <a:p>
            <a:pPr marL="0" indent="0" eaLnBrk="1" hangingPunct="1">
              <a:buFont typeface="Times" pitchFamily="96" charset="0"/>
              <a:buNone/>
            </a:pPr>
            <a:r>
              <a:rPr lang="nb-NO" altLang="nb-NO" b="1" dirty="0" smtClean="0">
                <a:latin typeface="Arial"/>
                <a:cs typeface="Arial"/>
              </a:rPr>
              <a:t>    være tillatt dersom den:</a:t>
            </a:r>
          </a:p>
          <a:p>
            <a:pPr marL="0" indent="0" eaLnBrk="1" hangingPunct="1">
              <a:buFont typeface="Times" pitchFamily="96" charset="0"/>
              <a:buNone/>
            </a:pPr>
            <a:endParaRPr lang="nb-NO" altLang="nb-NO" sz="2400" dirty="0" smtClean="0"/>
          </a:p>
          <a:p>
            <a:pPr lvl="1">
              <a:spcAft>
                <a:spcPct val="50000"/>
              </a:spcAft>
              <a:buFont typeface="Arial"/>
              <a:buChar char="•"/>
            </a:pPr>
            <a:r>
              <a:rPr lang="nb-NO" altLang="nb-NO" dirty="0" smtClean="0">
                <a:latin typeface="Arial"/>
                <a:cs typeface="Arial"/>
              </a:rPr>
              <a:t>Ivaretar et saklig formål</a:t>
            </a:r>
          </a:p>
          <a:p>
            <a:pPr lvl="1">
              <a:spcAft>
                <a:spcPct val="50000"/>
              </a:spcAft>
              <a:buFont typeface="Arial"/>
              <a:buChar char="•"/>
            </a:pPr>
            <a:r>
              <a:rPr lang="nb-NO" altLang="nb-NO" dirty="0" smtClean="0">
                <a:latin typeface="Arial"/>
                <a:cs typeface="Arial"/>
              </a:rPr>
              <a:t>Er nødvendig for å oppnå formålet</a:t>
            </a:r>
          </a:p>
          <a:p>
            <a:pPr lvl="1">
              <a:spcAft>
                <a:spcPct val="50000"/>
              </a:spcAft>
              <a:buFont typeface="Arial"/>
              <a:buChar char="•"/>
            </a:pPr>
            <a:r>
              <a:rPr lang="nb-NO" altLang="nb-NO" dirty="0" smtClean="0">
                <a:latin typeface="Arial"/>
                <a:cs typeface="Arial"/>
              </a:rPr>
              <a:t>Er nødvendig for utøvelsen         av arbeidet</a:t>
            </a:r>
          </a:p>
          <a:p>
            <a:pPr lvl="1">
              <a:spcAft>
                <a:spcPct val="50000"/>
              </a:spcAft>
              <a:buFont typeface="Arial"/>
              <a:buChar char="•"/>
            </a:pPr>
            <a:r>
              <a:rPr lang="nb-NO" altLang="nb-NO" dirty="0" smtClean="0">
                <a:latin typeface="Arial"/>
                <a:cs typeface="Arial"/>
              </a:rPr>
              <a:t>Ikke er et uforholdsmessig inngrep overfor den som forskjellsbehandles</a:t>
            </a:r>
          </a:p>
          <a:p>
            <a:pPr lvl="1" eaLnBrk="1" hangingPunct="1">
              <a:spcAft>
                <a:spcPct val="50000"/>
              </a:spcAft>
            </a:pPr>
            <a:endParaRPr lang="nb-NO" altLang="nb-NO" dirty="0" smtClean="0"/>
          </a:p>
        </p:txBody>
      </p:sp>
      <p:sp>
        <p:nvSpPr>
          <p:cNvPr id="6" name="TextBox 5"/>
          <p:cNvSpPr txBox="1"/>
          <p:nvPr/>
        </p:nvSpPr>
        <p:spPr>
          <a:xfrm>
            <a:off x="228600" y="-304800"/>
            <a:ext cx="533400" cy="12403395"/>
          </a:xfrm>
          <a:prstGeom prst="rect">
            <a:avLst/>
          </a:prstGeom>
          <a:noFill/>
        </p:spPr>
        <p:txBody>
          <a:bodyPr wrap="square" rtlCol="0">
            <a:spAutoFit/>
          </a:bodyPr>
          <a:lstStyle/>
          <a:p>
            <a:r>
              <a:rPr lang="nb-NO" sz="40000" dirty="0" smtClean="0">
                <a:solidFill>
                  <a:srgbClr val="9166A0">
                    <a:alpha val="43000"/>
                  </a:srgbClr>
                </a:solidFill>
                <a:latin typeface="Arial"/>
                <a:cs typeface="Arial"/>
              </a:rPr>
              <a:t>§</a:t>
            </a:r>
            <a:endParaRPr lang="en-US" sz="40000" dirty="0">
              <a:solidFill>
                <a:srgbClr val="9166A0">
                  <a:alpha val="43000"/>
                </a:srgbClr>
              </a:solidFill>
              <a:latin typeface="Arial"/>
              <a:cs typeface="Arial"/>
            </a:endParaRPr>
          </a:p>
        </p:txBody>
      </p:sp>
    </p:spTree>
    <p:extLst>
      <p:ext uri="{BB962C8B-B14F-4D97-AF65-F5344CB8AC3E}">
        <p14:creationId xmlns:p14="http://schemas.microsoft.com/office/powerpoint/2010/main" val="3499232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p:txBody>
          <a:bodyPr/>
          <a:lstStyle/>
          <a:p>
            <a:pPr marL="0" lvl="0" indent="0">
              <a:buNone/>
            </a:pPr>
            <a:r>
              <a:rPr lang="nb-NO" b="1" dirty="0" smtClean="0"/>
              <a:t>Oslo OL 1952: Hvor </a:t>
            </a:r>
            <a:r>
              <a:rPr lang="nb-NO" b="1" dirty="0"/>
              <a:t>mange land stemte mot at langrenn for kvinner skulle </a:t>
            </a:r>
            <a:r>
              <a:rPr lang="nb-NO" b="1" dirty="0" smtClean="0"/>
              <a:t>bli en </a:t>
            </a:r>
            <a:r>
              <a:rPr lang="nb-NO" b="1" dirty="0"/>
              <a:t>olympisk </a:t>
            </a:r>
            <a:r>
              <a:rPr lang="nb-NO" b="1" dirty="0" smtClean="0"/>
              <a:t>gren?</a:t>
            </a:r>
          </a:p>
          <a:p>
            <a:pPr marL="0" lvl="0" indent="0">
              <a:buNone/>
            </a:pPr>
            <a:endParaRPr lang="nb-NO" dirty="0"/>
          </a:p>
          <a:p>
            <a:pPr marL="514350" lvl="0" indent="-514350">
              <a:buFont typeface="+mj-lt"/>
              <a:buAutoNum type="alphaLcParenR"/>
            </a:pPr>
            <a:r>
              <a:rPr lang="nb-NO" dirty="0"/>
              <a:t>Flertallet</a:t>
            </a:r>
          </a:p>
          <a:p>
            <a:pPr marL="514350" lvl="0" indent="-514350">
              <a:buFont typeface="+mj-lt"/>
              <a:buAutoNum type="alphaLcParenR"/>
            </a:pPr>
            <a:r>
              <a:rPr lang="nb-NO" dirty="0"/>
              <a:t>4</a:t>
            </a:r>
          </a:p>
          <a:p>
            <a:pPr marL="514350" lvl="0" indent="-514350">
              <a:buFont typeface="+mj-lt"/>
              <a:buAutoNum type="alphaLcParenR"/>
            </a:pPr>
            <a:r>
              <a:rPr lang="nb-NO" dirty="0" smtClean="0"/>
              <a:t>1</a:t>
            </a:r>
            <a:r>
              <a:rPr lang="nb-NO" dirty="0"/>
              <a:t> </a:t>
            </a:r>
          </a:p>
          <a:p>
            <a:endParaRPr lang="nb-NO" dirty="0"/>
          </a:p>
        </p:txBody>
      </p:sp>
    </p:spTree>
    <p:extLst>
      <p:ext uri="{BB962C8B-B14F-4D97-AF65-F5344CB8AC3E}">
        <p14:creationId xmlns:p14="http://schemas.microsoft.com/office/powerpoint/2010/main" val="13010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7010400" y="228600"/>
            <a:ext cx="1752600" cy="457200"/>
          </a:xfrm>
        </p:spPr>
        <p:txBody>
          <a:bodyPr>
            <a:normAutofit/>
          </a:bodyPr>
          <a:lstStyle/>
          <a:p>
            <a:pPr algn="l" eaLnBrk="1" hangingPunct="1"/>
            <a:r>
              <a:rPr lang="nb-NO" altLang="nb-NO" sz="1600" dirty="0" smtClean="0"/>
              <a:t>UNNTAKSADGANG</a:t>
            </a:r>
            <a:endParaRPr lang="nb-NO" altLang="nb-NO" sz="1600" i="1" dirty="0" smtClean="0"/>
          </a:p>
        </p:txBody>
      </p:sp>
      <p:sp>
        <p:nvSpPr>
          <p:cNvPr id="47108" name="Rectangle 3"/>
          <p:cNvSpPr>
            <a:spLocks noGrp="1" noChangeArrowheads="1"/>
          </p:cNvSpPr>
          <p:nvPr>
            <p:ph type="body" idx="1"/>
          </p:nvPr>
        </p:nvSpPr>
        <p:spPr>
          <a:xfrm>
            <a:off x="2895600" y="838200"/>
            <a:ext cx="5943600" cy="5715000"/>
          </a:xfrm>
        </p:spPr>
        <p:txBody>
          <a:bodyPr>
            <a:normAutofit fontScale="92500" lnSpcReduction="10000"/>
          </a:bodyPr>
          <a:lstStyle/>
          <a:p>
            <a:pPr marL="0" indent="0" eaLnBrk="1" hangingPunct="1">
              <a:buFont typeface="Times" pitchFamily="96" charset="0"/>
              <a:buNone/>
            </a:pPr>
            <a:r>
              <a:rPr lang="nb-NO" altLang="nb-NO" b="1" dirty="0" smtClean="0">
                <a:latin typeface="Arial"/>
                <a:cs typeface="Arial"/>
              </a:rPr>
              <a:t>    Forskjellsbehandling kan </a:t>
            </a:r>
          </a:p>
          <a:p>
            <a:pPr marL="0" indent="0" eaLnBrk="1" hangingPunct="1">
              <a:buFont typeface="Times" pitchFamily="96" charset="0"/>
              <a:buNone/>
            </a:pPr>
            <a:r>
              <a:rPr lang="nb-NO" altLang="nb-NO" b="1" dirty="0" smtClean="0">
                <a:latin typeface="Arial"/>
                <a:cs typeface="Arial"/>
              </a:rPr>
              <a:t>    være tillatt dersom den:</a:t>
            </a:r>
          </a:p>
          <a:p>
            <a:pPr marL="0" indent="0" eaLnBrk="1" hangingPunct="1">
              <a:buFont typeface="Times" pitchFamily="96" charset="0"/>
              <a:buNone/>
            </a:pPr>
            <a:endParaRPr lang="nb-NO" altLang="nb-NO" sz="2400" dirty="0" smtClean="0"/>
          </a:p>
          <a:p>
            <a:pPr lvl="1">
              <a:spcAft>
                <a:spcPct val="50000"/>
              </a:spcAft>
              <a:buFont typeface="Arial"/>
              <a:buChar char="•"/>
            </a:pPr>
            <a:r>
              <a:rPr lang="nb-NO" altLang="nb-NO" dirty="0" smtClean="0">
                <a:latin typeface="Arial"/>
                <a:cs typeface="Arial"/>
              </a:rPr>
              <a:t>Ivaretar et saklig formål</a:t>
            </a:r>
          </a:p>
          <a:p>
            <a:pPr lvl="1">
              <a:spcAft>
                <a:spcPct val="50000"/>
              </a:spcAft>
              <a:buFont typeface="Arial"/>
              <a:buChar char="•"/>
            </a:pPr>
            <a:r>
              <a:rPr lang="nb-NO" altLang="nb-NO" dirty="0" smtClean="0">
                <a:latin typeface="Arial"/>
                <a:cs typeface="Arial"/>
              </a:rPr>
              <a:t>Er nødvendig for å oppnå formålet</a:t>
            </a:r>
          </a:p>
          <a:p>
            <a:pPr lvl="1">
              <a:spcAft>
                <a:spcPct val="50000"/>
              </a:spcAft>
              <a:buFont typeface="Arial"/>
              <a:buChar char="•"/>
            </a:pPr>
            <a:r>
              <a:rPr lang="nb-NO" altLang="nb-NO" dirty="0" smtClean="0">
                <a:latin typeface="Arial"/>
                <a:cs typeface="Arial"/>
              </a:rPr>
              <a:t>Er nødvendig for utøvelsen         av arbeidet</a:t>
            </a:r>
          </a:p>
          <a:p>
            <a:pPr lvl="1">
              <a:spcAft>
                <a:spcPct val="50000"/>
              </a:spcAft>
              <a:buFont typeface="Arial"/>
              <a:buChar char="•"/>
            </a:pPr>
            <a:r>
              <a:rPr lang="nb-NO" altLang="nb-NO" dirty="0" smtClean="0">
                <a:solidFill>
                  <a:srgbClr val="FA5A2E"/>
                </a:solidFill>
                <a:latin typeface="Arial"/>
                <a:cs typeface="Arial"/>
              </a:rPr>
              <a:t>Ikke er et uforholdsmessig inngrep overfor den som forskjellsbehandles</a:t>
            </a:r>
          </a:p>
          <a:p>
            <a:pPr lvl="1" eaLnBrk="1" hangingPunct="1">
              <a:spcAft>
                <a:spcPct val="50000"/>
              </a:spcAft>
            </a:pPr>
            <a:endParaRPr lang="nb-NO" altLang="nb-NO" dirty="0" smtClean="0"/>
          </a:p>
        </p:txBody>
      </p:sp>
      <p:sp>
        <p:nvSpPr>
          <p:cNvPr id="6" name="TextBox 5"/>
          <p:cNvSpPr txBox="1"/>
          <p:nvPr/>
        </p:nvSpPr>
        <p:spPr>
          <a:xfrm>
            <a:off x="228600" y="-304800"/>
            <a:ext cx="533400" cy="12403395"/>
          </a:xfrm>
          <a:prstGeom prst="rect">
            <a:avLst/>
          </a:prstGeom>
          <a:noFill/>
        </p:spPr>
        <p:txBody>
          <a:bodyPr wrap="square" rtlCol="0">
            <a:spAutoFit/>
          </a:bodyPr>
          <a:lstStyle/>
          <a:p>
            <a:r>
              <a:rPr lang="nb-NO" sz="40000" dirty="0" smtClean="0">
                <a:solidFill>
                  <a:srgbClr val="9166A0">
                    <a:alpha val="43000"/>
                  </a:srgbClr>
                </a:solidFill>
                <a:latin typeface="Arial"/>
                <a:cs typeface="Arial"/>
              </a:rPr>
              <a:t>§</a:t>
            </a:r>
            <a:endParaRPr lang="en-US" sz="40000" dirty="0">
              <a:solidFill>
                <a:srgbClr val="9166A0">
                  <a:alpha val="43000"/>
                </a:srgbClr>
              </a:solidFill>
              <a:latin typeface="Arial"/>
              <a:cs typeface="Arial"/>
            </a:endParaRPr>
          </a:p>
        </p:txBody>
      </p:sp>
    </p:spTree>
    <p:extLst>
      <p:ext uri="{BB962C8B-B14F-4D97-AF65-F5344CB8AC3E}">
        <p14:creationId xmlns:p14="http://schemas.microsoft.com/office/powerpoint/2010/main" val="22316015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nb-NO" altLang="nb-NO" smtClean="0"/>
          </a:p>
        </p:txBody>
      </p:sp>
      <p:sp>
        <p:nvSpPr>
          <p:cNvPr id="44035" name="Rectangle 3"/>
          <p:cNvSpPr>
            <a:spLocks noGrp="1" noChangeArrowheads="1"/>
          </p:cNvSpPr>
          <p:nvPr>
            <p:ph type="body" idx="1"/>
          </p:nvPr>
        </p:nvSpPr>
        <p:spPr/>
        <p:txBody>
          <a:bodyPr/>
          <a:lstStyle/>
          <a:p>
            <a:pPr eaLnBrk="1" hangingPunct="1"/>
            <a:endParaRPr lang="nb-NO" altLang="nb-NO" dirty="0" smtClean="0"/>
          </a:p>
        </p:txBody>
      </p:sp>
      <p:pic>
        <p:nvPicPr>
          <p:cNvPr id="4403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562" t="23635" r="25784" b="14090"/>
          <a:stretch/>
        </p:blipFill>
        <p:spPr bwMode="auto">
          <a:xfrm>
            <a:off x="755576" y="0"/>
            <a:ext cx="76328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5173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3568" y="260648"/>
            <a:ext cx="7772400" cy="1011238"/>
          </a:xfrm>
        </p:spPr>
        <p:txBody>
          <a:bodyPr>
            <a:normAutofit/>
          </a:bodyPr>
          <a:lstStyle/>
          <a:p>
            <a:pPr eaLnBrk="1" hangingPunct="1"/>
            <a:r>
              <a:rPr lang="nb-NO" altLang="nb-NO" sz="3600" dirty="0" smtClean="0"/>
              <a:t>Hvorfor er vernet så absolutt?</a:t>
            </a:r>
          </a:p>
        </p:txBody>
      </p:sp>
      <p:sp>
        <p:nvSpPr>
          <p:cNvPr id="56323" name="Rectangle 3"/>
          <p:cNvSpPr>
            <a:spLocks noGrp="1" noChangeArrowheads="1"/>
          </p:cNvSpPr>
          <p:nvPr>
            <p:ph type="body" idx="1"/>
          </p:nvPr>
        </p:nvSpPr>
        <p:spPr>
          <a:xfrm>
            <a:off x="611560" y="1268760"/>
            <a:ext cx="8352928" cy="5040560"/>
          </a:xfrm>
        </p:spPr>
        <p:txBody>
          <a:bodyPr>
            <a:normAutofit lnSpcReduction="10000"/>
          </a:bodyPr>
          <a:lstStyle/>
          <a:p>
            <a:pPr eaLnBrk="1" hangingPunct="1">
              <a:buClr>
                <a:srgbClr val="E87A17"/>
              </a:buClr>
              <a:defRPr/>
            </a:pPr>
            <a:endParaRPr lang="nb-NO" altLang="nb-NO" sz="2400" dirty="0" smtClean="0"/>
          </a:p>
          <a:p>
            <a:pPr>
              <a:defRPr/>
            </a:pPr>
            <a:r>
              <a:rPr lang="nb-NO" altLang="nb-NO" sz="2800" dirty="0"/>
              <a:t>Likestillingshensyn</a:t>
            </a:r>
          </a:p>
          <a:p>
            <a:pPr lvl="1">
              <a:defRPr/>
            </a:pPr>
            <a:r>
              <a:rPr lang="nb-NO" altLang="nb-NO" dirty="0"/>
              <a:t>Bevare tilknytning til arbeidslivet</a:t>
            </a:r>
          </a:p>
          <a:p>
            <a:pPr lvl="1">
              <a:defRPr/>
            </a:pPr>
            <a:r>
              <a:rPr lang="nb-NO" altLang="nb-NO" dirty="0"/>
              <a:t>Samme muligheter for kvinner og </a:t>
            </a:r>
            <a:r>
              <a:rPr lang="nb-NO" altLang="nb-NO" dirty="0" smtClean="0"/>
              <a:t>menn</a:t>
            </a:r>
          </a:p>
          <a:p>
            <a:pPr lvl="1">
              <a:defRPr/>
            </a:pPr>
            <a:endParaRPr lang="nb-NO" altLang="nb-NO" dirty="0"/>
          </a:p>
          <a:p>
            <a:pPr>
              <a:defRPr/>
            </a:pPr>
            <a:r>
              <a:rPr lang="nb-NO" altLang="nb-NO" sz="2800" dirty="0"/>
              <a:t>Tre-/fireårsreglen i arbeidsmiljøloven §14-9 (6)  og tjenestemannsloven § 3 nr.2</a:t>
            </a:r>
          </a:p>
          <a:p>
            <a:pPr>
              <a:defRPr/>
            </a:pPr>
            <a:endParaRPr lang="nb-NO" altLang="nb-NO" sz="2800" dirty="0"/>
          </a:p>
          <a:p>
            <a:pPr>
              <a:defRPr/>
            </a:pPr>
            <a:r>
              <a:rPr lang="nb-NO" altLang="nb-NO" sz="2800" dirty="0" smtClean="0"/>
              <a:t>Rett </a:t>
            </a:r>
            <a:r>
              <a:rPr lang="nb-NO" altLang="nb-NO" sz="2800" dirty="0"/>
              <a:t>til kompensasjon for lønn ut over 6G (folketrygdens grunnbeløp</a:t>
            </a:r>
            <a:r>
              <a:rPr lang="nb-NO" altLang="nb-NO" sz="2800" dirty="0" smtClean="0"/>
              <a:t>), opptjening </a:t>
            </a:r>
            <a:r>
              <a:rPr lang="nb-NO" altLang="nb-NO" sz="2800" dirty="0"/>
              <a:t>av pensjonsrettigheter og </a:t>
            </a:r>
            <a:r>
              <a:rPr lang="nb-NO" altLang="nb-NO" sz="2800" dirty="0" smtClean="0"/>
              <a:t>feriepenger</a:t>
            </a:r>
            <a:endParaRPr lang="nb-NO" altLang="nb-NO" sz="2800" dirty="0"/>
          </a:p>
        </p:txBody>
      </p:sp>
    </p:spTree>
    <p:extLst>
      <p:ext uri="{BB962C8B-B14F-4D97-AF65-F5344CB8AC3E}">
        <p14:creationId xmlns:p14="http://schemas.microsoft.com/office/powerpoint/2010/main" val="3108918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55576" y="2564904"/>
            <a:ext cx="7772400" cy="838200"/>
          </a:xfrm>
        </p:spPr>
        <p:txBody>
          <a:bodyPr>
            <a:normAutofit/>
          </a:bodyPr>
          <a:lstStyle/>
          <a:p>
            <a:pPr algn="ctr"/>
            <a:r>
              <a:rPr lang="nb-NO" sz="4800" b="1" dirty="0" smtClean="0"/>
              <a:t>Hvordan ser det ut hos oss?</a:t>
            </a:r>
            <a:endParaRPr lang="nb-NO" sz="4800" b="1" dirty="0"/>
          </a:p>
        </p:txBody>
      </p:sp>
    </p:spTree>
    <p:extLst>
      <p:ext uri="{BB962C8B-B14F-4D97-AF65-F5344CB8AC3E}">
        <p14:creationId xmlns:p14="http://schemas.microsoft.com/office/powerpoint/2010/main" val="14283777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1" dirty="0" smtClean="0"/>
              <a:t>Sjekklister for likestilling  </a:t>
            </a:r>
            <a:br>
              <a:rPr lang="nb-NO" b="1" dirty="0" smtClean="0"/>
            </a:br>
            <a:endParaRPr lang="nb-NO" dirty="0"/>
          </a:p>
        </p:txBody>
      </p:sp>
      <p:sp>
        <p:nvSpPr>
          <p:cNvPr id="3" name="Plassholder for innhold 2"/>
          <p:cNvSpPr>
            <a:spLocks noGrp="1"/>
          </p:cNvSpPr>
          <p:nvPr>
            <p:ph idx="1"/>
          </p:nvPr>
        </p:nvSpPr>
        <p:spPr>
          <a:xfrm>
            <a:off x="251520" y="1052736"/>
            <a:ext cx="8435280" cy="5073427"/>
          </a:xfrm>
        </p:spPr>
        <p:txBody>
          <a:bodyPr>
            <a:normAutofit fontScale="85000" lnSpcReduction="20000"/>
          </a:bodyPr>
          <a:lstStyle/>
          <a:p>
            <a:pPr marL="0" indent="0">
              <a:buNone/>
            </a:pPr>
            <a:r>
              <a:rPr lang="nb-NO" dirty="0"/>
              <a:t> </a:t>
            </a:r>
          </a:p>
          <a:p>
            <a:pPr lvl="0"/>
            <a:r>
              <a:rPr lang="nb-NO" dirty="0"/>
              <a:t>forankring av likestillingsarbeidet</a:t>
            </a:r>
          </a:p>
          <a:p>
            <a:pPr lvl="0"/>
            <a:r>
              <a:rPr lang="nb-NO" dirty="0"/>
              <a:t>rekruttering og forfremmelse</a:t>
            </a:r>
          </a:p>
          <a:p>
            <a:pPr lvl="0"/>
            <a:r>
              <a:rPr lang="nb-NO" dirty="0"/>
              <a:t>opplæring og kompetanseutvikling</a:t>
            </a:r>
          </a:p>
          <a:p>
            <a:pPr lvl="0"/>
            <a:r>
              <a:rPr lang="nb-NO" dirty="0"/>
              <a:t>tilrettelegging for personer med nedsatt funksjonsevne</a:t>
            </a:r>
          </a:p>
          <a:p>
            <a:pPr lvl="0"/>
            <a:r>
              <a:rPr lang="nb-NO" dirty="0"/>
              <a:t>språklig tilrettelegging</a:t>
            </a:r>
          </a:p>
          <a:p>
            <a:pPr lvl="0"/>
            <a:r>
              <a:rPr lang="nb-NO" dirty="0"/>
              <a:t>graviditet, foreldrefravær og andre omsorgsoppgaver</a:t>
            </a:r>
          </a:p>
          <a:p>
            <a:pPr lvl="0"/>
            <a:r>
              <a:rPr lang="nb-NO" dirty="0"/>
              <a:t>tilrettelegging for kulturelle/religiøse minoriteter</a:t>
            </a:r>
          </a:p>
          <a:p>
            <a:pPr lvl="0"/>
            <a:r>
              <a:rPr lang="nb-NO" dirty="0"/>
              <a:t>seniorpolitikk</a:t>
            </a:r>
          </a:p>
          <a:p>
            <a:pPr lvl="0"/>
            <a:r>
              <a:rPr lang="nb-NO" dirty="0"/>
              <a:t>trakassering og diskriminering</a:t>
            </a:r>
          </a:p>
          <a:p>
            <a:pPr lvl="0"/>
            <a:r>
              <a:rPr lang="nb-NO" dirty="0"/>
              <a:t>lønnsforhold</a:t>
            </a:r>
          </a:p>
          <a:p>
            <a:pPr lvl="0"/>
            <a:r>
              <a:rPr lang="nb-NO" dirty="0"/>
              <a:t>arbeidstid</a:t>
            </a:r>
          </a:p>
          <a:p>
            <a:endParaRPr lang="nb-NO" dirty="0"/>
          </a:p>
        </p:txBody>
      </p:sp>
    </p:spTree>
    <p:extLst>
      <p:ext uri="{BB962C8B-B14F-4D97-AF65-F5344CB8AC3E}">
        <p14:creationId xmlns:p14="http://schemas.microsoft.com/office/powerpoint/2010/main" val="1385806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Kartlegg arbeidsplassen</a:t>
            </a:r>
            <a:endParaRPr lang="nb-NO" dirty="0"/>
          </a:p>
        </p:txBody>
      </p:sp>
      <p:sp>
        <p:nvSpPr>
          <p:cNvPr id="4" name="TekstSylinder 3"/>
          <p:cNvSpPr txBox="1"/>
          <p:nvPr/>
        </p:nvSpPr>
        <p:spPr>
          <a:xfrm>
            <a:off x="395536" y="1556792"/>
            <a:ext cx="8492991" cy="4062651"/>
          </a:xfrm>
          <a:prstGeom prst="rect">
            <a:avLst/>
          </a:prstGeom>
          <a:noFill/>
        </p:spPr>
        <p:txBody>
          <a:bodyPr wrap="square" rtlCol="0">
            <a:spAutoFit/>
          </a:bodyPr>
          <a:lstStyle/>
          <a:p>
            <a:pPr lvl="1"/>
            <a:r>
              <a:rPr lang="nb-NO" sz="2200" dirty="0" err="1" smtClean="0">
                <a:solidFill>
                  <a:prstClr val="black"/>
                </a:solidFill>
              </a:rPr>
              <a:t>Mangfoldsutfordringer</a:t>
            </a:r>
            <a:r>
              <a:rPr lang="nb-NO" sz="2200" dirty="0" smtClean="0">
                <a:solidFill>
                  <a:prstClr val="black"/>
                </a:solidFill>
              </a:rPr>
              <a:t> knyttet til de respektive grunnlagene</a:t>
            </a:r>
          </a:p>
          <a:p>
            <a:pPr lvl="1"/>
            <a:r>
              <a:rPr lang="nb-NO" sz="2200" dirty="0" smtClean="0">
                <a:solidFill>
                  <a:prstClr val="black"/>
                </a:solidFill>
              </a:rPr>
              <a:t>fordelt  på følgende områder:</a:t>
            </a:r>
          </a:p>
          <a:p>
            <a:pPr lvl="1"/>
            <a:endParaRPr lang="nb-NO" sz="2200" dirty="0" smtClean="0">
              <a:solidFill>
                <a:prstClr val="black"/>
              </a:solidFill>
            </a:endParaRPr>
          </a:p>
          <a:p>
            <a:pPr marL="1371600" lvl="2" indent="-457200">
              <a:buFont typeface="Arial" panose="020B0604020202020204" pitchFamily="34" charset="0"/>
              <a:buChar char="•"/>
            </a:pPr>
            <a:r>
              <a:rPr lang="nb-NO" sz="2000" dirty="0" smtClean="0">
                <a:solidFill>
                  <a:prstClr val="black"/>
                </a:solidFill>
              </a:rPr>
              <a:t>rekruttering</a:t>
            </a:r>
            <a:endParaRPr lang="nb-NO" sz="2000" dirty="0">
              <a:solidFill>
                <a:prstClr val="black"/>
              </a:solidFill>
            </a:endParaRPr>
          </a:p>
          <a:p>
            <a:pPr marL="1371600" lvl="2" indent="-457200">
              <a:buFont typeface="Arial" panose="020B0604020202020204" pitchFamily="34" charset="0"/>
              <a:buChar char="•"/>
            </a:pPr>
            <a:r>
              <a:rPr lang="nb-NO" sz="2000" dirty="0">
                <a:solidFill>
                  <a:prstClr val="black"/>
                </a:solidFill>
              </a:rPr>
              <a:t>lønns og arbeidsvilkår</a:t>
            </a:r>
          </a:p>
          <a:p>
            <a:pPr marL="1371600" lvl="2" indent="-457200">
              <a:buFont typeface="Arial" panose="020B0604020202020204" pitchFamily="34" charset="0"/>
              <a:buChar char="•"/>
            </a:pPr>
            <a:r>
              <a:rPr lang="nb-NO" sz="2000" dirty="0">
                <a:solidFill>
                  <a:prstClr val="black"/>
                </a:solidFill>
              </a:rPr>
              <a:t>forfremmelser</a:t>
            </a:r>
          </a:p>
          <a:p>
            <a:pPr marL="1371600" lvl="2" indent="-457200">
              <a:buFont typeface="Arial" panose="020B0604020202020204" pitchFamily="34" charset="0"/>
              <a:buChar char="•"/>
            </a:pPr>
            <a:r>
              <a:rPr lang="nb-NO" sz="2000" dirty="0">
                <a:solidFill>
                  <a:prstClr val="black"/>
                </a:solidFill>
              </a:rPr>
              <a:t>utviklingsmuligheter</a:t>
            </a:r>
          </a:p>
          <a:p>
            <a:pPr marL="1371600" lvl="2" indent="-457200">
              <a:buFont typeface="Arial" panose="020B0604020202020204" pitchFamily="34" charset="0"/>
              <a:buChar char="•"/>
            </a:pPr>
            <a:r>
              <a:rPr lang="nb-NO" sz="2000" dirty="0">
                <a:solidFill>
                  <a:prstClr val="black"/>
                </a:solidFill>
              </a:rPr>
              <a:t>beskyttelse mot </a:t>
            </a:r>
            <a:r>
              <a:rPr lang="nb-NO" sz="2000" dirty="0" smtClean="0">
                <a:solidFill>
                  <a:prstClr val="black"/>
                </a:solidFill>
              </a:rPr>
              <a:t>trakassering</a:t>
            </a:r>
          </a:p>
          <a:p>
            <a:pPr marL="1371600" lvl="2" indent="-457200">
              <a:buFont typeface="Arial" panose="020B0604020202020204" pitchFamily="34" charset="0"/>
              <a:buChar char="•"/>
            </a:pPr>
            <a:r>
              <a:rPr lang="nb-NO" sz="2000" dirty="0" smtClean="0">
                <a:solidFill>
                  <a:prstClr val="black"/>
                </a:solidFill>
              </a:rPr>
              <a:t>medlemskap</a:t>
            </a:r>
          </a:p>
          <a:p>
            <a:pPr marL="914400" lvl="1" indent="-457200">
              <a:buFont typeface="+mj-lt"/>
              <a:buAutoNum type="alphaLcParenR"/>
            </a:pPr>
            <a:endParaRPr lang="nb-NO" dirty="0">
              <a:solidFill>
                <a:prstClr val="black"/>
              </a:solidFill>
            </a:endParaRPr>
          </a:p>
          <a:p>
            <a:pPr marL="914400" lvl="1" indent="-457200">
              <a:buFont typeface="+mj-lt"/>
              <a:buAutoNum type="alphaLcParenR"/>
            </a:pPr>
            <a:endParaRPr lang="nb-NO" dirty="0" smtClean="0">
              <a:solidFill>
                <a:prstClr val="black"/>
              </a:solidFill>
            </a:endParaRPr>
          </a:p>
          <a:p>
            <a:pPr marL="914400" lvl="1" indent="-457200">
              <a:buFont typeface="+mj-lt"/>
              <a:buAutoNum type="alphaLcParenR"/>
            </a:pPr>
            <a:endParaRPr lang="nb-NO" dirty="0" smtClean="0">
              <a:solidFill>
                <a:prstClr val="black"/>
              </a:solidFill>
            </a:endParaRPr>
          </a:p>
          <a:p>
            <a:pPr marL="1371600" lvl="2" indent="-457200">
              <a:buFont typeface="+mj-lt"/>
              <a:buAutoNum type="alphaLcParenR"/>
            </a:pPr>
            <a:endParaRPr lang="nb-NO" dirty="0">
              <a:solidFill>
                <a:prstClr val="black"/>
              </a:solidFill>
            </a:endParaRPr>
          </a:p>
        </p:txBody>
      </p:sp>
    </p:spTree>
    <p:extLst>
      <p:ext uri="{BB962C8B-B14F-4D97-AF65-F5344CB8AC3E}">
        <p14:creationId xmlns:p14="http://schemas.microsoft.com/office/powerpoint/2010/main" val="235572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tel 1"/>
          <p:cNvSpPr>
            <a:spLocks noGrp="1"/>
          </p:cNvSpPr>
          <p:nvPr>
            <p:ph type="title"/>
          </p:nvPr>
        </p:nvSpPr>
        <p:spPr>
          <a:xfrm>
            <a:off x="755576" y="1196752"/>
            <a:ext cx="7772400" cy="576064"/>
          </a:xfrm>
        </p:spPr>
        <p:txBody>
          <a:bodyPr>
            <a:normAutofit fontScale="90000"/>
          </a:bodyPr>
          <a:lstStyle/>
          <a:p>
            <a:r>
              <a:rPr lang="nb-NO" sz="4000" dirty="0" smtClean="0"/>
              <a:t>Risikovurdering av rutiner og praksiser</a:t>
            </a:r>
            <a:br>
              <a:rPr lang="nb-NO" sz="4000" dirty="0" smtClean="0"/>
            </a:br>
            <a:r>
              <a:rPr lang="nb-NO" dirty="0" smtClean="0"/>
              <a:t> </a:t>
            </a:r>
            <a:br>
              <a:rPr lang="nb-NO" dirty="0" smtClean="0"/>
            </a:br>
            <a:endParaRPr lang="nb-NO" dirty="0" smtClean="0"/>
          </a:p>
        </p:txBody>
      </p:sp>
      <p:graphicFrame>
        <p:nvGraphicFramePr>
          <p:cNvPr id="4" name="Plassholder for innhold 3"/>
          <p:cNvGraphicFramePr>
            <a:graphicFrameLocks noGrp="1"/>
          </p:cNvGraphicFramePr>
          <p:nvPr>
            <p:ph idx="1"/>
            <p:extLst/>
          </p:nvPr>
        </p:nvGraphicFramePr>
        <p:xfrm>
          <a:off x="971600" y="1484784"/>
          <a:ext cx="7196336" cy="4518373"/>
        </p:xfrm>
        <a:graphic>
          <a:graphicData uri="http://schemas.openxmlformats.org/drawingml/2006/table">
            <a:tbl>
              <a:tblPr firstRow="1" bandRow="1">
                <a:tableStyleId>{21E4AEA4-8DFA-4A89-87EB-49C32662AFE0}</a:tableStyleId>
              </a:tblPr>
              <a:tblGrid>
                <a:gridCol w="3598168"/>
                <a:gridCol w="3598168"/>
              </a:tblGrid>
              <a:tr h="631365">
                <a:tc rowSpan="6">
                  <a:txBody>
                    <a:bodyPr/>
                    <a:lstStyle/>
                    <a:p>
                      <a:pPr>
                        <a:lnSpc>
                          <a:spcPct val="115000"/>
                        </a:lnSpc>
                        <a:spcBef>
                          <a:spcPts val="600"/>
                        </a:spcBef>
                        <a:spcAft>
                          <a:spcPts val="600"/>
                        </a:spcAft>
                      </a:pPr>
                      <a:r>
                        <a:rPr lang="nb-NO" sz="2000" dirty="0"/>
                        <a:t>Når det gjelder </a:t>
                      </a:r>
                    </a:p>
                    <a:p>
                      <a:pPr marL="342900" lvl="0" indent="-342900">
                        <a:lnSpc>
                          <a:spcPct val="115000"/>
                        </a:lnSpc>
                        <a:spcBef>
                          <a:spcPts val="600"/>
                        </a:spcBef>
                        <a:spcAft>
                          <a:spcPts val="600"/>
                        </a:spcAft>
                        <a:buFont typeface="Symbol"/>
                        <a:buChar char=""/>
                        <a:tabLst>
                          <a:tab pos="457200" algn="l"/>
                        </a:tabLst>
                      </a:pPr>
                      <a:r>
                        <a:rPr lang="nb-NO" sz="2000" dirty="0" smtClean="0"/>
                        <a:t>rekruttering </a:t>
                      </a:r>
                      <a:endParaRPr lang="nb-NO" sz="2000" dirty="0"/>
                    </a:p>
                    <a:p>
                      <a:pPr marL="342900" lvl="0" indent="-342900">
                        <a:lnSpc>
                          <a:spcPct val="115000"/>
                        </a:lnSpc>
                        <a:spcBef>
                          <a:spcPts val="600"/>
                        </a:spcBef>
                        <a:spcAft>
                          <a:spcPts val="600"/>
                        </a:spcAft>
                        <a:buFont typeface="Symbol"/>
                        <a:buChar char=""/>
                        <a:tabLst>
                          <a:tab pos="457200" algn="l"/>
                        </a:tabLst>
                      </a:pPr>
                      <a:r>
                        <a:rPr lang="nb-NO" sz="2000" dirty="0"/>
                        <a:t>lønns- og </a:t>
                      </a:r>
                      <a:r>
                        <a:rPr lang="nb-NO" sz="2000" dirty="0" smtClean="0"/>
                        <a:t>arbeidsvilkår </a:t>
                      </a:r>
                      <a:endParaRPr lang="nb-NO" sz="2000" dirty="0"/>
                    </a:p>
                    <a:p>
                      <a:pPr marL="342900" lvl="0" indent="-342900">
                        <a:lnSpc>
                          <a:spcPct val="115000"/>
                        </a:lnSpc>
                        <a:spcBef>
                          <a:spcPts val="600"/>
                        </a:spcBef>
                        <a:spcAft>
                          <a:spcPts val="600"/>
                        </a:spcAft>
                        <a:buFont typeface="Symbol"/>
                        <a:buChar char=""/>
                        <a:tabLst>
                          <a:tab pos="457200" algn="l"/>
                        </a:tabLst>
                      </a:pPr>
                      <a:r>
                        <a:rPr lang="nb-NO" sz="2000" dirty="0" smtClean="0"/>
                        <a:t>forfremmelser </a:t>
                      </a:r>
                      <a:endParaRPr lang="nb-NO" sz="2000" dirty="0"/>
                    </a:p>
                    <a:p>
                      <a:pPr marL="342900" lvl="0" indent="-342900">
                        <a:lnSpc>
                          <a:spcPct val="115000"/>
                        </a:lnSpc>
                        <a:spcBef>
                          <a:spcPts val="600"/>
                        </a:spcBef>
                        <a:spcAft>
                          <a:spcPts val="600"/>
                        </a:spcAft>
                        <a:buFont typeface="Symbol"/>
                        <a:buChar char=""/>
                        <a:tabLst>
                          <a:tab pos="457200" algn="l"/>
                        </a:tabLst>
                      </a:pPr>
                      <a:r>
                        <a:rPr lang="nb-NO" sz="2000" dirty="0"/>
                        <a:t>utviklingsmuligheter </a:t>
                      </a:r>
                    </a:p>
                    <a:p>
                      <a:pPr marL="342900" lvl="0" indent="-342900">
                        <a:lnSpc>
                          <a:spcPct val="115000"/>
                        </a:lnSpc>
                        <a:spcBef>
                          <a:spcPts val="600"/>
                        </a:spcBef>
                        <a:spcAft>
                          <a:spcPts val="600"/>
                        </a:spcAft>
                        <a:buFont typeface="Symbol"/>
                        <a:buChar char=""/>
                        <a:tabLst>
                          <a:tab pos="457200" algn="l"/>
                        </a:tabLst>
                      </a:pPr>
                      <a:r>
                        <a:rPr lang="nb-NO" sz="2000" dirty="0"/>
                        <a:t>beskyttelse mot </a:t>
                      </a:r>
                      <a:r>
                        <a:rPr lang="nb-NO" sz="2000" dirty="0" smtClean="0"/>
                        <a:t>trakassering</a:t>
                      </a:r>
                      <a:endParaRPr lang="nb-NO" sz="2000" dirty="0"/>
                    </a:p>
                  </a:txBody>
                  <a:tcPr marL="68580" marR="68580" marT="0" marB="0" anchor="ctr">
                    <a:solidFill>
                      <a:srgbClr val="7030A0"/>
                    </a:solidFill>
                  </a:tcPr>
                </a:tc>
                <a:tc>
                  <a:txBody>
                    <a:bodyPr/>
                    <a:lstStyle/>
                    <a:p>
                      <a:pPr>
                        <a:lnSpc>
                          <a:spcPct val="115000"/>
                        </a:lnSpc>
                        <a:spcBef>
                          <a:spcPts val="600"/>
                        </a:spcBef>
                        <a:spcAft>
                          <a:spcPts val="600"/>
                        </a:spcAft>
                      </a:pPr>
                      <a:r>
                        <a:rPr lang="nb-NO" sz="2000" dirty="0"/>
                        <a:t>Spørsmål</a:t>
                      </a:r>
                      <a:endParaRPr lang="nb-NO" sz="2000" dirty="0">
                        <a:latin typeface="Georgia"/>
                        <a:ea typeface="Times New Roman"/>
                        <a:cs typeface="Times New Roman"/>
                      </a:endParaRPr>
                    </a:p>
                  </a:txBody>
                  <a:tcPr marL="68580" marR="68580" marT="0" marB="0" anchor="ctr">
                    <a:solidFill>
                      <a:srgbClr val="7030A0"/>
                    </a:solidFill>
                  </a:tcPr>
                </a:tc>
              </a:tr>
              <a:tr h="631365">
                <a:tc vMerge="1">
                  <a:txBody>
                    <a:bodyPr/>
                    <a:lstStyle/>
                    <a:p>
                      <a:endParaRPr lang="nb-NO"/>
                    </a:p>
                  </a:txBody>
                  <a:tcPr/>
                </a:tc>
                <a:tc>
                  <a:txBody>
                    <a:bodyPr/>
                    <a:lstStyle/>
                    <a:p>
                      <a:pPr>
                        <a:lnSpc>
                          <a:spcPct val="115000"/>
                        </a:lnSpc>
                        <a:spcBef>
                          <a:spcPts val="600"/>
                        </a:spcBef>
                        <a:spcAft>
                          <a:spcPts val="600"/>
                        </a:spcAft>
                      </a:pPr>
                      <a:r>
                        <a:rPr lang="nb-NO" sz="1800" dirty="0"/>
                        <a:t>Har vi et mål på dette området?</a:t>
                      </a:r>
                      <a:endParaRPr lang="nb-NO" sz="1800" dirty="0">
                        <a:latin typeface="Georgia"/>
                        <a:ea typeface="Times New Roman"/>
                        <a:cs typeface="Times New Roman"/>
                      </a:endParaRPr>
                    </a:p>
                  </a:txBody>
                  <a:tcPr marL="68580" marR="68580" marT="0" marB="0" anchor="ctr">
                    <a:solidFill>
                      <a:schemeClr val="accent6">
                        <a:lumMod val="60000"/>
                        <a:lumOff val="40000"/>
                      </a:schemeClr>
                    </a:solidFill>
                  </a:tcPr>
                </a:tc>
              </a:tr>
              <a:tr h="837040">
                <a:tc vMerge="1">
                  <a:txBody>
                    <a:bodyPr/>
                    <a:lstStyle/>
                    <a:p>
                      <a:endParaRPr lang="nb-NO"/>
                    </a:p>
                  </a:txBody>
                  <a:tcPr/>
                </a:tc>
                <a:tc>
                  <a:txBody>
                    <a:bodyPr/>
                    <a:lstStyle/>
                    <a:p>
                      <a:pPr>
                        <a:lnSpc>
                          <a:spcPct val="115000"/>
                        </a:lnSpc>
                        <a:spcBef>
                          <a:spcPts val="600"/>
                        </a:spcBef>
                        <a:spcAft>
                          <a:spcPts val="600"/>
                        </a:spcAft>
                      </a:pPr>
                      <a:r>
                        <a:rPr lang="nb-NO" sz="1800" dirty="0"/>
                        <a:t>Finner vi forskjeller mellom og innenfor grunnlagene i representasjon, bruk eller nivå?</a:t>
                      </a:r>
                      <a:endParaRPr lang="nb-NO" sz="1800" dirty="0">
                        <a:latin typeface="Georgia"/>
                        <a:ea typeface="Times New Roman"/>
                        <a:cs typeface="Times New Roman"/>
                      </a:endParaRPr>
                    </a:p>
                  </a:txBody>
                  <a:tcPr marL="68580" marR="68580" marT="0" marB="0" anchor="ctr">
                    <a:solidFill>
                      <a:schemeClr val="accent6">
                        <a:lumMod val="20000"/>
                        <a:lumOff val="80000"/>
                      </a:schemeClr>
                    </a:solidFill>
                  </a:tcPr>
                </a:tc>
              </a:tr>
              <a:tr h="631365">
                <a:tc vMerge="1">
                  <a:txBody>
                    <a:bodyPr/>
                    <a:lstStyle/>
                    <a:p>
                      <a:endParaRPr lang="nb-NO"/>
                    </a:p>
                  </a:txBody>
                  <a:tcPr/>
                </a:tc>
                <a:tc>
                  <a:txBody>
                    <a:bodyPr/>
                    <a:lstStyle/>
                    <a:p>
                      <a:pPr>
                        <a:lnSpc>
                          <a:spcPct val="115000"/>
                        </a:lnSpc>
                        <a:spcBef>
                          <a:spcPts val="600"/>
                        </a:spcBef>
                        <a:spcAft>
                          <a:spcPts val="600"/>
                        </a:spcAft>
                      </a:pPr>
                      <a:r>
                        <a:rPr lang="nb-NO" sz="1800" dirty="0"/>
                        <a:t>Har ulike grupper ulike behov?</a:t>
                      </a:r>
                      <a:endParaRPr lang="nb-NO" sz="1800" dirty="0">
                        <a:latin typeface="Georgia"/>
                        <a:ea typeface="Times New Roman"/>
                        <a:cs typeface="Times New Roman"/>
                      </a:endParaRPr>
                    </a:p>
                  </a:txBody>
                  <a:tcPr marL="68580" marR="68580" marT="0" marB="0" anchor="ctr">
                    <a:solidFill>
                      <a:schemeClr val="accent6">
                        <a:lumMod val="60000"/>
                        <a:lumOff val="40000"/>
                      </a:schemeClr>
                    </a:solidFill>
                  </a:tcPr>
                </a:tc>
              </a:tr>
              <a:tr h="631365">
                <a:tc vMerge="1">
                  <a:txBody>
                    <a:bodyPr/>
                    <a:lstStyle/>
                    <a:p>
                      <a:endParaRPr lang="nb-NO"/>
                    </a:p>
                  </a:txBody>
                  <a:tcPr/>
                </a:tc>
                <a:tc>
                  <a:txBody>
                    <a:bodyPr/>
                    <a:lstStyle/>
                    <a:p>
                      <a:pPr>
                        <a:lnSpc>
                          <a:spcPct val="115000"/>
                        </a:lnSpc>
                        <a:spcBef>
                          <a:spcPts val="600"/>
                        </a:spcBef>
                        <a:spcAft>
                          <a:spcPts val="600"/>
                        </a:spcAft>
                      </a:pPr>
                      <a:r>
                        <a:rPr lang="nb-NO" sz="1800" dirty="0"/>
                        <a:t>Vet vi om problemer og utfordringer for de ulike grunnlagene fra før?</a:t>
                      </a:r>
                      <a:endParaRPr lang="nb-NO" sz="1800" dirty="0">
                        <a:latin typeface="Georgia"/>
                        <a:ea typeface="Times New Roman"/>
                        <a:cs typeface="Times New Roman"/>
                      </a:endParaRPr>
                    </a:p>
                  </a:txBody>
                  <a:tcPr marL="68580" marR="68580" marT="0" marB="0" anchor="ctr">
                    <a:solidFill>
                      <a:schemeClr val="accent6">
                        <a:lumMod val="20000"/>
                        <a:lumOff val="80000"/>
                      </a:schemeClr>
                    </a:solidFill>
                  </a:tcPr>
                </a:tc>
              </a:tr>
              <a:tr h="1046509">
                <a:tc vMerge="1">
                  <a:txBody>
                    <a:bodyPr/>
                    <a:lstStyle/>
                    <a:p>
                      <a:endParaRPr lang="nb-NO"/>
                    </a:p>
                  </a:txBody>
                  <a:tcPr/>
                </a:tc>
                <a:tc>
                  <a:txBody>
                    <a:bodyPr/>
                    <a:lstStyle/>
                    <a:p>
                      <a:pPr>
                        <a:lnSpc>
                          <a:spcPct val="115000"/>
                        </a:lnSpc>
                        <a:spcBef>
                          <a:spcPts val="600"/>
                        </a:spcBef>
                        <a:spcAft>
                          <a:spcPts val="600"/>
                        </a:spcAft>
                      </a:pPr>
                      <a:r>
                        <a:rPr lang="nb-NO" sz="1800" dirty="0"/>
                        <a:t>Kan vi fremme likestilling mellom gruppene?</a:t>
                      </a:r>
                      <a:endParaRPr lang="nb-NO" sz="1800" dirty="0">
                        <a:latin typeface="Georgia"/>
                        <a:ea typeface="Times New Roman"/>
                        <a:cs typeface="Times New Roman"/>
                      </a:endParaRPr>
                    </a:p>
                  </a:txBody>
                  <a:tcPr marL="68580" marR="68580" marT="0" marB="0" anchor="ctr">
                    <a:solidFill>
                      <a:schemeClr val="accent6">
                        <a:lumMod val="60000"/>
                        <a:lumOff val="40000"/>
                      </a:schemeClr>
                    </a:solidFill>
                  </a:tcPr>
                </a:tc>
              </a:tr>
            </a:tbl>
          </a:graphicData>
        </a:graphic>
      </p:graphicFrame>
    </p:spTree>
    <p:extLst>
      <p:ext uri="{BB962C8B-B14F-4D97-AF65-F5344CB8AC3E}">
        <p14:creationId xmlns:p14="http://schemas.microsoft.com/office/powerpoint/2010/main" val="25226545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0"/>
            <a:ext cx="8229600" cy="1143000"/>
          </a:xfrm>
        </p:spPr>
        <p:txBody>
          <a:bodyPr/>
          <a:lstStyle/>
          <a:p>
            <a:r>
              <a:rPr lang="nb-NO" b="1" dirty="0" smtClean="0"/>
              <a:t>Mini-kartlegging</a:t>
            </a:r>
            <a:endParaRPr lang="nb-NO" b="1" dirty="0"/>
          </a:p>
        </p:txBody>
      </p:sp>
      <p:sp>
        <p:nvSpPr>
          <p:cNvPr id="3" name="Plassholder for innhold 2"/>
          <p:cNvSpPr>
            <a:spLocks noGrp="1"/>
          </p:cNvSpPr>
          <p:nvPr>
            <p:ph idx="1"/>
          </p:nvPr>
        </p:nvSpPr>
        <p:spPr>
          <a:xfrm>
            <a:off x="467544" y="1196752"/>
            <a:ext cx="8229600" cy="5472608"/>
          </a:xfrm>
        </p:spPr>
        <p:txBody>
          <a:bodyPr>
            <a:normAutofit/>
          </a:bodyPr>
          <a:lstStyle/>
          <a:p>
            <a:pPr marL="0" indent="0">
              <a:buNone/>
            </a:pPr>
            <a:r>
              <a:rPr lang="nb-NO" sz="3200" dirty="0" smtClean="0"/>
              <a:t>Identifiser utfordringer </a:t>
            </a:r>
            <a:r>
              <a:rPr lang="nb-NO" sz="3200" dirty="0"/>
              <a:t>knyttet til</a:t>
            </a:r>
            <a:r>
              <a:rPr lang="nb-NO" sz="3200" dirty="0" smtClean="0"/>
              <a:t> </a:t>
            </a:r>
          </a:p>
          <a:p>
            <a:pPr marL="0" indent="0">
              <a:buNone/>
            </a:pPr>
            <a:r>
              <a:rPr lang="nb-NO" sz="3200" b="1" dirty="0" smtClean="0"/>
              <a:t>etnisk mangfold/religion </a:t>
            </a:r>
            <a:r>
              <a:rPr lang="nb-NO" sz="3200" dirty="0" smtClean="0"/>
              <a:t>på din arbeidsplass</a:t>
            </a:r>
          </a:p>
          <a:p>
            <a:pPr marL="0" indent="0">
              <a:buNone/>
            </a:pPr>
            <a:endParaRPr lang="nb-NO" sz="1000" dirty="0" smtClean="0"/>
          </a:p>
          <a:p>
            <a:pPr marL="914400" lvl="1" indent="-457200">
              <a:buFont typeface="+mj-lt"/>
              <a:buAutoNum type="alphaLcParenR"/>
            </a:pPr>
            <a:r>
              <a:rPr lang="nb-NO" sz="2400" dirty="0" smtClean="0"/>
              <a:t>Fyll ut </a:t>
            </a:r>
            <a:r>
              <a:rPr lang="nb-NO" sz="2400" dirty="0" err="1" smtClean="0"/>
              <a:t>skjekkliste</a:t>
            </a:r>
            <a:r>
              <a:rPr lang="nb-NO" sz="2400" dirty="0" smtClean="0"/>
              <a:t> på området </a:t>
            </a:r>
            <a:endParaRPr lang="nb-NO" sz="2400" dirty="0"/>
          </a:p>
          <a:p>
            <a:pPr marL="914400" lvl="1" indent="-457200">
              <a:buFont typeface="+mj-lt"/>
              <a:buAutoNum type="alphaLcParenR"/>
            </a:pPr>
            <a:r>
              <a:rPr lang="nb-NO" sz="2400" dirty="0" smtClean="0"/>
              <a:t>Identifiser områder med </a:t>
            </a:r>
            <a:r>
              <a:rPr lang="nb-NO" sz="2400" dirty="0" err="1" smtClean="0"/>
              <a:t>forbedringspotensiale</a:t>
            </a:r>
            <a:endParaRPr lang="nb-NO" dirty="0"/>
          </a:p>
          <a:p>
            <a:pPr marL="914400" lvl="1" indent="-457200">
              <a:buFont typeface="+mj-lt"/>
              <a:buAutoNum type="alphaLcParenR"/>
            </a:pPr>
            <a:r>
              <a:rPr lang="nb-NO" sz="2400" dirty="0" smtClean="0"/>
              <a:t>Skriv konkrete eksempler på løsninger </a:t>
            </a:r>
          </a:p>
          <a:p>
            <a:pPr marL="1371600" lvl="2" indent="-457200"/>
            <a:r>
              <a:rPr lang="nb-NO" dirty="0"/>
              <a:t>som kan fungere </a:t>
            </a:r>
          </a:p>
          <a:p>
            <a:pPr marL="1371600" lvl="2" indent="-457200"/>
            <a:r>
              <a:rPr lang="nb-NO" dirty="0"/>
              <a:t>som er prøvd ut og som ikke </a:t>
            </a:r>
            <a:r>
              <a:rPr lang="nb-NO" dirty="0" smtClean="0"/>
              <a:t>fungerer</a:t>
            </a:r>
            <a:endParaRPr lang="nb-NO" sz="2400" dirty="0" smtClean="0"/>
          </a:p>
          <a:p>
            <a:pPr marL="914400" lvl="1" indent="-457200">
              <a:buFont typeface="+mj-lt"/>
              <a:buAutoNum type="alphaLcParenR"/>
            </a:pPr>
            <a:r>
              <a:rPr lang="nb-NO" sz="2400" dirty="0" smtClean="0"/>
              <a:t>Lag en fremgangsplan som identifiserer</a:t>
            </a:r>
          </a:p>
          <a:p>
            <a:pPr marL="1314450" lvl="2" indent="-457200"/>
            <a:r>
              <a:rPr lang="nb-NO" dirty="0"/>
              <a:t>k</a:t>
            </a:r>
            <a:r>
              <a:rPr lang="nb-NO" dirty="0" smtClean="0"/>
              <a:t>onkrete tidsfrister</a:t>
            </a:r>
          </a:p>
          <a:p>
            <a:pPr marL="1314450" lvl="2" indent="-457200"/>
            <a:r>
              <a:rPr lang="nb-NO" dirty="0"/>
              <a:t>a</a:t>
            </a:r>
            <a:r>
              <a:rPr lang="nb-NO" dirty="0" smtClean="0"/>
              <a:t>nsvarlige personer</a:t>
            </a:r>
          </a:p>
          <a:p>
            <a:pPr marL="1314450" lvl="2" indent="-457200">
              <a:buFont typeface="+mj-lt"/>
              <a:buAutoNum type="alphaLcParenR"/>
            </a:pPr>
            <a:endParaRPr lang="nb-NO" sz="2000" dirty="0" smtClean="0"/>
          </a:p>
          <a:p>
            <a:pPr marL="1314450" lvl="2" indent="-457200">
              <a:buFont typeface="+mj-lt"/>
              <a:buAutoNum type="alphaLcParenR"/>
            </a:pPr>
            <a:endParaRPr lang="nb-NO" sz="2000" dirty="0"/>
          </a:p>
          <a:p>
            <a:pPr marL="342900" lvl="1" indent="-342900">
              <a:buFont typeface="Arial" panose="020B0604020202020204" pitchFamily="34" charset="0"/>
              <a:buChar char="•"/>
            </a:pPr>
            <a:endParaRPr lang="nb-NO" sz="2200" dirty="0"/>
          </a:p>
          <a:p>
            <a:endParaRPr lang="nb-NO" dirty="0" smtClean="0"/>
          </a:p>
          <a:p>
            <a:endParaRPr lang="nb-NO" dirty="0"/>
          </a:p>
        </p:txBody>
      </p:sp>
    </p:spTree>
    <p:extLst>
      <p:ext uri="{BB962C8B-B14F-4D97-AF65-F5344CB8AC3E}">
        <p14:creationId xmlns:p14="http://schemas.microsoft.com/office/powerpoint/2010/main" val="6088657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Hvordan gå frem?</a:t>
            </a:r>
            <a:endParaRPr lang="nb-NO" b="1" dirty="0"/>
          </a:p>
        </p:txBody>
      </p:sp>
      <p:sp>
        <p:nvSpPr>
          <p:cNvPr id="3" name="Plassholder for innhold 2"/>
          <p:cNvSpPr>
            <a:spLocks noGrp="1"/>
          </p:cNvSpPr>
          <p:nvPr>
            <p:ph idx="1"/>
          </p:nvPr>
        </p:nvSpPr>
        <p:spPr/>
        <p:txBody>
          <a:bodyPr/>
          <a:lstStyle/>
          <a:p>
            <a:r>
              <a:rPr lang="nb-NO" dirty="0" smtClean="0"/>
              <a:t>Identifisere diskrimineringsrisiko/ barrierer:</a:t>
            </a:r>
          </a:p>
          <a:p>
            <a:pPr lvl="1"/>
            <a:r>
              <a:rPr lang="nb-NO" dirty="0" smtClean="0"/>
              <a:t>Kartlegge regelverk</a:t>
            </a:r>
          </a:p>
          <a:p>
            <a:pPr lvl="1"/>
            <a:r>
              <a:rPr lang="nb-NO" dirty="0" smtClean="0"/>
              <a:t>Kartlegge rutiner/praksiser</a:t>
            </a:r>
          </a:p>
          <a:p>
            <a:pPr lvl="1"/>
            <a:r>
              <a:rPr lang="nb-NO" dirty="0" smtClean="0"/>
              <a:t>Vurdere endringer</a:t>
            </a:r>
          </a:p>
          <a:p>
            <a:pPr lvl="1"/>
            <a:r>
              <a:rPr lang="nb-NO" dirty="0" smtClean="0"/>
              <a:t>Finne et forum for drøfting</a:t>
            </a:r>
          </a:p>
          <a:p>
            <a:pPr lvl="1"/>
            <a:endParaRPr lang="nb-NO" dirty="0" smtClean="0"/>
          </a:p>
          <a:p>
            <a:endParaRPr lang="nb-NO" dirty="0"/>
          </a:p>
        </p:txBody>
      </p:sp>
    </p:spTree>
    <p:extLst>
      <p:ext uri="{BB962C8B-B14F-4D97-AF65-F5344CB8AC3E}">
        <p14:creationId xmlns:p14="http://schemas.microsoft.com/office/powerpoint/2010/main" val="26030622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9512" y="0"/>
            <a:ext cx="5760640" cy="764704"/>
          </a:xfrm>
        </p:spPr>
        <p:txBody>
          <a:bodyPr/>
          <a:lstStyle/>
          <a:p>
            <a:r>
              <a:rPr lang="nb-NO" sz="3200" b="0" dirty="0" smtClean="0"/>
              <a:t>Systematisk likestillingsarbeid</a:t>
            </a:r>
            <a:endParaRPr lang="nb-NO" sz="3200" b="0" dirty="0"/>
          </a:p>
        </p:txBody>
      </p:sp>
      <p:graphicFrame>
        <p:nvGraphicFramePr>
          <p:cNvPr id="5" name="Plassholder for innhold 3"/>
          <p:cNvGraphicFramePr>
            <a:graphicFrameLocks noGrp="1"/>
          </p:cNvGraphicFramePr>
          <p:nvPr>
            <p:ph idx="4294967295"/>
            <p:extLst/>
          </p:nvPr>
        </p:nvGraphicFramePr>
        <p:xfrm>
          <a:off x="395536" y="908720"/>
          <a:ext cx="4608512" cy="5112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Sylinder 6"/>
          <p:cNvSpPr txBox="1"/>
          <p:nvPr/>
        </p:nvSpPr>
        <p:spPr>
          <a:xfrm>
            <a:off x="5364088" y="1700808"/>
            <a:ext cx="3312368" cy="3785652"/>
          </a:xfrm>
          <a:prstGeom prst="rect">
            <a:avLst/>
          </a:prstGeom>
          <a:noFill/>
        </p:spPr>
        <p:txBody>
          <a:bodyPr wrap="square" rtlCol="0">
            <a:spAutoFit/>
          </a:bodyPr>
          <a:lstStyle/>
          <a:p>
            <a:r>
              <a:rPr lang="nb-NO" dirty="0" smtClean="0">
                <a:solidFill>
                  <a:prstClr val="black"/>
                </a:solidFill>
              </a:rPr>
              <a:t>Ut ifra de utfordringene du har identifisert:</a:t>
            </a:r>
          </a:p>
          <a:p>
            <a:endParaRPr lang="nb-NO" dirty="0" smtClean="0">
              <a:solidFill>
                <a:prstClr val="black"/>
              </a:solidFill>
            </a:endParaRPr>
          </a:p>
          <a:p>
            <a:pPr marL="342900" indent="-342900">
              <a:buFont typeface="Arial" panose="020B0604020202020204" pitchFamily="34" charset="0"/>
              <a:buChar char="•"/>
            </a:pPr>
            <a:r>
              <a:rPr lang="nb-NO" dirty="0" smtClean="0">
                <a:solidFill>
                  <a:prstClr val="black"/>
                </a:solidFill>
              </a:rPr>
              <a:t>Sett mål og lag en plan for hvordan oppnå målene </a:t>
            </a:r>
          </a:p>
          <a:p>
            <a:pPr marL="342900" indent="-342900">
              <a:buFont typeface="Arial" panose="020B0604020202020204" pitchFamily="34" charset="0"/>
              <a:buChar char="•"/>
            </a:pPr>
            <a:endParaRPr lang="nb-NO" dirty="0" smtClean="0">
              <a:solidFill>
                <a:prstClr val="black"/>
              </a:solidFill>
            </a:endParaRPr>
          </a:p>
          <a:p>
            <a:pPr marL="342900" indent="-342900">
              <a:buFont typeface="Arial" panose="020B0604020202020204" pitchFamily="34" charset="0"/>
              <a:buChar char="•"/>
            </a:pPr>
            <a:r>
              <a:rPr lang="nb-NO" dirty="0" smtClean="0">
                <a:solidFill>
                  <a:prstClr val="black"/>
                </a:solidFill>
              </a:rPr>
              <a:t>Vær tydelig på hvem som har ansvar for hva </a:t>
            </a:r>
            <a:endParaRPr lang="nb-NO" dirty="0">
              <a:solidFill>
                <a:prstClr val="black"/>
              </a:solidFill>
            </a:endParaRPr>
          </a:p>
        </p:txBody>
      </p:sp>
    </p:spTree>
    <p:extLst>
      <p:ext uri="{BB962C8B-B14F-4D97-AF65-F5344CB8AC3E}">
        <p14:creationId xmlns:p14="http://schemas.microsoft.com/office/powerpoint/2010/main" val="316591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p:txBody>
          <a:bodyPr/>
          <a:lstStyle/>
          <a:p>
            <a:pPr marL="0" lvl="0" indent="0">
              <a:buNone/>
            </a:pPr>
            <a:r>
              <a:rPr lang="nb-NO" b="1" dirty="0"/>
              <a:t>Når ble egne kvinnetariffer avskaffet i Norge</a:t>
            </a:r>
            <a:r>
              <a:rPr lang="nb-NO" b="1" dirty="0" smtClean="0"/>
              <a:t>?</a:t>
            </a:r>
          </a:p>
          <a:p>
            <a:pPr marL="514350" lvl="0" indent="-514350">
              <a:buFont typeface="+mj-lt"/>
              <a:buAutoNum type="alphaLcParenR"/>
            </a:pPr>
            <a:endParaRPr lang="nb-NO" dirty="0"/>
          </a:p>
          <a:p>
            <a:pPr marL="514350" lvl="0" indent="-514350">
              <a:buFont typeface="+mj-lt"/>
              <a:buAutoNum type="alphaLcParenR"/>
            </a:pPr>
            <a:r>
              <a:rPr lang="nb-NO" dirty="0"/>
              <a:t>1951</a:t>
            </a:r>
          </a:p>
          <a:p>
            <a:pPr marL="514350" lvl="0" indent="-514350">
              <a:buFont typeface="+mj-lt"/>
              <a:buAutoNum type="alphaLcParenR"/>
            </a:pPr>
            <a:r>
              <a:rPr lang="nb-NO" dirty="0"/>
              <a:t>1961</a:t>
            </a:r>
          </a:p>
          <a:p>
            <a:pPr marL="514350" lvl="0" indent="-514350">
              <a:buFont typeface="+mj-lt"/>
              <a:buAutoNum type="alphaLcParenR"/>
            </a:pPr>
            <a:r>
              <a:rPr lang="nb-NO" dirty="0"/>
              <a:t>1971</a:t>
            </a:r>
          </a:p>
          <a:p>
            <a:endParaRPr lang="nb-NO" dirty="0"/>
          </a:p>
        </p:txBody>
      </p:sp>
    </p:spTree>
    <p:extLst>
      <p:ext uri="{BB962C8B-B14F-4D97-AF65-F5344CB8AC3E}">
        <p14:creationId xmlns:p14="http://schemas.microsoft.com/office/powerpoint/2010/main" val="172268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1" dirty="0" smtClean="0"/>
              <a:t>Vanlige problemstillinger </a:t>
            </a:r>
            <a:br>
              <a:rPr lang="nb-NO" b="1" dirty="0" smtClean="0"/>
            </a:br>
            <a:r>
              <a:rPr lang="nb-NO" b="1" dirty="0" smtClean="0"/>
              <a:t>(etnisk mangfold)</a:t>
            </a:r>
            <a:endParaRPr lang="nb-NO" b="1" dirty="0"/>
          </a:p>
        </p:txBody>
      </p:sp>
      <p:sp>
        <p:nvSpPr>
          <p:cNvPr id="3" name="Plassholder for innhold 2"/>
          <p:cNvSpPr>
            <a:spLocks noGrp="1"/>
          </p:cNvSpPr>
          <p:nvPr>
            <p:ph idx="1"/>
          </p:nvPr>
        </p:nvSpPr>
        <p:spPr/>
        <p:txBody>
          <a:bodyPr/>
          <a:lstStyle/>
          <a:p>
            <a:r>
              <a:rPr lang="nb-NO" dirty="0" smtClean="0"/>
              <a:t>Språk</a:t>
            </a:r>
          </a:p>
          <a:p>
            <a:r>
              <a:rPr lang="nb-NO" dirty="0" smtClean="0"/>
              <a:t>Kommunikasjon</a:t>
            </a:r>
          </a:p>
          <a:p>
            <a:r>
              <a:rPr lang="nb-NO" dirty="0" smtClean="0"/>
              <a:t>Kulturforskjeller</a:t>
            </a:r>
          </a:p>
          <a:p>
            <a:r>
              <a:rPr lang="nb-NO" dirty="0" smtClean="0"/>
              <a:t>Segregert arbeidsmiljø</a:t>
            </a:r>
          </a:p>
          <a:p>
            <a:r>
              <a:rPr lang="nb-NO" dirty="0" smtClean="0"/>
              <a:t>Diskriminering </a:t>
            </a:r>
          </a:p>
          <a:p>
            <a:r>
              <a:rPr lang="nb-NO" dirty="0" smtClean="0"/>
              <a:t>Trakassering </a:t>
            </a:r>
          </a:p>
          <a:p>
            <a:endParaRPr lang="nb-NO" dirty="0"/>
          </a:p>
        </p:txBody>
      </p:sp>
    </p:spTree>
    <p:extLst>
      <p:ext uri="{BB962C8B-B14F-4D97-AF65-F5344CB8AC3E}">
        <p14:creationId xmlns:p14="http://schemas.microsoft.com/office/powerpoint/2010/main" val="22019984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err="1" smtClean="0"/>
              <a:t>LDOs</a:t>
            </a:r>
            <a:r>
              <a:rPr lang="nb-NO" b="1" dirty="0" smtClean="0"/>
              <a:t> hjelpemidler  </a:t>
            </a:r>
            <a:endParaRPr lang="nb-NO" b="1" dirty="0"/>
          </a:p>
        </p:txBody>
      </p:sp>
      <p:sp>
        <p:nvSpPr>
          <p:cNvPr id="3" name="Plassholder for innhold 2"/>
          <p:cNvSpPr>
            <a:spLocks noGrp="1"/>
          </p:cNvSpPr>
          <p:nvPr>
            <p:ph idx="1"/>
          </p:nvPr>
        </p:nvSpPr>
        <p:spPr/>
        <p:txBody>
          <a:bodyPr/>
          <a:lstStyle/>
          <a:p>
            <a:r>
              <a:rPr lang="nb-NO" dirty="0" smtClean="0"/>
              <a:t>Arbeidslivssider på </a:t>
            </a:r>
            <a:r>
              <a:rPr lang="nb-NO" dirty="0" err="1" smtClean="0">
                <a:solidFill>
                  <a:srgbClr val="7030A0"/>
                </a:solidFill>
              </a:rPr>
              <a:t>www.LDO.no</a:t>
            </a:r>
            <a:endParaRPr lang="nb-NO" dirty="0" smtClean="0">
              <a:solidFill>
                <a:srgbClr val="7030A0"/>
              </a:solidFill>
            </a:endParaRPr>
          </a:p>
          <a:p>
            <a:endParaRPr lang="nb-NO" dirty="0" smtClean="0"/>
          </a:p>
          <a:p>
            <a:r>
              <a:rPr lang="nb-NO" dirty="0" smtClean="0"/>
              <a:t>Håndbok for mangfold og likestilling på arbeidsplassen</a:t>
            </a:r>
          </a:p>
          <a:p>
            <a:endParaRPr lang="nb-NO" dirty="0" smtClean="0"/>
          </a:p>
          <a:p>
            <a:r>
              <a:rPr lang="nb-NO" dirty="0" smtClean="0"/>
              <a:t>Håndbok om religion på arbeidsplassen</a:t>
            </a:r>
          </a:p>
          <a:p>
            <a:pPr marL="0" indent="0">
              <a:buNone/>
            </a:pPr>
            <a:endParaRPr lang="nb-NO" dirty="0"/>
          </a:p>
        </p:txBody>
      </p:sp>
    </p:spTree>
    <p:extLst>
      <p:ext uri="{BB962C8B-B14F-4D97-AF65-F5344CB8AC3E}">
        <p14:creationId xmlns:p14="http://schemas.microsoft.com/office/powerpoint/2010/main" val="35087577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Likestilling på jobben - Ditt ansvar!</a:t>
            </a:r>
            <a:endParaRPr lang="nb-NO" b="1" dirty="0"/>
          </a:p>
        </p:txBody>
      </p:sp>
      <p:sp>
        <p:nvSpPr>
          <p:cNvPr id="3" name="Plassholder for innhold 2"/>
          <p:cNvSpPr>
            <a:spLocks noGrp="1"/>
          </p:cNvSpPr>
          <p:nvPr>
            <p:ph idx="1"/>
          </p:nvPr>
        </p:nvSpPr>
        <p:spPr/>
        <p:txBody>
          <a:bodyPr/>
          <a:lstStyle/>
          <a:p>
            <a:r>
              <a:rPr lang="nb-NO" sz="2800" dirty="0" smtClean="0"/>
              <a:t>Alle tillitsvalgte må kunne foreta en diskrimineringsvurdering</a:t>
            </a:r>
          </a:p>
          <a:p>
            <a:r>
              <a:rPr lang="nb-NO" sz="2800" dirty="0" smtClean="0"/>
              <a:t>Tillitsvalgte må stoppe diskriminering – </a:t>
            </a:r>
            <a:r>
              <a:rPr lang="nb-NO" sz="2800" i="1" dirty="0" smtClean="0"/>
              <a:t>også når medlemmene ønsker å diskriminere</a:t>
            </a:r>
          </a:p>
          <a:p>
            <a:r>
              <a:rPr lang="nb-NO" sz="2800" dirty="0" smtClean="0"/>
              <a:t>Det er alltid bedre å forebygge enn å reagere ved overtramp</a:t>
            </a:r>
          </a:p>
          <a:p>
            <a:r>
              <a:rPr lang="nb-NO" sz="2800" dirty="0" smtClean="0"/>
              <a:t>Gode rutiner må lages før konfliktene oppstår</a:t>
            </a:r>
          </a:p>
          <a:p>
            <a:r>
              <a:rPr lang="nb-NO" sz="2800" dirty="0" smtClean="0"/>
              <a:t>Tillitsvalgte må følge opp det systematiske likestillingsarbeidet</a:t>
            </a:r>
          </a:p>
          <a:p>
            <a:endParaRPr lang="nb-NO" dirty="0"/>
          </a:p>
        </p:txBody>
      </p:sp>
    </p:spTree>
    <p:extLst>
      <p:ext uri="{BB962C8B-B14F-4D97-AF65-F5344CB8AC3E}">
        <p14:creationId xmlns:p14="http://schemas.microsoft.com/office/powerpoint/2010/main" val="54730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nb-NO" b="1" dirty="0" smtClean="0"/>
              <a:t>Verktøy </a:t>
            </a:r>
            <a:r>
              <a:rPr lang="nb-NO" b="1" dirty="0"/>
              <a:t>for likestilte arbeidsplasser</a:t>
            </a:r>
            <a:r>
              <a:rPr lang="nb-NO" dirty="0"/>
              <a:t/>
            </a:r>
            <a:br>
              <a:rPr lang="nb-NO" dirty="0"/>
            </a:br>
            <a:endParaRPr lang="nb-NO" dirty="0"/>
          </a:p>
        </p:txBody>
      </p:sp>
      <p:sp>
        <p:nvSpPr>
          <p:cNvPr id="6" name="Plassholder for innhold 5"/>
          <p:cNvSpPr>
            <a:spLocks noGrp="1"/>
          </p:cNvSpPr>
          <p:nvPr>
            <p:ph idx="1"/>
          </p:nvPr>
        </p:nvSpPr>
        <p:spPr/>
        <p:txBody>
          <a:bodyPr/>
          <a:lstStyle/>
          <a:p>
            <a:r>
              <a:rPr lang="nb-NO" dirty="0" smtClean="0"/>
              <a:t>Problemforståelse– </a:t>
            </a:r>
            <a:r>
              <a:rPr lang="nb-NO" dirty="0" err="1" smtClean="0"/>
              <a:t>annerledeshet</a:t>
            </a:r>
            <a:r>
              <a:rPr lang="nb-NO" dirty="0" smtClean="0"/>
              <a:t> blir ofte en ulempe </a:t>
            </a:r>
            <a:endParaRPr lang="nb-NO" dirty="0"/>
          </a:p>
          <a:p>
            <a:r>
              <a:rPr lang="nb-NO" dirty="0" smtClean="0"/>
              <a:t>Etablere rutiner mot trakassering</a:t>
            </a:r>
          </a:p>
          <a:p>
            <a:r>
              <a:rPr lang="nb-NO" dirty="0" smtClean="0">
                <a:solidFill>
                  <a:srgbClr val="000000"/>
                </a:solidFill>
              </a:rPr>
              <a:t>Sikre et tilretteleggingssystem som er tilpasset det reelle behovet</a:t>
            </a:r>
            <a:endParaRPr lang="nb-NO" dirty="0"/>
          </a:p>
          <a:p>
            <a:r>
              <a:rPr lang="nb-NO" dirty="0" smtClean="0"/>
              <a:t>Systematisk likestillingsarbeid</a:t>
            </a:r>
            <a:endParaRPr lang="nb-NO" dirty="0"/>
          </a:p>
          <a:p>
            <a:endParaRPr lang="nb-NO" dirty="0"/>
          </a:p>
        </p:txBody>
      </p:sp>
    </p:spTree>
    <p:extLst>
      <p:ext uri="{BB962C8B-B14F-4D97-AF65-F5344CB8AC3E}">
        <p14:creationId xmlns:p14="http://schemas.microsoft.com/office/powerpoint/2010/main" val="223137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solidFill>
                <a:prstClr val="white"/>
              </a:solidFill>
            </a:endParaRPr>
          </a:p>
        </p:txBody>
      </p:sp>
      <p:pic>
        <p:nvPicPr>
          <p:cNvPr id="4" name="fe88ba3e-a015-4cb6-957a-366c3c06af6e" descr="E3AD1F49-F557-43C5-8420-4BE9495E33D8@i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0291" y="1981685"/>
            <a:ext cx="6911189" cy="1877278"/>
          </a:xfrm>
          <a:prstGeom prst="rect">
            <a:avLst/>
          </a:prstGeom>
          <a:noFill/>
          <a:ln w="9525">
            <a:noFill/>
            <a:miter lim="800000"/>
            <a:headEnd/>
            <a:tailEnd/>
          </a:ln>
        </p:spPr>
      </p:pic>
      <p:sp>
        <p:nvSpPr>
          <p:cNvPr id="5" name="Rektangel 4"/>
          <p:cNvSpPr/>
          <p:nvPr/>
        </p:nvSpPr>
        <p:spPr>
          <a:xfrm>
            <a:off x="0" y="0"/>
            <a:ext cx="9144000" cy="6858000"/>
          </a:xfrm>
          <a:prstGeom prst="rect">
            <a:avLst/>
          </a:prstGeom>
          <a:solidFill>
            <a:srgbClr val="145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solidFill>
                <a:prstClr val="white"/>
              </a:solidFill>
            </a:endParaRPr>
          </a:p>
        </p:txBody>
      </p:sp>
      <p:pic>
        <p:nvPicPr>
          <p:cNvPr id="6" name="Bilde 5" descr="Logo_neg.png"/>
          <p:cNvPicPr>
            <a:picLocks noChangeAspect="1"/>
          </p:cNvPicPr>
          <p:nvPr/>
        </p:nvPicPr>
        <p:blipFill>
          <a:blip r:embed="rId4"/>
          <a:stretch>
            <a:fillRect/>
          </a:stretch>
        </p:blipFill>
        <p:spPr>
          <a:xfrm>
            <a:off x="2627784" y="4653136"/>
            <a:ext cx="3633825" cy="1005696"/>
          </a:xfrm>
          <a:prstGeom prst="rect">
            <a:avLst/>
          </a:prstGeom>
        </p:spPr>
      </p:pic>
      <p:sp>
        <p:nvSpPr>
          <p:cNvPr id="7" name="Rectangle 3"/>
          <p:cNvSpPr txBox="1">
            <a:spLocks noChangeArrowheads="1"/>
          </p:cNvSpPr>
          <p:nvPr/>
        </p:nvSpPr>
        <p:spPr>
          <a:xfrm>
            <a:off x="1115318" y="1124744"/>
            <a:ext cx="7777162" cy="2664296"/>
          </a:xfrm>
          <a:prstGeom prst="rect">
            <a:avLst/>
          </a:prstGeom>
        </p:spPr>
        <p:txBody>
          <a:bodyPr vert="horz" lIns="82124" tIns="41061" rIns="82124" bIns="41061"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defRPr/>
            </a:pPr>
            <a:r>
              <a:rPr lang="nb-NO" dirty="0" smtClean="0">
                <a:solidFill>
                  <a:prstClr val="white"/>
                </a:solidFill>
              </a:rPr>
              <a:t>Resten av presentasjonen omhandler følgende diskrimineringshensyn:</a:t>
            </a:r>
          </a:p>
          <a:p>
            <a:pPr>
              <a:defRPr/>
            </a:pPr>
            <a:r>
              <a:rPr lang="nb-NO" dirty="0" smtClean="0">
                <a:solidFill>
                  <a:prstClr val="white"/>
                </a:solidFill>
              </a:rPr>
              <a:t>Alder</a:t>
            </a:r>
          </a:p>
          <a:p>
            <a:pPr>
              <a:defRPr/>
            </a:pPr>
            <a:r>
              <a:rPr lang="nb-NO" dirty="0" smtClean="0">
                <a:solidFill>
                  <a:prstClr val="white"/>
                </a:solidFill>
              </a:rPr>
              <a:t>Etnisitet</a:t>
            </a:r>
          </a:p>
          <a:p>
            <a:pPr>
              <a:defRPr/>
            </a:pPr>
            <a:r>
              <a:rPr lang="nb-NO" dirty="0" smtClean="0">
                <a:solidFill>
                  <a:prstClr val="white"/>
                </a:solidFill>
              </a:rPr>
              <a:t>Religion </a:t>
            </a:r>
          </a:p>
          <a:p>
            <a:pPr>
              <a:defRPr/>
            </a:pPr>
            <a:r>
              <a:rPr lang="nb-NO" dirty="0" smtClean="0">
                <a:solidFill>
                  <a:prstClr val="white"/>
                </a:solidFill>
              </a:rPr>
              <a:t>Funksjonsnedsettelse</a:t>
            </a:r>
          </a:p>
          <a:p>
            <a:pPr marL="0" indent="0">
              <a:buFont typeface="Arial" charset="0"/>
              <a:buNone/>
              <a:defRPr/>
            </a:pPr>
            <a:endParaRPr lang="nb-NO" dirty="0" smtClean="0">
              <a:solidFill>
                <a:prstClr val="white"/>
              </a:solidFill>
              <a:ea typeface="ＭＳ Ｐゴシック" pitchFamily="34" charset="-128"/>
            </a:endParaRPr>
          </a:p>
          <a:p>
            <a:pPr marL="0" indent="0">
              <a:buFont typeface="Arial" charset="0"/>
              <a:buNone/>
              <a:defRPr/>
            </a:pPr>
            <a:endParaRPr lang="nb-NO" sz="1400" dirty="0" smtClean="0">
              <a:solidFill>
                <a:srgbClr val="FFFFFF"/>
              </a:solidFill>
              <a:latin typeface="Verdana" pitchFamily="34" charset="0"/>
              <a:ea typeface="ＭＳ Ｐゴシック" pitchFamily="34" charset="-128"/>
            </a:endParaRPr>
          </a:p>
          <a:p>
            <a:pPr marL="0" indent="0">
              <a:buFont typeface="Arial" charset="0"/>
              <a:buNone/>
              <a:defRPr/>
            </a:pPr>
            <a:endParaRPr lang="nb-NO" sz="1400" dirty="0" smtClean="0">
              <a:solidFill>
                <a:srgbClr val="FFFFFF"/>
              </a:solidFill>
              <a:latin typeface="Verdana" pitchFamily="34" charset="0"/>
              <a:ea typeface="ＭＳ Ｐゴシック" pitchFamily="34" charset="-128"/>
            </a:endParaRPr>
          </a:p>
          <a:p>
            <a:pPr marL="0" indent="0">
              <a:buFont typeface="Arial" charset="0"/>
              <a:buNone/>
              <a:defRPr/>
            </a:pPr>
            <a:endParaRPr lang="nb-NO" sz="1900" dirty="0" smtClean="0">
              <a:solidFill>
                <a:srgbClr val="FFFFFF"/>
              </a:solidFill>
              <a:latin typeface="Verdana" pitchFamily="34" charset="0"/>
              <a:ea typeface="ＭＳ Ｐゴシック" pitchFamily="34" charset="-128"/>
            </a:endParaRPr>
          </a:p>
          <a:p>
            <a:pPr marL="0" indent="0">
              <a:buFont typeface="Arial" charset="0"/>
              <a:buNone/>
              <a:defRPr/>
            </a:pPr>
            <a:endParaRPr lang="nb-NO" sz="1000" dirty="0" smtClean="0">
              <a:solidFill>
                <a:srgbClr val="FFFFFF"/>
              </a:solidFill>
              <a:latin typeface="Verdana" pitchFamily="34" charset="0"/>
              <a:ea typeface="ＭＳ Ｐゴシック" pitchFamily="34" charset="-128"/>
            </a:endParaRPr>
          </a:p>
          <a:p>
            <a:pPr marL="0" indent="0">
              <a:buFont typeface="Arial" charset="0"/>
              <a:buNone/>
              <a:defRPr/>
            </a:pPr>
            <a:endParaRPr lang="nb-NO" sz="1000" dirty="0" smtClean="0">
              <a:solidFill>
                <a:srgbClr val="FFFFFF"/>
              </a:solidFill>
              <a:latin typeface="Verdana" pitchFamily="34" charset="0"/>
              <a:ea typeface="ＭＳ Ｐゴシック" pitchFamily="34" charset="-128"/>
            </a:endParaRPr>
          </a:p>
        </p:txBody>
      </p:sp>
    </p:spTree>
    <p:extLst>
      <p:ext uri="{BB962C8B-B14F-4D97-AF65-F5344CB8AC3E}">
        <p14:creationId xmlns:p14="http://schemas.microsoft.com/office/powerpoint/2010/main" val="12176542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683568" y="404664"/>
            <a:ext cx="7772400" cy="792088"/>
          </a:xfrm>
        </p:spPr>
        <p:txBody>
          <a:bodyPr>
            <a:normAutofit/>
          </a:bodyPr>
          <a:lstStyle/>
          <a:p>
            <a:r>
              <a:rPr lang="nb-NO" b="1" dirty="0" smtClean="0">
                <a:solidFill>
                  <a:srgbClr val="7030A0"/>
                </a:solidFill>
              </a:rPr>
              <a:t>Hvem ansetter du?</a:t>
            </a:r>
            <a:endParaRPr lang="nb-NO" b="1" dirty="0">
              <a:solidFill>
                <a:srgbClr val="7030A0"/>
              </a:solidFill>
            </a:endParaRPr>
          </a:p>
        </p:txBody>
      </p:sp>
      <p:sp>
        <p:nvSpPr>
          <p:cNvPr id="8" name="Plassholder for innhold 7"/>
          <p:cNvSpPr>
            <a:spLocks noGrp="1"/>
          </p:cNvSpPr>
          <p:nvPr>
            <p:ph sz="half" idx="2"/>
          </p:nvPr>
        </p:nvSpPr>
        <p:spPr>
          <a:xfrm>
            <a:off x="611560" y="908720"/>
            <a:ext cx="3810000" cy="5187280"/>
          </a:xfrm>
        </p:spPr>
        <p:txBody>
          <a:bodyPr>
            <a:normAutofit/>
          </a:bodyPr>
          <a:lstStyle/>
          <a:p>
            <a:pPr marL="0" indent="0">
              <a:buNone/>
            </a:pPr>
            <a:endParaRPr lang="nb-NO" dirty="0" smtClean="0"/>
          </a:p>
          <a:p>
            <a:endParaRPr lang="nb-NO" dirty="0" smtClean="0"/>
          </a:p>
          <a:p>
            <a:endParaRPr lang="nb-NO" dirty="0" smtClean="0"/>
          </a:p>
          <a:p>
            <a:endParaRPr lang="nb-NO" dirty="0"/>
          </a:p>
        </p:txBody>
      </p:sp>
      <p:sp>
        <p:nvSpPr>
          <p:cNvPr id="6" name="Plassholder for innhold 7"/>
          <p:cNvSpPr txBox="1">
            <a:spLocks/>
          </p:cNvSpPr>
          <p:nvPr/>
        </p:nvSpPr>
        <p:spPr>
          <a:xfrm>
            <a:off x="292200" y="1844824"/>
            <a:ext cx="3810000" cy="441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nb-NO" dirty="0"/>
              <a:t>1. Førskolelærer</a:t>
            </a:r>
          </a:p>
          <a:p>
            <a:pPr marL="0" indent="0">
              <a:buNone/>
            </a:pPr>
            <a:r>
              <a:rPr lang="nb-NO" dirty="0"/>
              <a:t>2. Miljøarbeider</a:t>
            </a:r>
          </a:p>
          <a:p>
            <a:pPr marL="0" indent="0">
              <a:buNone/>
            </a:pPr>
            <a:r>
              <a:rPr lang="nb-NO" dirty="0"/>
              <a:t>3. Brannkonstabel</a:t>
            </a:r>
          </a:p>
          <a:p>
            <a:pPr marL="0" indent="0">
              <a:buNone/>
            </a:pPr>
            <a:r>
              <a:rPr lang="nb-NO" dirty="0"/>
              <a:t>4. Renholder</a:t>
            </a:r>
          </a:p>
          <a:p>
            <a:pPr marL="0" indent="0">
              <a:buNone/>
            </a:pPr>
            <a:r>
              <a:rPr lang="nb-NO" dirty="0"/>
              <a:t>5. Prosjektleder</a:t>
            </a:r>
          </a:p>
          <a:p>
            <a:pPr marL="0" indent="0">
              <a:buNone/>
            </a:pPr>
            <a:r>
              <a:rPr lang="nb-NO" dirty="0"/>
              <a:t>6. </a:t>
            </a:r>
            <a:r>
              <a:rPr lang="nb-NO" dirty="0" smtClean="0"/>
              <a:t>Lege</a:t>
            </a:r>
          </a:p>
          <a:p>
            <a:pPr marL="0" indent="0">
              <a:buNone/>
            </a:pPr>
            <a:r>
              <a:rPr lang="nb-NO" dirty="0" smtClean="0"/>
              <a:t>7. Ingeniør ved     </a:t>
            </a:r>
            <a:r>
              <a:rPr lang="nb-NO" dirty="0" err="1" smtClean="0"/>
              <a:t>Haldenreaktoren</a:t>
            </a:r>
            <a:endParaRPr lang="nb-NO" dirty="0"/>
          </a:p>
          <a:p>
            <a:pPr marL="514350" indent="-514350" fontAlgn="auto">
              <a:spcAft>
                <a:spcPts val="0"/>
              </a:spcAft>
              <a:buFont typeface="+mj-lt"/>
              <a:buAutoNum type="alphaUcPeriod"/>
            </a:pPr>
            <a:endParaRPr lang="nb-NO" dirty="0"/>
          </a:p>
        </p:txBody>
      </p:sp>
      <p:sp>
        <p:nvSpPr>
          <p:cNvPr id="9" name="Plassholder for innhold 6"/>
          <p:cNvSpPr>
            <a:spLocks noGrp="1"/>
          </p:cNvSpPr>
          <p:nvPr>
            <p:ph sz="half" idx="1"/>
          </p:nvPr>
        </p:nvSpPr>
        <p:spPr>
          <a:xfrm>
            <a:off x="4355976" y="1809800"/>
            <a:ext cx="3810000" cy="5256212"/>
          </a:xfrm>
        </p:spPr>
        <p:txBody>
          <a:bodyPr>
            <a:normAutofit/>
          </a:bodyPr>
          <a:lstStyle/>
          <a:p>
            <a:pPr marL="0" indent="0">
              <a:buNone/>
            </a:pPr>
            <a:r>
              <a:rPr lang="nb-NO" dirty="0"/>
              <a:t>A. </a:t>
            </a:r>
            <a:r>
              <a:rPr lang="nb-NO" dirty="0" smtClean="0"/>
              <a:t>Gravid</a:t>
            </a:r>
          </a:p>
          <a:p>
            <a:pPr marL="0" indent="0">
              <a:buNone/>
            </a:pPr>
            <a:r>
              <a:rPr lang="nb-NO" dirty="0" smtClean="0"/>
              <a:t>B. Rullestolbruker</a:t>
            </a:r>
            <a:r>
              <a:rPr lang="nb-NO" dirty="0"/>
              <a:t>	</a:t>
            </a:r>
          </a:p>
          <a:p>
            <a:pPr marL="0" indent="0">
              <a:buNone/>
            </a:pPr>
            <a:r>
              <a:rPr lang="nb-NO" dirty="0"/>
              <a:t>C</a:t>
            </a:r>
            <a:r>
              <a:rPr lang="nb-NO" dirty="0" smtClean="0"/>
              <a:t>. </a:t>
            </a:r>
            <a:r>
              <a:rPr lang="nb-NO" dirty="0"/>
              <a:t>Eks-kriminell</a:t>
            </a:r>
          </a:p>
          <a:p>
            <a:pPr marL="0" indent="0">
              <a:buNone/>
            </a:pPr>
            <a:r>
              <a:rPr lang="nb-NO" dirty="0"/>
              <a:t>D</a:t>
            </a:r>
            <a:r>
              <a:rPr lang="nb-NO" dirty="0" smtClean="0"/>
              <a:t>. </a:t>
            </a:r>
            <a:r>
              <a:rPr lang="nb-NO" dirty="0"/>
              <a:t>Kvinne med hijab</a:t>
            </a:r>
          </a:p>
          <a:p>
            <a:pPr marL="0" indent="0">
              <a:buNone/>
            </a:pPr>
            <a:r>
              <a:rPr lang="nb-NO" dirty="0"/>
              <a:t>E</a:t>
            </a:r>
            <a:r>
              <a:rPr lang="nb-NO" dirty="0" smtClean="0"/>
              <a:t>. </a:t>
            </a:r>
            <a:r>
              <a:rPr lang="nb-NO" dirty="0"/>
              <a:t>Blind</a:t>
            </a:r>
          </a:p>
          <a:p>
            <a:pPr marL="0" indent="0">
              <a:buNone/>
            </a:pPr>
            <a:r>
              <a:rPr lang="nb-NO" dirty="0"/>
              <a:t>F</a:t>
            </a:r>
            <a:r>
              <a:rPr lang="nb-NO" dirty="0" smtClean="0"/>
              <a:t>. </a:t>
            </a:r>
            <a:r>
              <a:rPr lang="nb-NO" dirty="0"/>
              <a:t>Epileptiker</a:t>
            </a:r>
          </a:p>
          <a:p>
            <a:pPr marL="0" indent="0">
              <a:buNone/>
            </a:pPr>
            <a:r>
              <a:rPr lang="nb-NO" dirty="0"/>
              <a:t>G</a:t>
            </a:r>
            <a:r>
              <a:rPr lang="nb-NO" dirty="0" smtClean="0"/>
              <a:t>. </a:t>
            </a:r>
            <a:r>
              <a:rPr lang="nb-NO" dirty="0"/>
              <a:t>Person med ADHD</a:t>
            </a:r>
            <a:r>
              <a:rPr lang="nb-NO" dirty="0" smtClean="0"/>
              <a:t/>
            </a:r>
            <a:br>
              <a:rPr lang="nb-NO" dirty="0" smtClean="0"/>
            </a:br>
            <a:endParaRPr lang="nb-NO" dirty="0"/>
          </a:p>
        </p:txBody>
      </p:sp>
    </p:spTree>
    <p:extLst>
      <p:ext uri="{BB962C8B-B14F-4D97-AF65-F5344CB8AC3E}">
        <p14:creationId xmlns:p14="http://schemas.microsoft.com/office/powerpoint/2010/main" val="145168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dirty="0"/>
          </a:p>
        </p:txBody>
      </p:sp>
      <p:pic>
        <p:nvPicPr>
          <p:cNvPr id="1026" name="Picture 2" descr="C:\Users\Lars.Kolberg\Downloads\3939994686_f327d98376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2611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dirty="0"/>
          </a:p>
        </p:txBody>
      </p:sp>
      <p:sp>
        <p:nvSpPr>
          <p:cNvPr id="4" name="Plassholder for bunntekst 3"/>
          <p:cNvSpPr>
            <a:spLocks noGrp="1"/>
          </p:cNvSpPr>
          <p:nvPr>
            <p:ph type="ftr" sz="quarter" idx="11"/>
          </p:nvPr>
        </p:nvSpPr>
        <p:spPr/>
        <p:txBody>
          <a:bodyPr/>
          <a:lstStyle/>
          <a:p>
            <a:r>
              <a:rPr lang="en-US" smtClean="0"/>
              <a:t>Likestillings- og diskrimineringsombudet</a:t>
            </a:r>
            <a:endParaRPr lang="en-US"/>
          </a:p>
        </p:txBody>
      </p:sp>
      <p:sp>
        <p:nvSpPr>
          <p:cNvPr id="5" name="Rektangel 4"/>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smtClean="0">
              <a:ln>
                <a:noFill/>
              </a:ln>
              <a:solidFill>
                <a:schemeClr val="tx1"/>
              </a:solidFill>
              <a:effectLst/>
              <a:latin typeface="Arial" charset="0"/>
              <a:ea typeface="ヒラギノ角ゴ Pro W3" pitchFamily="96" charset="-128"/>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425450"/>
            <a:ext cx="4822825" cy="58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8581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l="1350" t="12958" r="55118" b="36356"/>
          <a:stretch>
            <a:fillRect/>
          </a:stretch>
        </p:blipFill>
        <p:spPr bwMode="auto">
          <a:xfrm>
            <a:off x="285750" y="1071563"/>
            <a:ext cx="7529513" cy="5068887"/>
          </a:xfrm>
          <a:prstGeom prst="rect">
            <a:avLst/>
          </a:prstGeom>
          <a:noFill/>
          <a:ln w="9525">
            <a:noFill/>
            <a:miter lim="800000"/>
            <a:headEnd/>
            <a:tailEnd/>
          </a:ln>
        </p:spPr>
      </p:pic>
    </p:spTree>
    <p:extLst>
      <p:ext uri="{BB962C8B-B14F-4D97-AF65-F5344CB8AC3E}">
        <p14:creationId xmlns:p14="http://schemas.microsoft.com/office/powerpoint/2010/main" val="33727771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l="1350" t="12958" r="55118" b="36356"/>
          <a:stretch>
            <a:fillRect/>
          </a:stretch>
        </p:blipFill>
        <p:spPr bwMode="auto">
          <a:xfrm>
            <a:off x="285750" y="1071563"/>
            <a:ext cx="7529513" cy="5068887"/>
          </a:xfrm>
          <a:prstGeom prst="rect">
            <a:avLst/>
          </a:prstGeom>
          <a:noFill/>
          <a:ln w="9525">
            <a:noFill/>
            <a:miter lim="800000"/>
            <a:headEnd/>
            <a:tailEnd/>
          </a:ln>
        </p:spPr>
      </p:pic>
      <p:sp>
        <p:nvSpPr>
          <p:cNvPr id="16387" name="Ellipse 2"/>
          <p:cNvSpPr>
            <a:spLocks noChangeArrowheads="1"/>
          </p:cNvSpPr>
          <p:nvPr/>
        </p:nvSpPr>
        <p:spPr bwMode="auto">
          <a:xfrm>
            <a:off x="428625" y="5072063"/>
            <a:ext cx="2198688" cy="285750"/>
          </a:xfrm>
          <a:prstGeom prst="ellipse">
            <a:avLst/>
          </a:prstGeom>
          <a:noFill/>
          <a:ln w="9525" algn="ctr">
            <a:solidFill>
              <a:srgbClr val="FF0000"/>
            </a:solidFill>
            <a:round/>
            <a:headEnd/>
            <a:tailEnd/>
          </a:ln>
        </p:spPr>
        <p:txBody>
          <a:bodyPr/>
          <a:lstStyle/>
          <a:p>
            <a:pPr eaLnBrk="0" hangingPunct="0"/>
            <a:endParaRPr lang="nb-NO"/>
          </a:p>
        </p:txBody>
      </p:sp>
    </p:spTree>
    <p:extLst>
      <p:ext uri="{BB962C8B-B14F-4D97-AF65-F5344CB8AC3E}">
        <p14:creationId xmlns:p14="http://schemas.microsoft.com/office/powerpoint/2010/main" val="738576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p:txBody>
          <a:bodyPr/>
          <a:lstStyle/>
          <a:p>
            <a:pPr marL="0" lvl="0" indent="0">
              <a:buNone/>
            </a:pPr>
            <a:r>
              <a:rPr lang="nb-NO" b="1" dirty="0" smtClean="0"/>
              <a:t>Når </a:t>
            </a:r>
            <a:r>
              <a:rPr lang="nb-NO" b="1" dirty="0"/>
              <a:t>ble homofili avkriminalisert i Norge</a:t>
            </a:r>
            <a:r>
              <a:rPr lang="nb-NO" b="1" dirty="0" smtClean="0"/>
              <a:t>?</a:t>
            </a:r>
          </a:p>
          <a:p>
            <a:pPr marL="0" lvl="0" indent="0">
              <a:buNone/>
            </a:pPr>
            <a:endParaRPr lang="nb-NO" dirty="0"/>
          </a:p>
          <a:p>
            <a:pPr marL="514350" lvl="0" indent="-514350">
              <a:buFont typeface="+mj-lt"/>
              <a:buAutoNum type="alphaLcParenR"/>
            </a:pPr>
            <a:r>
              <a:rPr lang="nb-NO" dirty="0"/>
              <a:t>1956</a:t>
            </a:r>
          </a:p>
          <a:p>
            <a:pPr marL="514350" lvl="0" indent="-514350">
              <a:buFont typeface="+mj-lt"/>
              <a:buAutoNum type="alphaLcParenR"/>
            </a:pPr>
            <a:r>
              <a:rPr lang="nb-NO" dirty="0"/>
              <a:t>1964</a:t>
            </a:r>
          </a:p>
          <a:p>
            <a:pPr marL="514350" lvl="0" indent="-514350">
              <a:buFont typeface="+mj-lt"/>
              <a:buAutoNum type="alphaLcParenR"/>
            </a:pPr>
            <a:r>
              <a:rPr lang="nb-NO" dirty="0"/>
              <a:t>1972</a:t>
            </a:r>
          </a:p>
          <a:p>
            <a:endParaRPr lang="nb-NO" dirty="0"/>
          </a:p>
        </p:txBody>
      </p:sp>
    </p:spTree>
    <p:extLst>
      <p:ext uri="{BB962C8B-B14F-4D97-AF65-F5344CB8AC3E}">
        <p14:creationId xmlns:p14="http://schemas.microsoft.com/office/powerpoint/2010/main" val="33189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nummer 5"/>
          <p:cNvSpPr txBox="1">
            <a:spLocks noGrp="1"/>
          </p:cNvSpPr>
          <p:nvPr/>
        </p:nvSpPr>
        <p:spPr bwMode="auto">
          <a:xfrm>
            <a:off x="6553200" y="6477000"/>
            <a:ext cx="1905000" cy="304800"/>
          </a:xfrm>
          <a:prstGeom prst="rect">
            <a:avLst/>
          </a:prstGeom>
          <a:noFill/>
          <a:ln w="9525">
            <a:noFill/>
            <a:miter lim="800000"/>
            <a:headEnd/>
            <a:tailEnd/>
          </a:ln>
        </p:spPr>
        <p:txBody>
          <a:bodyPr/>
          <a:lstStyle/>
          <a:p>
            <a:pPr algn="r" eaLnBrk="0" hangingPunct="0"/>
            <a:fld id="{070550BC-E52E-48D1-A227-B0527EA13E65}" type="slidenum">
              <a:rPr lang="en-US" sz="1000">
                <a:solidFill>
                  <a:schemeClr val="bg1"/>
                </a:solidFill>
              </a:rPr>
              <a:pPr algn="r" eaLnBrk="0" hangingPunct="0"/>
              <a:t>80</a:t>
            </a:fld>
            <a:endParaRPr lang="en-US" sz="1000">
              <a:solidFill>
                <a:schemeClr val="bg1"/>
              </a:solidFill>
            </a:endParaRPr>
          </a:p>
        </p:txBody>
      </p:sp>
      <p:sp>
        <p:nvSpPr>
          <p:cNvPr id="49155" name="Rectangle 2"/>
          <p:cNvSpPr>
            <a:spLocks noGrp="1" noChangeArrowheads="1"/>
          </p:cNvSpPr>
          <p:nvPr>
            <p:ph type="title" idx="4294967295"/>
          </p:nvPr>
        </p:nvSpPr>
        <p:spPr>
          <a:xfrm>
            <a:off x="5638800" y="228600"/>
            <a:ext cx="3200400" cy="533400"/>
          </a:xfrm>
        </p:spPr>
        <p:txBody>
          <a:bodyPr>
            <a:normAutofit fontScale="90000"/>
          </a:bodyPr>
          <a:lstStyle/>
          <a:p>
            <a:pPr algn="l" eaLnBrk="1" hangingPunct="1"/>
            <a:r>
              <a:rPr lang="nb-NO" sz="2000" dirty="0" smtClean="0">
                <a:latin typeface="Arial"/>
                <a:cs typeface="Arial"/>
              </a:rPr>
              <a:t>DISKRIMINERING PÅ 1-2-3</a:t>
            </a:r>
            <a:r>
              <a:rPr lang="nb-NO" dirty="0" smtClean="0"/>
              <a:t/>
            </a:r>
            <a:br>
              <a:rPr lang="nb-NO" dirty="0" smtClean="0"/>
            </a:br>
            <a:endParaRPr lang="nb-NO" dirty="0" smtClean="0"/>
          </a:p>
        </p:txBody>
      </p:sp>
      <p:sp>
        <p:nvSpPr>
          <p:cNvPr id="8" name="Hexagon 7"/>
          <p:cNvSpPr/>
          <p:nvPr/>
        </p:nvSpPr>
        <p:spPr>
          <a:xfrm rot="16200000">
            <a:off x="1533145" y="905256"/>
            <a:ext cx="3182110" cy="2743199"/>
          </a:xfrm>
          <a:prstGeom prst="hexagon">
            <a:avLst/>
          </a:prstGeom>
          <a:solidFill>
            <a:srgbClr val="853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3" name="Hexagon 12"/>
          <p:cNvSpPr/>
          <p:nvPr/>
        </p:nvSpPr>
        <p:spPr>
          <a:xfrm rot="16200000">
            <a:off x="4504944" y="905257"/>
            <a:ext cx="3182111" cy="2743198"/>
          </a:xfrm>
          <a:prstGeom prst="hexagon">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4" name="Hexagon 13"/>
          <p:cNvSpPr/>
          <p:nvPr/>
        </p:nvSpPr>
        <p:spPr>
          <a:xfrm rot="16200000">
            <a:off x="3057144" y="3572256"/>
            <a:ext cx="3182111" cy="2743199"/>
          </a:xfrm>
          <a:prstGeom prst="hexagon">
            <a:avLst/>
          </a:prstGeom>
          <a:solidFill>
            <a:srgbClr val="916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4" name="TextBox 3"/>
          <p:cNvSpPr txBox="1"/>
          <p:nvPr/>
        </p:nvSpPr>
        <p:spPr>
          <a:xfrm>
            <a:off x="2133600" y="304800"/>
            <a:ext cx="1905000" cy="3631763"/>
          </a:xfrm>
          <a:prstGeom prst="rect">
            <a:avLst/>
          </a:prstGeom>
          <a:noFill/>
        </p:spPr>
        <p:txBody>
          <a:bodyPr wrap="square" rtlCol="0">
            <a:spAutoFit/>
          </a:bodyPr>
          <a:lstStyle/>
          <a:p>
            <a:r>
              <a:rPr lang="en-US" sz="23000" b="1" dirty="0" smtClean="0">
                <a:solidFill>
                  <a:srgbClr val="9166A0"/>
                </a:solidFill>
                <a:latin typeface="Arial"/>
                <a:cs typeface="Arial"/>
              </a:rPr>
              <a:t>1</a:t>
            </a:r>
            <a:endParaRPr lang="en-US" sz="23000" b="1" dirty="0">
              <a:solidFill>
                <a:srgbClr val="9166A0"/>
              </a:solidFill>
              <a:latin typeface="Arial"/>
              <a:cs typeface="Arial"/>
            </a:endParaRPr>
          </a:p>
        </p:txBody>
      </p:sp>
      <p:sp>
        <p:nvSpPr>
          <p:cNvPr id="6" name="TextBox 5"/>
          <p:cNvSpPr txBox="1"/>
          <p:nvPr/>
        </p:nvSpPr>
        <p:spPr>
          <a:xfrm>
            <a:off x="5181600" y="304800"/>
            <a:ext cx="1825051" cy="3631763"/>
          </a:xfrm>
          <a:prstGeom prst="rect">
            <a:avLst/>
          </a:prstGeom>
          <a:noFill/>
        </p:spPr>
        <p:txBody>
          <a:bodyPr wrap="none" rtlCol="0">
            <a:spAutoFit/>
          </a:bodyPr>
          <a:lstStyle/>
          <a:p>
            <a:r>
              <a:rPr lang="en-US" sz="23000" b="1" dirty="0" smtClean="0">
                <a:solidFill>
                  <a:srgbClr val="9166A0"/>
                </a:solidFill>
                <a:latin typeface="Arial"/>
                <a:cs typeface="Arial"/>
              </a:rPr>
              <a:t>2</a:t>
            </a:r>
            <a:endParaRPr lang="en-US" sz="23000" b="1" dirty="0">
              <a:solidFill>
                <a:srgbClr val="9166A0"/>
              </a:solidFill>
              <a:latin typeface="Arial"/>
              <a:cs typeface="Arial"/>
            </a:endParaRPr>
          </a:p>
        </p:txBody>
      </p:sp>
      <p:sp>
        <p:nvSpPr>
          <p:cNvPr id="7" name="TextBox 6"/>
          <p:cNvSpPr txBox="1"/>
          <p:nvPr/>
        </p:nvSpPr>
        <p:spPr>
          <a:xfrm>
            <a:off x="3733800" y="2971800"/>
            <a:ext cx="1825051" cy="3631763"/>
          </a:xfrm>
          <a:prstGeom prst="rect">
            <a:avLst/>
          </a:prstGeom>
          <a:noFill/>
        </p:spPr>
        <p:txBody>
          <a:bodyPr wrap="none" rtlCol="0">
            <a:spAutoFit/>
          </a:bodyPr>
          <a:lstStyle/>
          <a:p>
            <a:r>
              <a:rPr lang="en-US" sz="23000" b="1" dirty="0" smtClean="0">
                <a:solidFill>
                  <a:schemeClr val="accent4">
                    <a:lumMod val="75000"/>
                  </a:schemeClr>
                </a:solidFill>
                <a:latin typeface="Arial"/>
                <a:cs typeface="Arial"/>
              </a:rPr>
              <a:t>3</a:t>
            </a:r>
            <a:endParaRPr lang="en-US" sz="23000" b="1" dirty="0">
              <a:solidFill>
                <a:schemeClr val="accent4">
                  <a:lumMod val="75000"/>
                </a:schemeClr>
              </a:solidFill>
              <a:latin typeface="Arial"/>
              <a:cs typeface="Arial"/>
            </a:endParaRPr>
          </a:p>
        </p:txBody>
      </p:sp>
      <p:sp>
        <p:nvSpPr>
          <p:cNvPr id="16" name="TextBox 15"/>
          <p:cNvSpPr txBox="1"/>
          <p:nvPr/>
        </p:nvSpPr>
        <p:spPr>
          <a:xfrm>
            <a:off x="18288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FORSKJELLS-BEHANDLING?</a:t>
            </a:r>
            <a:endParaRPr lang="en-US" sz="2400" dirty="0">
              <a:solidFill>
                <a:schemeClr val="bg1"/>
              </a:solidFill>
              <a:latin typeface="Arial Black"/>
              <a:cs typeface="Arial Black"/>
            </a:endParaRPr>
          </a:p>
        </p:txBody>
      </p:sp>
      <p:sp>
        <p:nvSpPr>
          <p:cNvPr id="18" name="TextBox 17"/>
          <p:cNvSpPr txBox="1"/>
          <p:nvPr/>
        </p:nvSpPr>
        <p:spPr>
          <a:xfrm>
            <a:off x="48006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VERNET</a:t>
            </a:r>
          </a:p>
          <a:p>
            <a:pPr algn="ctr"/>
            <a:r>
              <a:rPr lang="en-US" sz="2400" dirty="0" smtClean="0">
                <a:solidFill>
                  <a:schemeClr val="bg1"/>
                </a:solidFill>
                <a:latin typeface="Arial Black"/>
                <a:cs typeface="Arial Black"/>
              </a:rPr>
              <a:t>GRUNNLAG?</a:t>
            </a:r>
            <a:endParaRPr lang="en-US" sz="2400" dirty="0">
              <a:solidFill>
                <a:schemeClr val="bg1"/>
              </a:solidFill>
              <a:latin typeface="Arial Black"/>
              <a:cs typeface="Arial Black"/>
            </a:endParaRPr>
          </a:p>
        </p:txBody>
      </p:sp>
      <p:sp>
        <p:nvSpPr>
          <p:cNvPr id="19" name="TextBox 18"/>
          <p:cNvSpPr txBox="1"/>
          <p:nvPr/>
        </p:nvSpPr>
        <p:spPr>
          <a:xfrm>
            <a:off x="3352800" y="44958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SAKLIG</a:t>
            </a:r>
          </a:p>
          <a:p>
            <a:pPr algn="ctr"/>
            <a:r>
              <a:rPr lang="en-US" sz="2400" dirty="0" smtClean="0">
                <a:solidFill>
                  <a:schemeClr val="bg1"/>
                </a:solidFill>
                <a:latin typeface="Arial Black"/>
                <a:cs typeface="Arial Black"/>
              </a:rPr>
              <a:t>FORMÅL?</a:t>
            </a:r>
            <a:endParaRPr lang="en-US" sz="2400" dirty="0">
              <a:solidFill>
                <a:schemeClr val="bg1"/>
              </a:solidFill>
              <a:latin typeface="Arial Black"/>
              <a:cs typeface="Arial Black"/>
            </a:endParaRPr>
          </a:p>
        </p:txBody>
      </p:sp>
    </p:spTree>
    <p:extLst>
      <p:ext uri="{BB962C8B-B14F-4D97-AF65-F5344CB8AC3E}">
        <p14:creationId xmlns:p14="http://schemas.microsoft.com/office/powerpoint/2010/main" val="8815851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775" y="-1755576"/>
            <a:ext cx="121920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4319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775" y="-1755576"/>
            <a:ext cx="12192000" cy="9753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Ellipse 4"/>
          <p:cNvSpPr/>
          <p:nvPr/>
        </p:nvSpPr>
        <p:spPr bwMode="auto">
          <a:xfrm>
            <a:off x="3203848" y="2204864"/>
            <a:ext cx="3168352" cy="69020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smtClean="0">
              <a:ln>
                <a:noFill/>
              </a:ln>
              <a:solidFill>
                <a:schemeClr val="tx1"/>
              </a:solidFill>
              <a:effectLst/>
              <a:latin typeface="Arial" charset="0"/>
              <a:ea typeface="ヒラギノ角ゴ Pro W3" pitchFamily="96" charset="-128"/>
            </a:endParaRPr>
          </a:p>
        </p:txBody>
      </p:sp>
    </p:spTree>
    <p:extLst>
      <p:ext uri="{BB962C8B-B14F-4D97-AF65-F5344CB8AC3E}">
        <p14:creationId xmlns:p14="http://schemas.microsoft.com/office/powerpoint/2010/main" val="29116538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nummer 5"/>
          <p:cNvSpPr txBox="1">
            <a:spLocks noGrp="1"/>
          </p:cNvSpPr>
          <p:nvPr/>
        </p:nvSpPr>
        <p:spPr bwMode="auto">
          <a:xfrm>
            <a:off x="6553200" y="6477000"/>
            <a:ext cx="1905000" cy="304800"/>
          </a:xfrm>
          <a:prstGeom prst="rect">
            <a:avLst/>
          </a:prstGeom>
          <a:noFill/>
          <a:ln w="9525">
            <a:noFill/>
            <a:miter lim="800000"/>
            <a:headEnd/>
            <a:tailEnd/>
          </a:ln>
        </p:spPr>
        <p:txBody>
          <a:bodyPr/>
          <a:lstStyle/>
          <a:p>
            <a:pPr algn="r" eaLnBrk="0" hangingPunct="0"/>
            <a:fld id="{070550BC-E52E-48D1-A227-B0527EA13E65}" type="slidenum">
              <a:rPr lang="en-US" sz="1000">
                <a:solidFill>
                  <a:schemeClr val="bg1"/>
                </a:solidFill>
              </a:rPr>
              <a:pPr algn="r" eaLnBrk="0" hangingPunct="0"/>
              <a:t>83</a:t>
            </a:fld>
            <a:endParaRPr lang="en-US" sz="1000">
              <a:solidFill>
                <a:schemeClr val="bg1"/>
              </a:solidFill>
            </a:endParaRPr>
          </a:p>
        </p:txBody>
      </p:sp>
      <p:sp>
        <p:nvSpPr>
          <p:cNvPr id="49155" name="Rectangle 2"/>
          <p:cNvSpPr>
            <a:spLocks noGrp="1" noChangeArrowheads="1"/>
          </p:cNvSpPr>
          <p:nvPr>
            <p:ph type="title" idx="4294967295"/>
          </p:nvPr>
        </p:nvSpPr>
        <p:spPr>
          <a:xfrm>
            <a:off x="5638800" y="228600"/>
            <a:ext cx="3200400" cy="533400"/>
          </a:xfrm>
        </p:spPr>
        <p:txBody>
          <a:bodyPr>
            <a:normAutofit fontScale="90000"/>
          </a:bodyPr>
          <a:lstStyle/>
          <a:p>
            <a:pPr algn="l" eaLnBrk="1" hangingPunct="1"/>
            <a:r>
              <a:rPr lang="nb-NO" sz="2000" dirty="0" smtClean="0">
                <a:latin typeface="Arial"/>
                <a:cs typeface="Arial"/>
              </a:rPr>
              <a:t>DISKRIMINERING PÅ 1-2-3</a:t>
            </a:r>
            <a:r>
              <a:rPr lang="nb-NO" dirty="0" smtClean="0"/>
              <a:t/>
            </a:r>
            <a:br>
              <a:rPr lang="nb-NO" dirty="0" smtClean="0"/>
            </a:br>
            <a:endParaRPr lang="nb-NO" dirty="0" smtClean="0"/>
          </a:p>
        </p:txBody>
      </p:sp>
      <p:sp>
        <p:nvSpPr>
          <p:cNvPr id="8" name="Hexagon 7"/>
          <p:cNvSpPr/>
          <p:nvPr/>
        </p:nvSpPr>
        <p:spPr>
          <a:xfrm rot="16200000">
            <a:off x="1533145" y="905256"/>
            <a:ext cx="3182110" cy="2743199"/>
          </a:xfrm>
          <a:prstGeom prst="hexagon">
            <a:avLst/>
          </a:prstGeom>
          <a:solidFill>
            <a:srgbClr val="853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3" name="Hexagon 12"/>
          <p:cNvSpPr/>
          <p:nvPr/>
        </p:nvSpPr>
        <p:spPr>
          <a:xfrm rot="16200000">
            <a:off x="4504944" y="905257"/>
            <a:ext cx="3182111" cy="2743198"/>
          </a:xfrm>
          <a:prstGeom prst="hexagon">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14" name="Hexagon 13"/>
          <p:cNvSpPr/>
          <p:nvPr/>
        </p:nvSpPr>
        <p:spPr>
          <a:xfrm rot="16200000">
            <a:off x="3057144" y="3572256"/>
            <a:ext cx="3182111" cy="2743199"/>
          </a:xfrm>
          <a:prstGeom prst="hexagon">
            <a:avLst/>
          </a:prstGeom>
          <a:solidFill>
            <a:srgbClr val="916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atin typeface="Arial"/>
              <a:cs typeface="Arial"/>
            </a:endParaRPr>
          </a:p>
        </p:txBody>
      </p:sp>
      <p:sp>
        <p:nvSpPr>
          <p:cNvPr id="4" name="TextBox 3"/>
          <p:cNvSpPr txBox="1"/>
          <p:nvPr/>
        </p:nvSpPr>
        <p:spPr>
          <a:xfrm>
            <a:off x="2133600" y="304800"/>
            <a:ext cx="1905000" cy="3631763"/>
          </a:xfrm>
          <a:prstGeom prst="rect">
            <a:avLst/>
          </a:prstGeom>
          <a:noFill/>
        </p:spPr>
        <p:txBody>
          <a:bodyPr wrap="square" rtlCol="0">
            <a:spAutoFit/>
          </a:bodyPr>
          <a:lstStyle/>
          <a:p>
            <a:r>
              <a:rPr lang="en-US" sz="23000" b="1" dirty="0" smtClean="0">
                <a:solidFill>
                  <a:srgbClr val="9166A0"/>
                </a:solidFill>
                <a:latin typeface="Arial"/>
                <a:cs typeface="Arial"/>
              </a:rPr>
              <a:t>1</a:t>
            </a:r>
            <a:endParaRPr lang="en-US" sz="23000" b="1" dirty="0">
              <a:solidFill>
                <a:srgbClr val="9166A0"/>
              </a:solidFill>
              <a:latin typeface="Arial"/>
              <a:cs typeface="Arial"/>
            </a:endParaRPr>
          </a:p>
        </p:txBody>
      </p:sp>
      <p:sp>
        <p:nvSpPr>
          <p:cNvPr id="6" name="TextBox 5"/>
          <p:cNvSpPr txBox="1"/>
          <p:nvPr/>
        </p:nvSpPr>
        <p:spPr>
          <a:xfrm>
            <a:off x="5181600" y="304800"/>
            <a:ext cx="1825051" cy="3631763"/>
          </a:xfrm>
          <a:prstGeom prst="rect">
            <a:avLst/>
          </a:prstGeom>
          <a:noFill/>
        </p:spPr>
        <p:txBody>
          <a:bodyPr wrap="none" rtlCol="0">
            <a:spAutoFit/>
          </a:bodyPr>
          <a:lstStyle/>
          <a:p>
            <a:r>
              <a:rPr lang="en-US" sz="23000" b="1" dirty="0" smtClean="0">
                <a:solidFill>
                  <a:srgbClr val="9166A0"/>
                </a:solidFill>
                <a:latin typeface="Arial"/>
                <a:cs typeface="Arial"/>
              </a:rPr>
              <a:t>2</a:t>
            </a:r>
            <a:endParaRPr lang="en-US" sz="23000" b="1" dirty="0">
              <a:solidFill>
                <a:srgbClr val="9166A0"/>
              </a:solidFill>
              <a:latin typeface="Arial"/>
              <a:cs typeface="Arial"/>
            </a:endParaRPr>
          </a:p>
        </p:txBody>
      </p:sp>
      <p:sp>
        <p:nvSpPr>
          <p:cNvPr id="7" name="TextBox 6"/>
          <p:cNvSpPr txBox="1"/>
          <p:nvPr/>
        </p:nvSpPr>
        <p:spPr>
          <a:xfrm>
            <a:off x="3733800" y="2971800"/>
            <a:ext cx="1825051" cy="3631763"/>
          </a:xfrm>
          <a:prstGeom prst="rect">
            <a:avLst/>
          </a:prstGeom>
          <a:noFill/>
        </p:spPr>
        <p:txBody>
          <a:bodyPr wrap="none" rtlCol="0">
            <a:spAutoFit/>
          </a:bodyPr>
          <a:lstStyle/>
          <a:p>
            <a:r>
              <a:rPr lang="en-US" sz="23000" b="1" dirty="0" smtClean="0">
                <a:solidFill>
                  <a:schemeClr val="accent4">
                    <a:lumMod val="75000"/>
                  </a:schemeClr>
                </a:solidFill>
                <a:latin typeface="Arial"/>
                <a:cs typeface="Arial"/>
              </a:rPr>
              <a:t>3</a:t>
            </a:r>
            <a:endParaRPr lang="en-US" sz="23000" b="1" dirty="0">
              <a:solidFill>
                <a:schemeClr val="accent4">
                  <a:lumMod val="75000"/>
                </a:schemeClr>
              </a:solidFill>
              <a:latin typeface="Arial"/>
              <a:cs typeface="Arial"/>
            </a:endParaRPr>
          </a:p>
        </p:txBody>
      </p:sp>
      <p:sp>
        <p:nvSpPr>
          <p:cNvPr id="16" name="TextBox 15"/>
          <p:cNvSpPr txBox="1"/>
          <p:nvPr/>
        </p:nvSpPr>
        <p:spPr>
          <a:xfrm>
            <a:off x="18288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FORSKJELLS-BEHANDLING?</a:t>
            </a:r>
            <a:endParaRPr lang="en-US" sz="2400" dirty="0">
              <a:solidFill>
                <a:schemeClr val="bg1"/>
              </a:solidFill>
              <a:latin typeface="Arial Black"/>
              <a:cs typeface="Arial Black"/>
            </a:endParaRPr>
          </a:p>
        </p:txBody>
      </p:sp>
      <p:sp>
        <p:nvSpPr>
          <p:cNvPr id="18" name="TextBox 17"/>
          <p:cNvSpPr txBox="1"/>
          <p:nvPr/>
        </p:nvSpPr>
        <p:spPr>
          <a:xfrm>
            <a:off x="4800600" y="19050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VERNET</a:t>
            </a:r>
          </a:p>
          <a:p>
            <a:pPr algn="ctr"/>
            <a:r>
              <a:rPr lang="en-US" sz="2400" dirty="0" smtClean="0">
                <a:solidFill>
                  <a:schemeClr val="bg1"/>
                </a:solidFill>
                <a:latin typeface="Arial Black"/>
                <a:cs typeface="Arial Black"/>
              </a:rPr>
              <a:t>GRUNNLAG?</a:t>
            </a:r>
            <a:endParaRPr lang="en-US" sz="2400" dirty="0">
              <a:solidFill>
                <a:schemeClr val="bg1"/>
              </a:solidFill>
              <a:latin typeface="Arial Black"/>
              <a:cs typeface="Arial Black"/>
            </a:endParaRPr>
          </a:p>
        </p:txBody>
      </p:sp>
      <p:sp>
        <p:nvSpPr>
          <p:cNvPr id="19" name="TextBox 18"/>
          <p:cNvSpPr txBox="1"/>
          <p:nvPr/>
        </p:nvSpPr>
        <p:spPr>
          <a:xfrm>
            <a:off x="3352800" y="4495800"/>
            <a:ext cx="2743200" cy="830997"/>
          </a:xfrm>
          <a:prstGeom prst="rect">
            <a:avLst/>
          </a:prstGeom>
          <a:noFill/>
        </p:spPr>
        <p:txBody>
          <a:bodyPr wrap="square" rtlCol="0">
            <a:spAutoFit/>
          </a:bodyPr>
          <a:lstStyle/>
          <a:p>
            <a:pPr algn="ctr"/>
            <a:r>
              <a:rPr lang="en-US" sz="2400" dirty="0" smtClean="0">
                <a:solidFill>
                  <a:schemeClr val="bg1"/>
                </a:solidFill>
                <a:latin typeface="Arial Black"/>
                <a:cs typeface="Arial Black"/>
              </a:rPr>
              <a:t>SAKLIG</a:t>
            </a:r>
          </a:p>
          <a:p>
            <a:pPr algn="ctr"/>
            <a:r>
              <a:rPr lang="en-US" sz="2400" dirty="0" smtClean="0">
                <a:solidFill>
                  <a:schemeClr val="bg1"/>
                </a:solidFill>
                <a:latin typeface="Arial Black"/>
                <a:cs typeface="Arial Black"/>
              </a:rPr>
              <a:t>FORMÅL?</a:t>
            </a:r>
            <a:endParaRPr lang="en-US" sz="2400" dirty="0">
              <a:solidFill>
                <a:schemeClr val="bg1"/>
              </a:solidFill>
              <a:latin typeface="Arial Black"/>
              <a:cs typeface="Arial Black"/>
            </a:endParaRPr>
          </a:p>
        </p:txBody>
      </p:sp>
    </p:spTree>
    <p:extLst>
      <p:ext uri="{BB962C8B-B14F-4D97-AF65-F5344CB8AC3E}">
        <p14:creationId xmlns:p14="http://schemas.microsoft.com/office/powerpoint/2010/main" val="8815851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tel 1"/>
          <p:cNvSpPr>
            <a:spLocks noGrp="1"/>
          </p:cNvSpPr>
          <p:nvPr>
            <p:ph type="title"/>
          </p:nvPr>
        </p:nvSpPr>
        <p:spPr/>
        <p:txBody>
          <a:bodyPr>
            <a:normAutofit/>
          </a:bodyPr>
          <a:lstStyle/>
          <a:p>
            <a:pPr eaLnBrk="1" hangingPunct="1"/>
            <a:r>
              <a:rPr lang="nb-NO" b="1" dirty="0" smtClean="0"/>
              <a:t>Case: Kompetansekrav</a:t>
            </a:r>
          </a:p>
        </p:txBody>
      </p:sp>
      <p:pic>
        <p:nvPicPr>
          <p:cNvPr id="46083" name="Picture 4"/>
          <p:cNvPicPr>
            <a:picLocks noGrp="1" noChangeAspect="1" noChangeArrowheads="1"/>
          </p:cNvPicPr>
          <p:nvPr>
            <p:ph idx="1"/>
          </p:nvPr>
        </p:nvPicPr>
        <p:blipFill>
          <a:blip r:embed="rId3" cstate="print"/>
          <a:stretch>
            <a:fillRect/>
          </a:stretch>
        </p:blipFill>
        <p:spPr>
          <a:xfrm>
            <a:off x="457200" y="1865750"/>
            <a:ext cx="8229600" cy="3994863"/>
          </a:xfrm>
        </p:spPr>
      </p:pic>
    </p:spTree>
    <p:extLst>
      <p:ext uri="{BB962C8B-B14F-4D97-AF65-F5344CB8AC3E}">
        <p14:creationId xmlns:p14="http://schemas.microsoft.com/office/powerpoint/2010/main" val="4946562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tel 1"/>
          <p:cNvSpPr>
            <a:spLocks noGrp="1"/>
          </p:cNvSpPr>
          <p:nvPr>
            <p:ph type="title"/>
          </p:nvPr>
        </p:nvSpPr>
        <p:spPr/>
        <p:txBody>
          <a:bodyPr>
            <a:normAutofit/>
          </a:bodyPr>
          <a:lstStyle/>
          <a:p>
            <a:pPr eaLnBrk="1" hangingPunct="1"/>
            <a:r>
              <a:rPr lang="nb-NO" b="1" dirty="0" smtClean="0"/>
              <a:t>Case: Kompetansekrav</a:t>
            </a:r>
          </a:p>
        </p:txBody>
      </p:sp>
      <p:sp>
        <p:nvSpPr>
          <p:cNvPr id="2" name="Plassholder for innhold 1"/>
          <p:cNvSpPr>
            <a:spLocks noGrp="1"/>
          </p:cNvSpPr>
          <p:nvPr>
            <p:ph idx="1"/>
          </p:nvPr>
        </p:nvSpPr>
        <p:spPr/>
        <p:txBody>
          <a:bodyPr/>
          <a:lstStyle/>
          <a:p>
            <a:r>
              <a:rPr lang="nb-NO" dirty="0" smtClean="0"/>
              <a:t>Er kompetansekravene saklige?</a:t>
            </a:r>
          </a:p>
          <a:p>
            <a:r>
              <a:rPr lang="nb-NO" dirty="0" smtClean="0"/>
              <a:t>Hvorfor?</a:t>
            </a:r>
          </a:p>
          <a:p>
            <a:r>
              <a:rPr lang="nb-NO" dirty="0"/>
              <a:t>H</a:t>
            </a:r>
            <a:r>
              <a:rPr lang="nb-NO" dirty="0" smtClean="0"/>
              <a:t>vorfor ikke?</a:t>
            </a:r>
          </a:p>
          <a:p>
            <a:r>
              <a:rPr lang="nb-NO" dirty="0" smtClean="0"/>
              <a:t>Hvilke innspill hadde dere som tillitsvalgte gitt under drøfting av utlysningen?</a:t>
            </a:r>
            <a:endParaRPr lang="nb-NO" dirty="0"/>
          </a:p>
        </p:txBody>
      </p:sp>
    </p:spTree>
    <p:extLst>
      <p:ext uri="{BB962C8B-B14F-4D97-AF65-F5344CB8AC3E}">
        <p14:creationId xmlns:p14="http://schemas.microsoft.com/office/powerpoint/2010/main" val="348393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762000"/>
            <a:ext cx="7772400" cy="938213"/>
          </a:xfrm>
        </p:spPr>
        <p:txBody>
          <a:bodyPr>
            <a:normAutofit fontScale="90000"/>
          </a:bodyPr>
          <a:lstStyle/>
          <a:p>
            <a:pPr eaLnBrk="1" hangingPunct="1"/>
            <a:r>
              <a:rPr lang="nb-NO" dirty="0" smtClean="0"/>
              <a:t>Saklig forskjellsbehandling?</a:t>
            </a:r>
            <a:br>
              <a:rPr lang="nb-NO" dirty="0" smtClean="0"/>
            </a:br>
            <a:r>
              <a:rPr lang="nb-NO" i="1" dirty="0" smtClean="0"/>
              <a:t>- språkkrav</a:t>
            </a:r>
          </a:p>
        </p:txBody>
      </p:sp>
      <p:sp>
        <p:nvSpPr>
          <p:cNvPr id="43011" name="Rectangle 3"/>
          <p:cNvSpPr>
            <a:spLocks noGrp="1" noChangeArrowheads="1"/>
          </p:cNvSpPr>
          <p:nvPr>
            <p:ph idx="1"/>
          </p:nvPr>
        </p:nvSpPr>
        <p:spPr>
          <a:xfrm>
            <a:off x="539750" y="1773238"/>
            <a:ext cx="7772400" cy="4203700"/>
          </a:xfrm>
        </p:spPr>
        <p:txBody>
          <a:bodyPr/>
          <a:lstStyle/>
          <a:p>
            <a:pPr eaLnBrk="1" hangingPunct="1">
              <a:lnSpc>
                <a:spcPct val="90000"/>
              </a:lnSpc>
              <a:buFont typeface="Times" pitchFamily="18" charset="0"/>
              <a:buNone/>
            </a:pPr>
            <a:r>
              <a:rPr lang="nb-NO" sz="2800" smtClean="0"/>
              <a:t>	</a:t>
            </a:r>
          </a:p>
          <a:p>
            <a:pPr eaLnBrk="1" hangingPunct="1"/>
            <a:r>
              <a:rPr lang="nb-NO" sz="2800" smtClean="0"/>
              <a:t>Krav til språkkunnskaper vil i mange tilfeller være både saklig og nødvendig </a:t>
            </a:r>
          </a:p>
          <a:p>
            <a:pPr eaLnBrk="1" hangingPunct="1"/>
            <a:endParaRPr lang="nb-NO" smtClean="0"/>
          </a:p>
        </p:txBody>
      </p:sp>
    </p:spTree>
    <p:extLst>
      <p:ext uri="{BB962C8B-B14F-4D97-AF65-F5344CB8AC3E}">
        <p14:creationId xmlns:p14="http://schemas.microsoft.com/office/powerpoint/2010/main" val="19414958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762000"/>
            <a:ext cx="7772400" cy="938213"/>
          </a:xfrm>
        </p:spPr>
        <p:txBody>
          <a:bodyPr>
            <a:normAutofit fontScale="90000"/>
          </a:bodyPr>
          <a:lstStyle/>
          <a:p>
            <a:pPr eaLnBrk="1" hangingPunct="1"/>
            <a:r>
              <a:rPr lang="nb-NO" dirty="0" smtClean="0"/>
              <a:t>Saklig forskjellsbehandling?</a:t>
            </a:r>
            <a:br>
              <a:rPr lang="nb-NO" dirty="0" smtClean="0"/>
            </a:br>
            <a:r>
              <a:rPr lang="nb-NO" i="1" dirty="0" smtClean="0"/>
              <a:t>- språkkrav</a:t>
            </a:r>
          </a:p>
        </p:txBody>
      </p:sp>
      <p:sp>
        <p:nvSpPr>
          <p:cNvPr id="386051" name="Rectangle 3"/>
          <p:cNvSpPr>
            <a:spLocks noGrp="1" noChangeArrowheads="1"/>
          </p:cNvSpPr>
          <p:nvPr>
            <p:ph idx="1"/>
          </p:nvPr>
        </p:nvSpPr>
        <p:spPr>
          <a:xfrm>
            <a:off x="539750" y="1773238"/>
            <a:ext cx="7772400" cy="4203700"/>
          </a:xfrm>
        </p:spPr>
        <p:txBody>
          <a:bodyPr/>
          <a:lstStyle/>
          <a:p>
            <a:pPr eaLnBrk="1" hangingPunct="1">
              <a:lnSpc>
                <a:spcPct val="90000"/>
              </a:lnSpc>
              <a:buFont typeface="Times" pitchFamily="96" charset="0"/>
              <a:buNone/>
              <a:defRPr/>
            </a:pPr>
            <a:r>
              <a:rPr lang="nb-NO" sz="2800" dirty="0">
                <a:cs typeface="+mn-cs"/>
              </a:rPr>
              <a:t>	</a:t>
            </a:r>
          </a:p>
          <a:p>
            <a:pPr eaLnBrk="1" hangingPunct="1">
              <a:buFont typeface="Times" pitchFamily="96" charset="0"/>
              <a:buChar char="•"/>
              <a:defRPr/>
            </a:pPr>
            <a:r>
              <a:rPr lang="nb-NO" sz="2800" dirty="0" smtClean="0">
                <a:solidFill>
                  <a:schemeClr val="bg1">
                    <a:lumMod val="50000"/>
                  </a:schemeClr>
                </a:solidFill>
                <a:cs typeface="+mn-cs"/>
              </a:rPr>
              <a:t>Krav til språkkunnskaper vil i mange tilfeller være både saklig og nødvendig </a:t>
            </a:r>
          </a:p>
          <a:p>
            <a:pPr eaLnBrk="1" hangingPunct="1">
              <a:buFont typeface="Times" pitchFamily="96" charset="0"/>
              <a:buChar char="•"/>
              <a:defRPr/>
            </a:pPr>
            <a:r>
              <a:rPr lang="nb-NO" sz="2800" dirty="0" smtClean="0">
                <a:cs typeface="+mn-cs"/>
              </a:rPr>
              <a:t>Må kunne begrunnes i den enkelte stilling – hvor sentralt språket er i forhold til utøvelsen av arbeidet</a:t>
            </a:r>
          </a:p>
          <a:p>
            <a:pPr eaLnBrk="1" hangingPunct="1">
              <a:buFont typeface="Times" pitchFamily="96" charset="0"/>
              <a:buChar char="•"/>
              <a:defRPr/>
            </a:pPr>
            <a:endParaRPr lang="nb-NO" dirty="0" smtClean="0">
              <a:cs typeface="+mn-cs"/>
            </a:endParaRPr>
          </a:p>
        </p:txBody>
      </p:sp>
    </p:spTree>
    <p:extLst>
      <p:ext uri="{BB962C8B-B14F-4D97-AF65-F5344CB8AC3E}">
        <p14:creationId xmlns:p14="http://schemas.microsoft.com/office/powerpoint/2010/main" val="41705583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1"/>
          <p:cNvSpPr>
            <a:spLocks noGrp="1"/>
          </p:cNvSpPr>
          <p:nvPr>
            <p:ph type="title"/>
          </p:nvPr>
        </p:nvSpPr>
        <p:spPr/>
        <p:txBody>
          <a:bodyPr/>
          <a:lstStyle/>
          <a:p>
            <a:pPr eaLnBrk="1" hangingPunct="1"/>
            <a:endParaRPr lang="nb-NO" smtClean="0"/>
          </a:p>
        </p:txBody>
      </p:sp>
      <p:pic>
        <p:nvPicPr>
          <p:cNvPr id="2355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40015327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tel 1"/>
          <p:cNvSpPr>
            <a:spLocks noGrp="1"/>
          </p:cNvSpPr>
          <p:nvPr>
            <p:ph type="title"/>
          </p:nvPr>
        </p:nvSpPr>
        <p:spPr/>
        <p:txBody>
          <a:bodyPr/>
          <a:lstStyle/>
          <a:p>
            <a:pPr eaLnBrk="1" hangingPunct="1"/>
            <a:endParaRPr lang="nb-NO" smtClean="0"/>
          </a:p>
        </p:txBody>
      </p:sp>
      <p:pic>
        <p:nvPicPr>
          <p:cNvPr id="2457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0"/>
            <a:ext cx="8893175" cy="6453188"/>
          </a:xfrm>
        </p:spPr>
      </p:pic>
    </p:spTree>
    <p:extLst>
      <p:ext uri="{BB962C8B-B14F-4D97-AF65-F5344CB8AC3E}">
        <p14:creationId xmlns:p14="http://schemas.microsoft.com/office/powerpoint/2010/main" val="4037235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a:xfrm>
            <a:off x="827584" y="692696"/>
            <a:ext cx="7772400" cy="4419600"/>
          </a:xfrm>
        </p:spPr>
        <p:txBody>
          <a:bodyPr/>
          <a:lstStyle/>
          <a:p>
            <a:pPr marL="0" lvl="0" indent="0">
              <a:buNone/>
            </a:pPr>
            <a:r>
              <a:rPr lang="nb-NO" b="1" dirty="0" err="1" smtClean="0"/>
              <a:t>Lederundersøkelse</a:t>
            </a:r>
            <a:r>
              <a:rPr lang="nb-NO" b="1" dirty="0" smtClean="0"/>
              <a:t> fra 2006: Hvilken gruppe er det minst sannsynlig at du hadde innkalt til intervju?</a:t>
            </a:r>
            <a:endParaRPr lang="nb-NO" dirty="0"/>
          </a:p>
          <a:p>
            <a:pPr marL="0" indent="0">
              <a:buNone/>
            </a:pPr>
            <a:r>
              <a:rPr lang="nb-NO" dirty="0"/>
              <a:t> </a:t>
            </a:r>
          </a:p>
          <a:p>
            <a:pPr marL="514350" indent="-514350">
              <a:buFont typeface="+mj-lt"/>
              <a:buAutoNum type="alphaLcParenR"/>
            </a:pPr>
            <a:r>
              <a:rPr lang="nb-NO" sz="2800" dirty="0" smtClean="0"/>
              <a:t> 	</a:t>
            </a:r>
            <a:r>
              <a:rPr lang="nb-NO" sz="2800" dirty="0"/>
              <a:t>S</a:t>
            </a:r>
            <a:r>
              <a:rPr lang="nb-NO" sz="2800" dirty="0" smtClean="0"/>
              <a:t>omalisk bakgrunn</a:t>
            </a:r>
          </a:p>
          <a:p>
            <a:pPr marL="514350" indent="-514350">
              <a:buFont typeface="+mj-lt"/>
              <a:buAutoNum type="alphaLcParenR"/>
            </a:pPr>
            <a:endParaRPr lang="nb-NO" sz="1000" dirty="0"/>
          </a:p>
          <a:p>
            <a:pPr marL="514350" indent="-514350">
              <a:buFont typeface="+mj-lt"/>
              <a:buAutoNum type="alphaLcParenR"/>
            </a:pPr>
            <a:r>
              <a:rPr lang="nb-NO" sz="2800" dirty="0" smtClean="0"/>
              <a:t> 	Blind </a:t>
            </a:r>
            <a:r>
              <a:rPr lang="nb-NO" sz="2800" dirty="0"/>
              <a:t>med </a:t>
            </a:r>
            <a:r>
              <a:rPr lang="nb-NO" sz="2800" dirty="0" smtClean="0"/>
              <a:t>førerhund</a:t>
            </a:r>
          </a:p>
          <a:p>
            <a:pPr marL="514350" indent="-514350">
              <a:buFont typeface="+mj-lt"/>
              <a:buAutoNum type="alphaLcParenR"/>
            </a:pPr>
            <a:endParaRPr lang="nb-NO" sz="1000" dirty="0"/>
          </a:p>
          <a:p>
            <a:pPr marL="514350" indent="-514350">
              <a:buFont typeface="+mj-lt"/>
              <a:buAutoNum type="alphaLcParenR"/>
            </a:pPr>
            <a:r>
              <a:rPr lang="nb-NO" sz="2800" dirty="0" smtClean="0"/>
              <a:t> 	Tidligere </a:t>
            </a:r>
            <a:r>
              <a:rPr lang="nb-NO" sz="2800" dirty="0"/>
              <a:t>straffedømt</a:t>
            </a:r>
          </a:p>
          <a:p>
            <a:endParaRPr lang="nb-NO" dirty="0"/>
          </a:p>
        </p:txBody>
      </p:sp>
    </p:spTree>
    <p:extLst>
      <p:ext uri="{BB962C8B-B14F-4D97-AF65-F5344CB8AC3E}">
        <p14:creationId xmlns:p14="http://schemas.microsoft.com/office/powerpoint/2010/main" val="163006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667" r="25741" b="34490"/>
          <a:stretch/>
        </p:blipFill>
        <p:spPr bwMode="auto">
          <a:xfrm>
            <a:off x="-17381" y="692696"/>
            <a:ext cx="9144000" cy="49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8319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560" y="2564904"/>
            <a:ext cx="7772400" cy="838200"/>
          </a:xfrm>
        </p:spPr>
        <p:txBody>
          <a:bodyPr>
            <a:normAutofit fontScale="90000"/>
          </a:bodyPr>
          <a:lstStyle/>
          <a:p>
            <a:pPr algn="ctr"/>
            <a:r>
              <a:rPr lang="nb-NO" sz="4800" b="1" dirty="0" smtClean="0"/>
              <a:t>Tilrettelegging for nedsatt funksjonsevne</a:t>
            </a:r>
            <a:endParaRPr lang="nb-NO" sz="4800" b="1" dirty="0"/>
          </a:p>
        </p:txBody>
      </p:sp>
    </p:spTree>
    <p:extLst>
      <p:ext uri="{BB962C8B-B14F-4D97-AF65-F5344CB8AC3E}">
        <p14:creationId xmlns:p14="http://schemas.microsoft.com/office/powerpoint/2010/main" val="32800748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476672"/>
            <a:ext cx="8229600" cy="1143000"/>
          </a:xfrm>
        </p:spPr>
        <p:txBody>
          <a:bodyPr/>
          <a:lstStyle/>
          <a:p>
            <a:r>
              <a:rPr lang="nb-NO" dirty="0" smtClean="0"/>
              <a:t>Tilrettelegging</a:t>
            </a:r>
            <a:endParaRPr lang="nb-NO" dirty="0"/>
          </a:p>
        </p:txBody>
      </p:sp>
      <p:pic>
        <p:nvPicPr>
          <p:cNvPr id="1027" name="Picture 3"/>
          <p:cNvPicPr>
            <a:picLocks noGrp="1" noChangeAspect="1" noChangeArrowheads="1"/>
          </p:cNvPicPr>
          <p:nvPr>
            <p:ph idx="1"/>
          </p:nvPr>
        </p:nvPicPr>
        <p:blipFill>
          <a:blip r:embed="rId3" cstate="print"/>
          <a:srcRect/>
          <a:stretch>
            <a:fillRect/>
          </a:stretch>
        </p:blipFill>
        <p:spPr bwMode="auto">
          <a:xfrm>
            <a:off x="755576" y="1916832"/>
            <a:ext cx="7704856" cy="4568367"/>
          </a:xfrm>
          <a:prstGeom prst="rect">
            <a:avLst/>
          </a:prstGeom>
          <a:noFill/>
          <a:ln w="9525">
            <a:noFill/>
            <a:miter lim="800000"/>
            <a:headEnd/>
            <a:tailEnd/>
          </a:ln>
        </p:spPr>
      </p:pic>
      <p:sp>
        <p:nvSpPr>
          <p:cNvPr id="3" name="TekstSylinder 2"/>
          <p:cNvSpPr txBox="1"/>
          <p:nvPr/>
        </p:nvSpPr>
        <p:spPr>
          <a:xfrm>
            <a:off x="2411760" y="3933056"/>
            <a:ext cx="2088232" cy="584775"/>
          </a:xfrm>
          <a:prstGeom prst="rect">
            <a:avLst/>
          </a:prstGeom>
          <a:noFill/>
        </p:spPr>
        <p:txBody>
          <a:bodyPr wrap="square" rtlCol="0">
            <a:spAutoFit/>
          </a:bodyPr>
          <a:lstStyle/>
          <a:p>
            <a:r>
              <a:rPr lang="nb-NO" sz="3200" b="1" dirty="0" smtClean="0">
                <a:latin typeface="+mj-lt"/>
              </a:rPr>
              <a:t>Resepsjon</a:t>
            </a:r>
            <a:endParaRPr lang="nb-NO" sz="3200" b="1" dirty="0">
              <a:latin typeface="+mj-lt"/>
            </a:endParaRPr>
          </a:p>
        </p:txBody>
      </p:sp>
      <p:sp>
        <p:nvSpPr>
          <p:cNvPr id="5" name="TekstSylinder 4"/>
          <p:cNvSpPr txBox="1"/>
          <p:nvPr/>
        </p:nvSpPr>
        <p:spPr>
          <a:xfrm>
            <a:off x="5004048" y="3068960"/>
            <a:ext cx="3816424" cy="584775"/>
          </a:xfrm>
          <a:prstGeom prst="rect">
            <a:avLst/>
          </a:prstGeom>
          <a:noFill/>
        </p:spPr>
        <p:txBody>
          <a:bodyPr wrap="square" rtlCol="0">
            <a:spAutoFit/>
          </a:bodyPr>
          <a:lstStyle/>
          <a:p>
            <a:r>
              <a:rPr lang="nb-NO" sz="3200" b="1" dirty="0" smtClean="0">
                <a:latin typeface="+mj-lt"/>
              </a:rPr>
              <a:t>Kun for personalet</a:t>
            </a:r>
            <a:endParaRPr lang="nb-NO" sz="3200" b="1" dirty="0">
              <a:latin typeface="+mj-lt"/>
            </a:endParaRPr>
          </a:p>
        </p:txBody>
      </p:sp>
    </p:spTree>
    <p:extLst>
      <p:ext uri="{BB962C8B-B14F-4D97-AF65-F5344CB8AC3E}">
        <p14:creationId xmlns:p14="http://schemas.microsoft.com/office/powerpoint/2010/main" val="42945298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b="1" dirty="0" smtClean="0"/>
              <a:t>DTL §12 første ledd:</a:t>
            </a:r>
            <a:endParaRPr lang="nb-NO" sz="3600" b="1" dirty="0"/>
          </a:p>
        </p:txBody>
      </p:sp>
      <p:sp>
        <p:nvSpPr>
          <p:cNvPr id="3" name="Plassholder for innhold 2"/>
          <p:cNvSpPr>
            <a:spLocks noGrp="1"/>
          </p:cNvSpPr>
          <p:nvPr>
            <p:ph idx="1"/>
          </p:nvPr>
        </p:nvSpPr>
        <p:spPr>
          <a:ln>
            <a:solidFill>
              <a:schemeClr val="bg1"/>
            </a:solidFill>
          </a:ln>
        </p:spPr>
        <p:txBody>
          <a:bodyPr/>
          <a:lstStyle/>
          <a:p>
            <a:pPr>
              <a:buNone/>
            </a:pPr>
            <a:r>
              <a:rPr lang="nb-NO" i="1" dirty="0" smtClean="0"/>
              <a:t>	”Arbeidsgiver skal foreta rimelig individuell tilrettelegging av arbeidsplass og arbeidsoppgaver for å sikre at en arbeidstaker og arbeidssøker med nedsatt funksjonsevne kan få eller beholde arbeid, ha tilgang til opplæring og annen kompetanseutvikling samt utvikle og ha mulighet til fremgang i arbeidet på lik linje med andre”</a:t>
            </a:r>
            <a:endParaRPr lang="nb-NO" i="1" dirty="0"/>
          </a:p>
        </p:txBody>
      </p:sp>
    </p:spTree>
    <p:extLst>
      <p:ext uri="{BB962C8B-B14F-4D97-AF65-F5344CB8AC3E}">
        <p14:creationId xmlns:p14="http://schemas.microsoft.com/office/powerpoint/2010/main" val="27137712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b="1" dirty="0" smtClean="0"/>
              <a:t>Hva omfattes av loven?</a:t>
            </a:r>
            <a:endParaRPr lang="nb-NO" b="1" dirty="0"/>
          </a:p>
        </p:txBody>
      </p:sp>
      <p:sp>
        <p:nvSpPr>
          <p:cNvPr id="3" name="Plassholder for innhold 2"/>
          <p:cNvSpPr>
            <a:spLocks noGrp="1"/>
          </p:cNvSpPr>
          <p:nvPr>
            <p:ph idx="1"/>
          </p:nvPr>
        </p:nvSpPr>
        <p:spPr/>
        <p:txBody>
          <a:bodyPr/>
          <a:lstStyle/>
          <a:p>
            <a:r>
              <a:rPr lang="nb-NO" dirty="0" smtClean="0"/>
              <a:t>Arbeidstaker og arbeidssøker med nedsatt funksjonsevne.</a:t>
            </a:r>
          </a:p>
          <a:p>
            <a:r>
              <a:rPr lang="nb-NO" dirty="0" smtClean="0"/>
              <a:t>Omfatter fysisk tilrettelegging av arbeidsplassen, og tilrettelegging av arbeidsoppgaver og oppdrag.</a:t>
            </a:r>
          </a:p>
          <a:p>
            <a:r>
              <a:rPr lang="nb-NO" dirty="0" smtClean="0"/>
              <a:t>Muligheter til utvikling, få varierte og nye oppgaver.</a:t>
            </a:r>
          </a:p>
          <a:p>
            <a:r>
              <a:rPr lang="nb-NO" dirty="0" smtClean="0"/>
              <a:t>Lønnsutvikling, kompetanseheving osv.</a:t>
            </a:r>
            <a:endParaRPr lang="nb-NO" dirty="0"/>
          </a:p>
        </p:txBody>
      </p:sp>
    </p:spTree>
    <p:extLst>
      <p:ext uri="{BB962C8B-B14F-4D97-AF65-F5344CB8AC3E}">
        <p14:creationId xmlns:p14="http://schemas.microsoft.com/office/powerpoint/2010/main" val="100927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762000"/>
            <a:ext cx="7632848" cy="838200"/>
          </a:xfrm>
        </p:spPr>
        <p:txBody>
          <a:bodyPr>
            <a:normAutofit/>
          </a:bodyPr>
          <a:lstStyle/>
          <a:p>
            <a:r>
              <a:rPr lang="nb-NO" sz="3600" b="1" dirty="0" smtClean="0"/>
              <a:t>Arbeidsgivers tilretteleggingsplikt</a:t>
            </a:r>
            <a:endParaRPr lang="nb-NO" dirty="0"/>
          </a:p>
        </p:txBody>
      </p:sp>
      <p:sp>
        <p:nvSpPr>
          <p:cNvPr id="3" name="Plassholder for innhold 2"/>
          <p:cNvSpPr>
            <a:spLocks noGrp="1"/>
          </p:cNvSpPr>
          <p:nvPr>
            <p:ph idx="1"/>
          </p:nvPr>
        </p:nvSpPr>
        <p:spPr>
          <a:xfrm>
            <a:off x="611560" y="1556792"/>
            <a:ext cx="7772400" cy="4752528"/>
          </a:xfrm>
        </p:spPr>
        <p:txBody>
          <a:bodyPr>
            <a:normAutofit fontScale="92500" lnSpcReduction="20000"/>
          </a:bodyPr>
          <a:lstStyle/>
          <a:p>
            <a:endParaRPr lang="nb-NO" dirty="0" smtClean="0"/>
          </a:p>
          <a:p>
            <a:r>
              <a:rPr lang="nb-NO" dirty="0"/>
              <a:t>Manglende tilrettelegging kan være indirekte </a:t>
            </a:r>
            <a:r>
              <a:rPr lang="nb-NO" dirty="0" smtClean="0"/>
              <a:t>diskriminering</a:t>
            </a:r>
          </a:p>
          <a:p>
            <a:endParaRPr lang="nb-NO" dirty="0"/>
          </a:p>
          <a:p>
            <a:r>
              <a:rPr lang="nb-NO" dirty="0" smtClean="0"/>
              <a:t>Generelle tilretteleggingsbestemmelser i arbeidsmiljølovens kapittel 4 (omfatter også gravide)</a:t>
            </a:r>
          </a:p>
          <a:p>
            <a:endParaRPr lang="nb-NO" dirty="0" smtClean="0"/>
          </a:p>
          <a:p>
            <a:r>
              <a:rPr lang="nb-NO" dirty="0" smtClean="0"/>
              <a:t>Særskilt </a:t>
            </a:r>
            <a:r>
              <a:rPr lang="nb-NO" dirty="0"/>
              <a:t>tilretteleggingsplikt for personer med nedsatt </a:t>
            </a:r>
            <a:r>
              <a:rPr lang="nb-NO" dirty="0" smtClean="0"/>
              <a:t>funksjonsevne i </a:t>
            </a:r>
            <a:r>
              <a:rPr lang="nb-NO" dirty="0"/>
              <a:t>henhold til diskriminerings- og </a:t>
            </a:r>
            <a:r>
              <a:rPr lang="nb-NO" dirty="0" smtClean="0"/>
              <a:t>tilgjengelighetsloven</a:t>
            </a:r>
          </a:p>
          <a:p>
            <a:endParaRPr lang="nb-NO" dirty="0"/>
          </a:p>
        </p:txBody>
      </p:sp>
    </p:spTree>
    <p:extLst>
      <p:ext uri="{BB962C8B-B14F-4D97-AF65-F5344CB8AC3E}">
        <p14:creationId xmlns:p14="http://schemas.microsoft.com/office/powerpoint/2010/main" val="51782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dirty="0" smtClean="0"/>
              <a:t>Tilretteleggingsplikten - vurdering</a:t>
            </a:r>
            <a:endParaRPr lang="nb-NO" sz="4000" dirty="0"/>
          </a:p>
        </p:txBody>
      </p:sp>
      <p:sp>
        <p:nvSpPr>
          <p:cNvPr id="3" name="Plassholder for innhold 2"/>
          <p:cNvSpPr>
            <a:spLocks noGrp="1"/>
          </p:cNvSpPr>
          <p:nvPr>
            <p:ph idx="1"/>
          </p:nvPr>
        </p:nvSpPr>
        <p:spPr>
          <a:xfrm>
            <a:off x="1331640" y="1772816"/>
            <a:ext cx="6910536" cy="4611216"/>
          </a:xfrm>
        </p:spPr>
        <p:txBody>
          <a:bodyPr>
            <a:normAutofit/>
          </a:bodyPr>
          <a:lstStyle/>
          <a:p>
            <a:r>
              <a:rPr lang="nb-NO" dirty="0"/>
              <a:t>Plikt til å vurdere tilrettelegging i samråd med arbeidstaker </a:t>
            </a:r>
          </a:p>
          <a:p>
            <a:r>
              <a:rPr lang="nb-NO" dirty="0" smtClean="0"/>
              <a:t>Mål</a:t>
            </a:r>
            <a:r>
              <a:rPr lang="nb-NO" dirty="0"/>
              <a:t>: beholde arbeidsoppgaver</a:t>
            </a:r>
          </a:p>
          <a:p>
            <a:r>
              <a:rPr lang="nb-NO" dirty="0"/>
              <a:t>Grense: ikke egnet tilrettelegging </a:t>
            </a:r>
          </a:p>
        </p:txBody>
      </p:sp>
    </p:spTree>
    <p:extLst>
      <p:ext uri="{BB962C8B-B14F-4D97-AF65-F5344CB8AC3E}">
        <p14:creationId xmlns:p14="http://schemas.microsoft.com/office/powerpoint/2010/main" val="13285168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rotWithShape="1">
          <a:blip r:embed="rId3"/>
          <a:srcRect l="420" t="16071" r="40344" b="16959"/>
          <a:stretch/>
        </p:blipFill>
        <p:spPr>
          <a:xfrm>
            <a:off x="1259632" y="260648"/>
            <a:ext cx="6696744" cy="6057025"/>
          </a:xfrm>
          <a:prstGeom prst="rect">
            <a:avLst/>
          </a:prstGeom>
        </p:spPr>
      </p:pic>
    </p:spTree>
    <p:extLst>
      <p:ext uri="{BB962C8B-B14F-4D97-AF65-F5344CB8AC3E}">
        <p14:creationId xmlns:p14="http://schemas.microsoft.com/office/powerpoint/2010/main" val="30261420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9" t="7567" r="68724" b="14849"/>
          <a:stretch/>
        </p:blipFill>
        <p:spPr bwMode="auto">
          <a:xfrm>
            <a:off x="1564233" y="188640"/>
            <a:ext cx="4540628" cy="627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4838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534400" cy="5257800"/>
          </a:xfrm>
          <a:prstGeom prst="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685800" y="2590800"/>
            <a:ext cx="10439400" cy="2057400"/>
          </a:xfrm>
        </p:spPr>
        <p:txBody>
          <a:bodyPr>
            <a:noAutofit/>
          </a:bodyPr>
          <a:lstStyle/>
          <a:p>
            <a:r>
              <a:rPr lang="nb-NO" sz="5400" dirty="0" smtClean="0"/>
              <a:t> </a:t>
            </a:r>
            <a:r>
              <a:rPr lang="nb-NO" sz="4000" dirty="0" smtClean="0">
                <a:latin typeface="Arial"/>
                <a:cs typeface="Arial"/>
              </a:rPr>
              <a:t>”Jeg skulle kanskje sagt noe</a:t>
            </a:r>
            <a:r>
              <a:rPr lang="nb-NO" sz="4000" dirty="0">
                <a:latin typeface="Arial"/>
                <a:cs typeface="Arial"/>
              </a:rPr>
              <a:t> </a:t>
            </a:r>
            <a:r>
              <a:rPr lang="nb-NO" sz="4000" dirty="0" smtClean="0">
                <a:latin typeface="Arial"/>
                <a:cs typeface="Arial"/>
              </a:rPr>
              <a:t>før”</a:t>
            </a:r>
            <a:endParaRPr lang="nb-NO" sz="4000" dirty="0">
              <a:latin typeface="Arial"/>
              <a:cs typeface="Arial"/>
            </a:endParaRPr>
          </a:p>
        </p:txBody>
      </p:sp>
      <p:sp>
        <p:nvSpPr>
          <p:cNvPr id="6" name="Round Same Side Corner Rectangle 5"/>
          <p:cNvSpPr/>
          <p:nvPr/>
        </p:nvSpPr>
        <p:spPr>
          <a:xfrm>
            <a:off x="4876800" y="457200"/>
            <a:ext cx="3962400" cy="685800"/>
          </a:xfrm>
          <a:prstGeom prst="round2SameRect">
            <a:avLst/>
          </a:prstGeom>
          <a:solidFill>
            <a:srgbClr val="9166A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486400" y="609600"/>
            <a:ext cx="2895600" cy="369332"/>
          </a:xfrm>
          <a:prstGeom prst="rect">
            <a:avLst/>
          </a:prstGeom>
          <a:noFill/>
        </p:spPr>
        <p:txBody>
          <a:bodyPr wrap="square" rtlCol="0">
            <a:spAutoFit/>
          </a:bodyPr>
          <a:lstStyle/>
          <a:p>
            <a:pPr algn="ctr"/>
            <a:r>
              <a:rPr lang="en-US" dirty="0" smtClean="0">
                <a:latin typeface="Arial"/>
                <a:cs typeface="Arial"/>
              </a:rPr>
              <a:t>CASE</a:t>
            </a:r>
            <a:endParaRPr lang="en-US" dirty="0">
              <a:latin typeface="Arial"/>
              <a:cs typeface="Arial"/>
            </a:endParaRPr>
          </a:p>
        </p:txBody>
      </p:sp>
    </p:spTree>
    <p:extLst>
      <p:ext uri="{BB962C8B-B14F-4D97-AF65-F5344CB8AC3E}">
        <p14:creationId xmlns:p14="http://schemas.microsoft.com/office/powerpoint/2010/main" val="2344412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AGSCategory xmlns="http://schemas.microsoft.com/sharepoint/v3">Kompetanse</AGSCategory>
    <AGSDescription xmlns="http://schemas.microsoft.com/sharepoint/v3" xsi:nil="true"/>
    <AGSUnderCategory xmlns="http://schemas.microsoft.com/sharepoint/v3">Digital opplæring</AGSUnderCategory>
  </documentManagement>
</p:properties>
</file>

<file path=customXml/item2.xml><?xml version="1.0" encoding="utf-8"?>
<ct:contentTypeSchema xmlns:ct="http://schemas.microsoft.com/office/2006/metadata/contentType" xmlns:ma="http://schemas.microsoft.com/office/2006/metadata/properties/metaAttributes" ct:_="" ma:_="" ma:contentTypeName="PowerPoint" ma:contentTypeID="0x0101000BA834CC468B4F13A5F18A23810C503A000E5FBBA1CEB91F49AC750E67D4FB35AF" ma:contentTypeVersion="0" ma:contentTypeDescription="" ma:contentTypeScope="" ma:versionID="34fa67529724ffabe09529902bb079eb">
  <xsd:schema xmlns:xsd="http://www.w3.org/2001/XMLSchema" xmlns:xs="http://www.w3.org/2001/XMLSchema" xmlns:p="http://schemas.microsoft.com/office/2006/metadata/properties" xmlns:ns1="http://schemas.microsoft.com/sharepoint/v3" targetNamespace="http://schemas.microsoft.com/office/2006/metadata/properties" ma:root="true" ma:fieldsID="2330160aae3e2a1fc3863c09dc775a1f" ns1:_="">
    <xsd:import namespace="http://schemas.microsoft.com/sharepoint/v3"/>
    <xsd:element name="properties">
      <xsd:complexType>
        <xsd:sequence>
          <xsd:element name="documentManagement">
            <xsd:complexType>
              <xsd:all>
                <xsd:element ref="ns1:AGSCategory" minOccurs="0"/>
                <xsd:element ref="ns1:AGSUnderCategory" minOccurs="0"/>
                <xsd:element ref="ns1:AGS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GSCategory" ma:index="0" nillable="true" ma:displayName="Kategori" ma:internalName="AGSCategory">
      <xsd:simpleType>
        <xsd:restriction base="dms:Text"/>
      </xsd:simpleType>
    </xsd:element>
    <xsd:element name="AGSUnderCategory" ma:index="1" nillable="true" ma:displayName="Underkategori" ma:internalName="AGSUnderCategory">
      <xsd:simpleType>
        <xsd:restriction base="dms:Text"/>
      </xsd:simpleType>
    </xsd:element>
    <xsd:element name="AGSDescription" ma:index="2" nillable="true" ma:displayName="Beskrivelse" ma:internalName="AGSDescrip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1B918E-2B8F-441A-9BD6-98D315B0449C}">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290DA00C-7A7E-4DF6-85C8-8858EF9D8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12675</TotalTime>
  <Words>12224</Words>
  <Application>Microsoft Office PowerPoint</Application>
  <PresentationFormat>Skjermfremvisning (4:3)</PresentationFormat>
  <Paragraphs>1636</Paragraphs>
  <Slides>148</Slides>
  <Notes>138</Notes>
  <HiddenSlides>0</HiddenSlides>
  <MMClips>0</MMClips>
  <ScaleCrop>false</ScaleCrop>
  <HeadingPairs>
    <vt:vector size="6" baseType="variant">
      <vt:variant>
        <vt:lpstr>Brukte skrifter</vt:lpstr>
      </vt:variant>
      <vt:variant>
        <vt:i4>11</vt:i4>
      </vt:variant>
      <vt:variant>
        <vt:lpstr>Tema</vt:lpstr>
      </vt:variant>
      <vt:variant>
        <vt:i4>1</vt:i4>
      </vt:variant>
      <vt:variant>
        <vt:lpstr>Lysbildetitler</vt:lpstr>
      </vt:variant>
      <vt:variant>
        <vt:i4>148</vt:i4>
      </vt:variant>
    </vt:vector>
  </HeadingPairs>
  <TitlesOfParts>
    <vt:vector size="160" baseType="lpstr">
      <vt:lpstr>ＭＳ Ｐゴシック</vt:lpstr>
      <vt:lpstr>Arial</vt:lpstr>
      <vt:lpstr>Arial Black</vt:lpstr>
      <vt:lpstr>Calibri</vt:lpstr>
      <vt:lpstr>Georgia</vt:lpstr>
      <vt:lpstr>Stencil</vt:lpstr>
      <vt:lpstr>Symbol</vt:lpstr>
      <vt:lpstr>Times</vt:lpstr>
      <vt:lpstr>Times New Roman</vt:lpstr>
      <vt:lpstr>Verdana</vt:lpstr>
      <vt:lpstr>ヒラギノ角ゴ Pro W3</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Vårt utgangspunkt</vt:lpstr>
      <vt:lpstr>PowerPoint-presentasjon</vt:lpstr>
      <vt:lpstr>Diskriminering</vt:lpstr>
      <vt:lpstr>PowerPoint-presentasjon</vt:lpstr>
      <vt:lpstr>Diskrimineringsvernet  1. januar 2014</vt:lpstr>
      <vt:lpstr>PowerPoint-presentasjon</vt:lpstr>
      <vt:lpstr>Direkte diskriminering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Indirekte diskriminering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DISKRIMINERING PÅ 1-2-3 </vt:lpstr>
      <vt:lpstr>UNNTAKSADGANG</vt:lpstr>
      <vt:lpstr>”Vikar for vikaren?”</vt:lpstr>
      <vt:lpstr>PowerPoint-presentasjon</vt:lpstr>
      <vt:lpstr>Er dette diskriminering? </vt:lpstr>
      <vt:lpstr>DISKRIMINERING PÅ 1-2-3 </vt:lpstr>
      <vt:lpstr>PowerPoint-presentasjon</vt:lpstr>
      <vt:lpstr>PowerPoint-presentasjon</vt:lpstr>
      <vt:lpstr>UNNTAKSADGANG</vt:lpstr>
      <vt:lpstr>UNNTAKSADGANG</vt:lpstr>
      <vt:lpstr>UNNTAKSADGANG</vt:lpstr>
      <vt:lpstr>UNNTAKSADGANG</vt:lpstr>
      <vt:lpstr>PowerPoint-presentasjon</vt:lpstr>
      <vt:lpstr>Hvorfor er vernet så absolutt?</vt:lpstr>
      <vt:lpstr>Hvordan ser det ut hos oss?</vt:lpstr>
      <vt:lpstr>Sjekklister for likestilling   </vt:lpstr>
      <vt:lpstr>Kartlegg arbeidsplassen</vt:lpstr>
      <vt:lpstr>Risikovurdering av rutiner og praksiser   </vt:lpstr>
      <vt:lpstr>Mini-kartlegging</vt:lpstr>
      <vt:lpstr>Hvordan gå frem?</vt:lpstr>
      <vt:lpstr>Systematisk likestillingsarbeid</vt:lpstr>
      <vt:lpstr>Vanlige problemstillinger  (etnisk mangfold)</vt:lpstr>
      <vt:lpstr>LDOs hjelpemidler  </vt:lpstr>
      <vt:lpstr>Likestilling på jobben - Ditt ansvar!</vt:lpstr>
      <vt:lpstr>Verktøy for likestilte arbeidsplasser </vt:lpstr>
      <vt:lpstr>PowerPoint-presentasjon</vt:lpstr>
      <vt:lpstr>Hvem ansetter du?</vt:lpstr>
      <vt:lpstr>PowerPoint-presentasjon</vt:lpstr>
      <vt:lpstr>PowerPoint-presentasjon</vt:lpstr>
      <vt:lpstr>PowerPoint-presentasjon</vt:lpstr>
      <vt:lpstr>PowerPoint-presentasjon</vt:lpstr>
      <vt:lpstr>DISKRIMINERING PÅ 1-2-3 </vt:lpstr>
      <vt:lpstr>PowerPoint-presentasjon</vt:lpstr>
      <vt:lpstr>PowerPoint-presentasjon</vt:lpstr>
      <vt:lpstr>DISKRIMINERING PÅ 1-2-3 </vt:lpstr>
      <vt:lpstr>Case: Kompetansekrav</vt:lpstr>
      <vt:lpstr>Case: Kompetansekrav</vt:lpstr>
      <vt:lpstr>Saklig forskjellsbehandling? - språkkrav</vt:lpstr>
      <vt:lpstr>Saklig forskjellsbehandling? - språkkrav</vt:lpstr>
      <vt:lpstr>PowerPoint-presentasjon</vt:lpstr>
      <vt:lpstr>PowerPoint-presentasjon</vt:lpstr>
      <vt:lpstr>PowerPoint-presentasjon</vt:lpstr>
      <vt:lpstr>Tilrettelegging for nedsatt funksjonsevne</vt:lpstr>
      <vt:lpstr>Tilrettelegging</vt:lpstr>
      <vt:lpstr>DTL §12 første ledd:</vt:lpstr>
      <vt:lpstr>Hva omfattes av loven?</vt:lpstr>
      <vt:lpstr>Arbeidsgivers tilretteleggingsplikt</vt:lpstr>
      <vt:lpstr>Tilretteleggingsplikten - vurdering</vt:lpstr>
      <vt:lpstr>PowerPoint-presentasjon</vt:lpstr>
      <vt:lpstr>PowerPoint-presentasjon</vt:lpstr>
      <vt:lpstr> ”Jeg skulle kanskje sagt noe før”</vt:lpstr>
      <vt:lpstr>PowerPoint-presentasjon</vt:lpstr>
      <vt:lpstr>PowerPoint-presentasjon</vt:lpstr>
      <vt:lpstr>PowerPoint-presentasjon</vt:lpstr>
      <vt:lpstr>PowerPoint-presentasjon</vt:lpstr>
      <vt:lpstr>PowerPoint-presentasjon</vt:lpstr>
      <vt:lpstr>Tilretteleggingsplikten - vurdering</vt:lpstr>
      <vt:lpstr>PowerPoint-presentasjon</vt:lpstr>
      <vt:lpstr>PowerPoint-presentasjon</vt:lpstr>
      <vt:lpstr>PowerPoint-presentasjon</vt:lpstr>
      <vt:lpstr>Religiøs mangfold på arbeidsplassen</vt:lpstr>
      <vt:lpstr>PowerPoint-presentasjon</vt:lpstr>
      <vt:lpstr>PowerPoint-presentasjon</vt:lpstr>
      <vt:lpstr>Ikke lag problemer av forskjeller!</vt:lpstr>
      <vt:lpstr>Case: Fri i forbindelse med religion</vt:lpstr>
      <vt:lpstr>Case: Fri i forbindelse med religion</vt:lpstr>
      <vt:lpstr>DISKRIMINERING PÅ 1-2-3 </vt:lpstr>
      <vt:lpstr> Trossamfunnsloven § 27 a </vt:lpstr>
      <vt:lpstr> Trossamfunnsloven § 27 a </vt:lpstr>
      <vt:lpstr>Arbeidsmiljøloven</vt:lpstr>
      <vt:lpstr>Case: Ønske om tilpassede oppgaver</vt:lpstr>
      <vt:lpstr>Case: Ønske om tilpassede oppgaver</vt:lpstr>
      <vt:lpstr>DISKRIMINERING PÅ 1-2-3 </vt:lpstr>
      <vt:lpstr>Case: Ønske om tilpassede oppgaver</vt:lpstr>
      <vt:lpstr>Trakassering</vt:lpstr>
      <vt:lpstr>PowerPoint-presentasjon</vt:lpstr>
      <vt:lpstr>PowerPoint-presentasjon</vt:lpstr>
      <vt:lpstr>PowerPoint-presentasjon</vt:lpstr>
      <vt:lpstr>Seksuell trakassering</vt:lpstr>
      <vt:lpstr>Forbudet mot trakassering - utgangspunkt</vt:lpstr>
      <vt:lpstr>Forbudet mot trakassering Arbeidsmiljøloven</vt:lpstr>
      <vt:lpstr>Forbudet mot trakassering Arbeidsmiljøloven</vt:lpstr>
      <vt:lpstr>Forbudet mot trakassering - diskrimineringslovgivningen</vt:lpstr>
      <vt:lpstr>Forbudet mot trakassering - diskrimineringslovgivningen</vt:lpstr>
      <vt:lpstr>Forbudet mot trakassering - diskrimineringslovgivningen</vt:lpstr>
      <vt:lpstr>Hva er forskjell på negative holdninger og trakassering? </vt:lpstr>
      <vt:lpstr>Forbudet mot trakassering - en særlig aktivitetsplikt</vt:lpstr>
      <vt:lpstr>Forbudet mot trakassering - en særlig aktivitetsplikt</vt:lpstr>
      <vt:lpstr>Forbudet mot trakassering - en særlig aktivitetsplikt</vt:lpstr>
      <vt:lpstr>Utvid verktøykassa!</vt:lpstr>
      <vt:lpstr>Arbeidsmiljøloven</vt:lpstr>
      <vt:lpstr>Arbeidsmiljøloven</vt:lpstr>
      <vt:lpstr>Norsk diskrimineringsvern 2015</vt:lpstr>
      <vt:lpstr>PowerPoint-presentasjon</vt:lpstr>
      <vt:lpstr>PowerPoint-presentasjon</vt:lpstr>
      <vt:lpstr>PowerPoint-presentasjon</vt:lpstr>
      <vt:lpstr>OBS: Aktivitetsplikt også for arbeidstakerorganisasjonene</vt:lpstr>
      <vt:lpstr>Rapporteringsplikten</vt:lpstr>
      <vt:lpstr>Rapporteringsplikten er altså todelt:</vt:lpstr>
      <vt:lpstr>PowerPoint-presentasjon</vt:lpstr>
    </vt:vector>
  </TitlesOfParts>
  <Company>LDO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Emma Caroline Hermanrud</dc:creator>
  <cp:lastModifiedBy>Inger Eline Romundgard</cp:lastModifiedBy>
  <cp:revision>292</cp:revision>
  <cp:lastPrinted>2015-05-12T14:42:34Z</cp:lastPrinted>
  <dcterms:created xsi:type="dcterms:W3CDTF">2015-04-29T09:44:33Z</dcterms:created>
  <dcterms:modified xsi:type="dcterms:W3CDTF">2017-05-18T13:14:03Z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0x0101000BA834CC468B4F13A5F18A23810C503A000E5FBBA1CEB91F49AC750E67D4FB35AF</vt:lpwstr>
  </property>
</Properties>
</file>