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1" r:id="rId2"/>
    <p:sldId id="258" r:id="rId3"/>
    <p:sldId id="257" r:id="rId4"/>
    <p:sldId id="262" r:id="rId5"/>
    <p:sldId id="263" r:id="rId6"/>
    <p:sldId id="264" r:id="rId7"/>
    <p:sldId id="259" r:id="rId8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anna Ringstad" initials="NR" lastIdx="1" clrIdx="0">
    <p:extLst>
      <p:ext uri="{19B8F6BF-5375-455C-9EA6-DF929625EA0E}">
        <p15:presenceInfo xmlns:p15="http://schemas.microsoft.com/office/powerpoint/2012/main" userId="S-1-5-21-2036031588-730629661-1306914269-60488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72" autoAdjust="0"/>
    <p:restoredTop sz="86357" autoAdjust="0"/>
  </p:normalViewPr>
  <p:slideViewPr>
    <p:cSldViewPr snapToGrid="0">
      <p:cViewPr varScale="1">
        <p:scale>
          <a:sx n="79" d="100"/>
          <a:sy n="79" d="100"/>
        </p:scale>
        <p:origin x="96" y="96"/>
      </p:cViewPr>
      <p:guideLst/>
    </p:cSldViewPr>
  </p:slideViewPr>
  <p:outlineViewPr>
    <p:cViewPr>
      <p:scale>
        <a:sx n="33" d="100"/>
        <a:sy n="33" d="100"/>
      </p:scale>
      <p:origin x="0" y="-99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7-10-11T13:09:19.925" idx="1">
    <p:pos x="10" y="10"/>
    <p:text>Til plenumsrunde</p:text>
    <p:extLst>
      <p:ext uri="{C676402C-5697-4E1C-873F-D02D1690AC5C}">
        <p15:threadingInfo xmlns:p15="http://schemas.microsoft.com/office/powerpoint/2012/main" timeZoneBias="-12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B972FF-8C44-4C61-B4BC-A19D1C28B94A}" type="datetimeFigureOut">
              <a:rPr lang="nb-NO" smtClean="0"/>
              <a:t>11.10.2017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5220BE-FD11-424D-A165-BECCE6BFBCA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901210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nb-NO" dirty="0" smtClean="0">
                <a:solidFill>
                  <a:srgbClr val="FF0000"/>
                </a:solidFill>
              </a:rPr>
              <a:t>Innføringen av ny teknologi i vår næring går i et voldsomt tempo.</a:t>
            </a:r>
            <a:r>
              <a:rPr lang="nb-NO" baseline="0" dirty="0" smtClean="0">
                <a:solidFill>
                  <a:srgbClr val="FF0000"/>
                </a:solidFill>
              </a:rPr>
              <a:t> Arbeidsoppgaver automatiseres og erstattes av </a:t>
            </a:r>
            <a:r>
              <a:rPr lang="nb-NO" baseline="0" dirty="0" err="1" smtClean="0">
                <a:solidFill>
                  <a:srgbClr val="FF0000"/>
                </a:solidFill>
              </a:rPr>
              <a:t>roboter</a:t>
            </a:r>
            <a:r>
              <a:rPr lang="nb-NO" baseline="0" dirty="0" smtClean="0">
                <a:solidFill>
                  <a:srgbClr val="FF0000"/>
                </a:solidFill>
              </a:rPr>
              <a:t>. Digitaliseringsbølgen skyller over både samfunnet og finansnæringen. Vi vet at d</a:t>
            </a:r>
            <a:r>
              <a:rPr lang="nb-NO" dirty="0" smtClean="0">
                <a:solidFill>
                  <a:srgbClr val="FF0000"/>
                </a:solidFill>
              </a:rPr>
              <a:t>en fremste driveren for kompetanseutvikling er teknologi. Nye digitale løsninger har endret kundeatferden, som i sin tur endrer næringen. Finansnæringen har gode forutsetninger for vekst og utvikling i en stadig mer digitalisert verden.</a:t>
            </a:r>
          </a:p>
          <a:p>
            <a:r>
              <a:rPr lang="nb-NO" dirty="0" smtClean="0">
                <a:solidFill>
                  <a:srgbClr val="FF0000"/>
                </a:solidFill>
              </a:rPr>
              <a:t>Det betyr muligheter for høy verdiskapning og nye attraktive arbeidsplasser.</a:t>
            </a:r>
          </a:p>
          <a:p>
            <a:r>
              <a:rPr lang="nb-NO" dirty="0" smtClean="0">
                <a:solidFill>
                  <a:srgbClr val="FF0000"/>
                </a:solidFill>
              </a:rPr>
              <a:t>Dagens arbeidstakere må utfordres på å tilegne seg mer kunnskap og forståelse for fremtidens digitale løsninger.</a:t>
            </a:r>
            <a:r>
              <a:rPr lang="nb-NO" baseline="0" dirty="0" smtClean="0">
                <a:solidFill>
                  <a:srgbClr val="FF0000"/>
                </a:solidFill>
              </a:rPr>
              <a:t> </a:t>
            </a:r>
            <a:r>
              <a:rPr lang="nb-NO" dirty="0" smtClean="0">
                <a:solidFill>
                  <a:srgbClr val="FF0000"/>
                </a:solidFill>
              </a:rPr>
              <a:t>Og få mulighet til å tilegne seg ny og nødvendig kompetanse, slik at de forblir attraktive arbeidstakere i fremtiden.</a:t>
            </a:r>
          </a:p>
          <a:p>
            <a:r>
              <a:rPr lang="nb-NO" dirty="0" smtClean="0">
                <a:solidFill>
                  <a:srgbClr val="FF0000"/>
                </a:solidFill>
              </a:rPr>
              <a:t>Endringsvilje, kompetanse og lokal forståelse er viktig for bedriftenes konkurransekraft.</a:t>
            </a:r>
            <a:r>
              <a:rPr lang="nb-NO" baseline="0" dirty="0" smtClean="0">
                <a:solidFill>
                  <a:srgbClr val="FF0000"/>
                </a:solidFill>
              </a:rPr>
              <a:t> </a:t>
            </a:r>
            <a:r>
              <a:rPr lang="nb-NO" dirty="0" smtClean="0">
                <a:solidFill>
                  <a:srgbClr val="FF0000"/>
                </a:solidFill>
              </a:rPr>
              <a:t>Tid og penger er nødvendige forutsetninger for å lykkes med kompetansehevende tiltak.</a:t>
            </a:r>
          </a:p>
          <a:p>
            <a:endParaRPr lang="nb-NO" dirty="0" smtClean="0">
              <a:solidFill>
                <a:srgbClr val="FF0000"/>
              </a:solidFill>
            </a:endParaRPr>
          </a:p>
          <a:p>
            <a:endParaRPr lang="nb-NO" dirty="0" smtClean="0">
              <a:solidFill>
                <a:srgbClr val="FF0000"/>
              </a:solidFill>
            </a:endParaRPr>
          </a:p>
          <a:p>
            <a:endParaRPr lang="nb-NO" dirty="0" smtClean="0">
              <a:solidFill>
                <a:srgbClr val="FF0000"/>
              </a:solidFill>
            </a:endParaRPr>
          </a:p>
          <a:p>
            <a:endParaRPr lang="nb-NO" dirty="0" smtClean="0">
              <a:solidFill>
                <a:srgbClr val="FF0000"/>
              </a:solidFill>
            </a:endParaRPr>
          </a:p>
          <a:p>
            <a:endParaRPr lang="nb-NO" dirty="0" smtClean="0">
              <a:solidFill>
                <a:srgbClr val="FF0000"/>
              </a:solidFill>
            </a:endParaRPr>
          </a:p>
          <a:p>
            <a:r>
              <a:rPr lang="nb-NO" dirty="0" smtClean="0">
                <a:solidFill>
                  <a:srgbClr val="FF0000"/>
                </a:solidFill>
              </a:rPr>
              <a:t> </a:t>
            </a:r>
          </a:p>
          <a:p>
            <a:r>
              <a:rPr lang="nb-NO" dirty="0" smtClean="0">
                <a:solidFill>
                  <a:srgbClr val="FF0000"/>
                </a:solidFill>
              </a:rPr>
              <a:t> </a:t>
            </a:r>
            <a:endParaRPr lang="nb-NO" dirty="0" smtClean="0">
              <a:solidFill>
                <a:srgbClr val="FF0000"/>
              </a:solidFill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0B51AC-F4F3-624A-984C-DB3639108764}" type="slidenum">
              <a:rPr lang="nb-NO" smtClean="0"/>
              <a:pPr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466477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b-NO" dirty="0" smtClean="0">
                <a:solidFill>
                  <a:srgbClr val="FF0000"/>
                </a:solidFill>
              </a:rPr>
              <a:t>Gruppe 1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0B51AC-F4F3-624A-984C-DB3639108764}" type="slidenum">
              <a:rPr lang="nb-NO" smtClean="0"/>
              <a:pPr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353095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Gruppe 2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5220BE-FD11-424D-A165-BECCE6BFBCA3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283599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Gruppe 3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5220BE-FD11-424D-A165-BECCE6BFBCA3}" type="slidenum">
              <a:rPr lang="nb-NO" smtClean="0"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27408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Gruppe 4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5220BE-FD11-424D-A165-BECCE6BFBCA3}" type="slidenum">
              <a:rPr lang="nb-NO" smtClean="0"/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082745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b-NO" dirty="0" smtClean="0">
                <a:solidFill>
                  <a:srgbClr val="FF0000"/>
                </a:solidFill>
              </a:rPr>
              <a:t>Til</a:t>
            </a:r>
            <a:r>
              <a:rPr lang="nb-NO" baseline="0" dirty="0" smtClean="0">
                <a:solidFill>
                  <a:srgbClr val="FF0000"/>
                </a:solidFill>
              </a:rPr>
              <a:t> avsluttende diskusjoner i plenum?</a:t>
            </a:r>
            <a:endParaRPr lang="nb-NO" dirty="0" smtClean="0">
              <a:solidFill>
                <a:srgbClr val="FF0000"/>
              </a:solidFill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0B51AC-F4F3-624A-984C-DB3639108764}" type="slidenum">
              <a:rPr lang="nb-NO" smtClean="0"/>
              <a:pPr/>
              <a:t>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621558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50CB8-04DC-4B0E-A2BE-D4283D5C26D7}" type="datetimeFigureOut">
              <a:rPr lang="nb-NO" smtClean="0"/>
              <a:t>11.10.2017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F5AAF-3C58-425A-A8AF-2A62D72EFE2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91305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50CB8-04DC-4B0E-A2BE-D4283D5C26D7}" type="datetimeFigureOut">
              <a:rPr lang="nb-NO" smtClean="0"/>
              <a:t>11.10.2017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F5AAF-3C58-425A-A8AF-2A62D72EFE2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71446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50CB8-04DC-4B0E-A2BE-D4283D5C26D7}" type="datetimeFigureOut">
              <a:rPr lang="nb-NO" smtClean="0"/>
              <a:t>11.10.2017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F5AAF-3C58-425A-A8AF-2A62D72EFE2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929163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kst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9"/>
          <p:cNvSpPr/>
          <p:nvPr userDrawn="1"/>
        </p:nvSpPr>
        <p:spPr>
          <a:xfrm>
            <a:off x="0" y="1538"/>
            <a:ext cx="12192000" cy="240509"/>
          </a:xfrm>
          <a:prstGeom prst="rect">
            <a:avLst/>
          </a:prstGeom>
          <a:solidFill>
            <a:srgbClr val="00B38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2400"/>
          </a:p>
        </p:txBody>
      </p:sp>
      <p:sp>
        <p:nvSpPr>
          <p:cNvPr id="6" name="Plassholder for innhold 2"/>
          <p:cNvSpPr>
            <a:spLocks noGrp="1"/>
          </p:cNvSpPr>
          <p:nvPr>
            <p:ph idx="1" hasCustomPrompt="1"/>
          </p:nvPr>
        </p:nvSpPr>
        <p:spPr>
          <a:xfrm>
            <a:off x="380998" y="1942259"/>
            <a:ext cx="11267020" cy="4367524"/>
          </a:xfrm>
          <a:noFill/>
        </p:spPr>
        <p:txBody>
          <a:bodyPr>
            <a:normAutofit/>
          </a:bodyPr>
          <a:lstStyle>
            <a:lvl1pPr>
              <a:buClr>
                <a:srgbClr val="00B381"/>
              </a:buClr>
              <a:defRPr sz="2400">
                <a:latin typeface="Arial" charset="0"/>
                <a:ea typeface="Arial" charset="0"/>
                <a:cs typeface="Arial" charset="0"/>
              </a:defRPr>
            </a:lvl1pPr>
            <a:lvl2pPr marL="480472" indent="-243411">
              <a:buClr>
                <a:srgbClr val="124E91"/>
              </a:buClr>
              <a:buFont typeface=".AppleSystemUIFont" charset="-120"/>
              <a:buChar char="–"/>
              <a:defRPr sz="2133">
                <a:latin typeface="Arial" charset="0"/>
                <a:ea typeface="Arial" charset="0"/>
                <a:cs typeface="Arial" charset="0"/>
              </a:defRPr>
            </a:lvl2pPr>
            <a:lvl3pPr>
              <a:buClr>
                <a:srgbClr val="00B381"/>
              </a:buClr>
              <a:defRPr sz="2400">
                <a:latin typeface="Arial" charset="0"/>
                <a:ea typeface="Arial" charset="0"/>
                <a:cs typeface="Arial" charset="0"/>
              </a:defRPr>
            </a:lvl3pPr>
            <a:lvl4pPr>
              <a:buClr>
                <a:srgbClr val="00B381"/>
              </a:buClr>
              <a:defRPr sz="2133">
                <a:latin typeface="Arial" charset="0"/>
                <a:ea typeface="Arial" charset="0"/>
                <a:cs typeface="Arial" charset="0"/>
              </a:defRPr>
            </a:lvl4pPr>
            <a:lvl5pPr>
              <a:buClr>
                <a:srgbClr val="00B381"/>
              </a:buClr>
              <a:defRPr sz="240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nb-NO" dirty="0" smtClean="0"/>
              <a:t>Klikk for å skrive inn tekst</a:t>
            </a:r>
          </a:p>
          <a:p>
            <a:pPr lvl="1"/>
            <a:r>
              <a:rPr lang="nb-NO" dirty="0" smtClean="0"/>
              <a:t>Andre nivå</a:t>
            </a:r>
            <a:endParaRPr lang="nb-NO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4628" y="430475"/>
            <a:ext cx="11263389" cy="1309656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 err="1" smtClean="0"/>
              <a:t>Klikk</a:t>
            </a:r>
            <a:r>
              <a:rPr lang="en-US" dirty="0" smtClean="0"/>
              <a:t> for </a:t>
            </a:r>
            <a:r>
              <a:rPr lang="en-US" dirty="0" err="1" smtClean="0"/>
              <a:t>å</a:t>
            </a:r>
            <a:r>
              <a:rPr lang="en-US" dirty="0" smtClean="0"/>
              <a:t> </a:t>
            </a:r>
            <a:r>
              <a:rPr lang="en-US" dirty="0" err="1" smtClean="0"/>
              <a:t>skrive</a:t>
            </a:r>
            <a:r>
              <a:rPr lang="en-US" dirty="0" smtClean="0"/>
              <a:t> </a:t>
            </a:r>
            <a:r>
              <a:rPr lang="en-US" dirty="0" err="1" smtClean="0"/>
              <a:t>tittel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2925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ors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/>
          <p:cNvSpPr/>
          <p:nvPr userDrawn="1"/>
        </p:nvSpPr>
        <p:spPr>
          <a:xfrm>
            <a:off x="0" y="1537"/>
            <a:ext cx="12192000" cy="5037495"/>
          </a:xfrm>
          <a:prstGeom prst="rect">
            <a:avLst/>
          </a:prstGeom>
          <a:solidFill>
            <a:srgbClr val="00B38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240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00456" y="5951781"/>
            <a:ext cx="1835997" cy="508035"/>
          </a:xfrm>
          <a:prstGeom prst="rect">
            <a:avLst/>
          </a:prstGeom>
        </p:spPr>
      </p:pic>
      <p:sp>
        <p:nvSpPr>
          <p:cNvPr id="12" name="Tittel 1"/>
          <p:cNvSpPr>
            <a:spLocks noGrp="1"/>
          </p:cNvSpPr>
          <p:nvPr>
            <p:ph type="ctrTitle" hasCustomPrompt="1"/>
          </p:nvPr>
        </p:nvSpPr>
        <p:spPr>
          <a:xfrm>
            <a:off x="379200" y="499201"/>
            <a:ext cx="11268817" cy="1047751"/>
          </a:xfrm>
        </p:spPr>
        <p:txBody>
          <a:bodyPr anchor="t" anchorCtr="0">
            <a:normAutofit/>
          </a:bodyPr>
          <a:lstStyle>
            <a:lvl1pPr>
              <a:defRPr sz="4267">
                <a:solidFill>
                  <a:schemeClr val="bg1"/>
                </a:solidFill>
              </a:defRPr>
            </a:lvl1pPr>
          </a:lstStyle>
          <a:p>
            <a:r>
              <a:rPr lang="nb-NO" dirty="0" smtClean="0"/>
              <a:t>Klikk for å skrive tittel</a:t>
            </a:r>
            <a:endParaRPr lang="nb-NO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653177" y="2241993"/>
            <a:ext cx="6885648" cy="4236620"/>
          </a:xfrm>
          <a:prstGeom prst="rect">
            <a:avLst/>
          </a:prstGeom>
        </p:spPr>
      </p:pic>
      <p:sp>
        <p:nvSpPr>
          <p:cNvPr id="9" name="Text Placeholder 8"/>
          <p:cNvSpPr>
            <a:spLocks noGrp="1"/>
          </p:cNvSpPr>
          <p:nvPr>
            <p:ph type="body" sz="quarter" idx="11" hasCustomPrompt="1"/>
          </p:nvPr>
        </p:nvSpPr>
        <p:spPr>
          <a:xfrm>
            <a:off x="374651" y="5707939"/>
            <a:ext cx="2163503" cy="545176"/>
          </a:xfrm>
        </p:spPr>
        <p:txBody>
          <a:bodyPr>
            <a:noAutofit/>
          </a:bodyPr>
          <a:lstStyle>
            <a:lvl1pPr marL="0" indent="0" algn="l">
              <a:buFontTx/>
              <a:buNone/>
              <a:defRPr sz="1467" baseline="0">
                <a:solidFill>
                  <a:srgbClr val="124E9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err="1" smtClean="0"/>
              <a:t>Klikk</a:t>
            </a:r>
            <a:r>
              <a:rPr lang="en-US" dirty="0" smtClean="0"/>
              <a:t> for </a:t>
            </a:r>
            <a:r>
              <a:rPr lang="en-US" dirty="0" err="1" smtClean="0"/>
              <a:t>å</a:t>
            </a:r>
            <a:r>
              <a:rPr lang="en-US" dirty="0" smtClean="0"/>
              <a:t> </a:t>
            </a:r>
            <a:r>
              <a:rPr lang="en-US" dirty="0" err="1" smtClean="0"/>
              <a:t>skrive</a:t>
            </a:r>
            <a:r>
              <a:rPr lang="en-US" dirty="0" smtClean="0"/>
              <a:t> </a:t>
            </a:r>
            <a:r>
              <a:rPr lang="en-US" dirty="0" err="1" smtClean="0"/>
              <a:t>navn</a:t>
            </a:r>
            <a:r>
              <a:rPr lang="en-US" dirty="0" smtClean="0"/>
              <a:t> </a:t>
            </a:r>
            <a:r>
              <a:rPr lang="en-US" dirty="0" err="1" smtClean="0"/>
              <a:t>på</a:t>
            </a:r>
            <a:r>
              <a:rPr lang="en-US" dirty="0" smtClean="0"/>
              <a:t> </a:t>
            </a:r>
            <a:r>
              <a:rPr lang="en-US" dirty="0" err="1" smtClean="0"/>
              <a:t>foredragsholder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2" hasCustomPrompt="1"/>
          </p:nvPr>
        </p:nvSpPr>
        <p:spPr>
          <a:xfrm>
            <a:off x="374651" y="6275283"/>
            <a:ext cx="2163503" cy="203331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200">
                <a:solidFill>
                  <a:srgbClr val="00B381"/>
                </a:solidFill>
              </a:defRPr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 err="1" smtClean="0"/>
              <a:t>Skriv</a:t>
            </a:r>
            <a:r>
              <a:rPr lang="en-US" dirty="0" smtClean="0"/>
              <a:t> inn </a:t>
            </a:r>
            <a:r>
              <a:rPr lang="en-US" dirty="0" err="1" smtClean="0"/>
              <a:t>dato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1932880"/>
      </p:ext>
    </p:extLst>
  </p:cSld>
  <p:clrMapOvr>
    <a:masterClrMapping/>
  </p:clrMapOvr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50CB8-04DC-4B0E-A2BE-D4283D5C26D7}" type="datetimeFigureOut">
              <a:rPr lang="nb-NO" smtClean="0"/>
              <a:t>11.10.2017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F5AAF-3C58-425A-A8AF-2A62D72EFE2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57483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50CB8-04DC-4B0E-A2BE-D4283D5C26D7}" type="datetimeFigureOut">
              <a:rPr lang="nb-NO" smtClean="0"/>
              <a:t>11.10.2017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F5AAF-3C58-425A-A8AF-2A62D72EFE2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83575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50CB8-04DC-4B0E-A2BE-D4283D5C26D7}" type="datetimeFigureOut">
              <a:rPr lang="nb-NO" smtClean="0"/>
              <a:t>11.10.2017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F5AAF-3C58-425A-A8AF-2A62D72EFE2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22912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50CB8-04DC-4B0E-A2BE-D4283D5C26D7}" type="datetimeFigureOut">
              <a:rPr lang="nb-NO" smtClean="0"/>
              <a:t>11.10.2017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F5AAF-3C58-425A-A8AF-2A62D72EFE2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96819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50CB8-04DC-4B0E-A2BE-D4283D5C26D7}" type="datetimeFigureOut">
              <a:rPr lang="nb-NO" smtClean="0"/>
              <a:t>11.10.2017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F5AAF-3C58-425A-A8AF-2A62D72EFE2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97522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50CB8-04DC-4B0E-A2BE-D4283D5C26D7}" type="datetimeFigureOut">
              <a:rPr lang="nb-NO" smtClean="0"/>
              <a:t>11.10.2017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F5AAF-3C58-425A-A8AF-2A62D72EFE2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23151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50CB8-04DC-4B0E-A2BE-D4283D5C26D7}" type="datetimeFigureOut">
              <a:rPr lang="nb-NO" smtClean="0"/>
              <a:t>11.10.2017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F5AAF-3C58-425A-A8AF-2A62D72EFE2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18410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50CB8-04DC-4B0E-A2BE-D4283D5C26D7}" type="datetimeFigureOut">
              <a:rPr lang="nb-NO" smtClean="0"/>
              <a:t>11.10.2017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F5AAF-3C58-425A-A8AF-2A62D72EFE2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42340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350CB8-04DC-4B0E-A2BE-D4283D5C26D7}" type="datetimeFigureOut">
              <a:rPr lang="nb-NO" smtClean="0"/>
              <a:t>11.10.2017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5F5AAF-3C58-425A-A8AF-2A62D72EFE2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45210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/>
              <a:t>Seniorer i finansnæringen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ekstSylinder 1"/>
          <p:cNvSpPr txBox="1"/>
          <p:nvPr/>
        </p:nvSpPr>
        <p:spPr>
          <a:xfrm>
            <a:off x="2616525" y="4513020"/>
            <a:ext cx="6971611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b-NO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Spørsmål til diskusjon</a:t>
            </a:r>
            <a:endParaRPr lang="nb-NO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0409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tel 2"/>
          <p:cNvSpPr>
            <a:spLocks noGrp="1"/>
          </p:cNvSpPr>
          <p:nvPr>
            <p:ph type="title"/>
          </p:nvPr>
        </p:nvSpPr>
        <p:spPr>
          <a:xfrm>
            <a:off x="280718" y="752594"/>
            <a:ext cx="11263389" cy="1304807"/>
          </a:xfrm>
        </p:spPr>
        <p:txBody>
          <a:bodyPr/>
          <a:lstStyle/>
          <a:p>
            <a:pPr algn="ctr"/>
            <a:r>
              <a:rPr lang="nb-NO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Aktuelle temaer</a:t>
            </a:r>
            <a:endParaRPr lang="nb-NO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TekstSylinder 1"/>
          <p:cNvSpPr txBox="1"/>
          <p:nvPr/>
        </p:nvSpPr>
        <p:spPr>
          <a:xfrm>
            <a:off x="2150919" y="1966056"/>
            <a:ext cx="848774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nb-NO" sz="2400" dirty="0">
                <a:latin typeface="+mj-lt"/>
                <a:cs typeface="Arial" panose="020B0604020202020204" pitchFamily="34" charset="0"/>
              </a:rPr>
              <a:t>Karriereplanlegging og </a:t>
            </a:r>
            <a:r>
              <a:rPr lang="nb-NO" sz="2400" dirty="0" smtClean="0">
                <a:latin typeface="+mj-lt"/>
                <a:cs typeface="Arial" panose="020B0604020202020204" pitchFamily="34" charset="0"/>
              </a:rPr>
              <a:t>kompetanseheving/etterutdanning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nb-NO" sz="2400" dirty="0">
              <a:latin typeface="+mj-lt"/>
              <a:cs typeface="Arial" panose="020B0604020202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nb-NO" sz="2400" dirty="0">
                <a:latin typeface="+mj-lt"/>
                <a:cs typeface="Arial" panose="020B0604020202020204" pitchFamily="34" charset="0"/>
              </a:rPr>
              <a:t>Digitalisering – utvikling fremover? </a:t>
            </a:r>
            <a:endParaRPr lang="nb-NO" sz="2400" dirty="0" smtClean="0">
              <a:latin typeface="+mj-lt"/>
              <a:cs typeface="Arial" panose="020B0604020202020204" pitchFamily="34" charset="0"/>
            </a:endParaRPr>
          </a:p>
          <a:p>
            <a:pPr lvl="0"/>
            <a:endParaRPr lang="nb-NO" sz="2400" dirty="0">
              <a:latin typeface="+mj-lt"/>
              <a:cs typeface="Arial" panose="020B0604020202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nb-NO" sz="2400" dirty="0">
                <a:latin typeface="+mj-lt"/>
                <a:cs typeface="Arial" panose="020B0604020202020204" pitchFamily="34" charset="0"/>
              </a:rPr>
              <a:t>Stor avgang – rapporten viser at det kan bli vanskelig å </a:t>
            </a:r>
            <a:r>
              <a:rPr lang="nb-NO" sz="2400" dirty="0" smtClean="0">
                <a:latin typeface="+mj-lt"/>
                <a:cs typeface="Arial" panose="020B0604020202020204" pitchFamily="34" charset="0"/>
              </a:rPr>
              <a:t>rekruttere</a:t>
            </a:r>
          </a:p>
          <a:p>
            <a:pPr lvl="0"/>
            <a:endParaRPr lang="nb-NO" sz="2400" dirty="0">
              <a:latin typeface="+mj-lt"/>
              <a:cs typeface="Arial" panose="020B0604020202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nb-NO" sz="2400" dirty="0" smtClean="0">
                <a:latin typeface="+mj-lt"/>
                <a:cs typeface="Arial" panose="020B0604020202020204" pitchFamily="34" charset="0"/>
              </a:rPr>
              <a:t>Sluttpakker</a:t>
            </a:r>
          </a:p>
          <a:p>
            <a:pPr lvl="0" algn="ctr"/>
            <a:endParaRPr lang="nb-NO" sz="2400" dirty="0">
              <a:latin typeface="+mj-lt"/>
              <a:cs typeface="Arial" panose="020B0604020202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nb-NO" sz="2400" dirty="0">
                <a:latin typeface="+mj-lt"/>
                <a:cs typeface="Arial" panose="020B0604020202020204" pitchFamily="34" charset="0"/>
              </a:rPr>
              <a:t>Tiltak</a:t>
            </a:r>
          </a:p>
        </p:txBody>
      </p:sp>
    </p:spTree>
    <p:extLst>
      <p:ext uri="{BB962C8B-B14F-4D97-AF65-F5344CB8AC3E}">
        <p14:creationId xmlns:p14="http://schemas.microsoft.com/office/powerpoint/2010/main" val="916552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tel 2"/>
          <p:cNvSpPr>
            <a:spLocks noGrp="1"/>
          </p:cNvSpPr>
          <p:nvPr>
            <p:ph type="title"/>
          </p:nvPr>
        </p:nvSpPr>
        <p:spPr>
          <a:xfrm>
            <a:off x="384628" y="430474"/>
            <a:ext cx="11263389" cy="1917871"/>
          </a:xfrm>
        </p:spPr>
        <p:txBody>
          <a:bodyPr>
            <a:normAutofit/>
          </a:bodyPr>
          <a:lstStyle/>
          <a:p>
            <a:r>
              <a:rPr lang="nb-NO" sz="2800" b="1" dirty="0">
                <a:solidFill>
                  <a:prstClr val="black"/>
                </a:solidFill>
              </a:rPr>
              <a:t>Tiltak:</a:t>
            </a:r>
            <a:r>
              <a:rPr lang="nb-NO" sz="2000" dirty="0">
                <a:solidFill>
                  <a:prstClr val="black"/>
                </a:solidFill>
              </a:rPr>
              <a:t/>
            </a:r>
            <a:br>
              <a:rPr lang="nb-NO" sz="2000" dirty="0">
                <a:solidFill>
                  <a:prstClr val="black"/>
                </a:solidFill>
              </a:rPr>
            </a:br>
            <a:r>
              <a:rPr lang="nb-NO" sz="2400" dirty="0">
                <a:solidFill>
                  <a:prstClr val="black"/>
                </a:solidFill>
              </a:rPr>
              <a:t>I rapporten blir det pekt på at karriereplanlegging og etterutdanning vil være mer relevante seniortiltak enn mer tradisjonelle tiltak som redusert arbeidstid og tilrettelagte oppgaver – siden det er kompetanse og arbeidsprestasjoner som er viktigst ved nedbemanninger.</a:t>
            </a:r>
            <a:endParaRPr lang="nb-NO" sz="2400" dirty="0"/>
          </a:p>
        </p:txBody>
      </p:sp>
      <p:sp>
        <p:nvSpPr>
          <p:cNvPr id="7" name="TekstSylinder 6"/>
          <p:cNvSpPr txBox="1"/>
          <p:nvPr/>
        </p:nvSpPr>
        <p:spPr>
          <a:xfrm>
            <a:off x="1091031" y="2660072"/>
            <a:ext cx="985058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nb-NO" sz="2400" dirty="0" smtClean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Er dette i tråd med den strategien finansnæringen selv har for de ansatte? </a:t>
            </a:r>
            <a:endParaRPr lang="nb-NO" sz="2400" dirty="0" smtClean="0"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nb-NO" sz="2400" dirty="0" smtClean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Er det andre tiltak som ses på som sentrale framover?</a:t>
            </a:r>
            <a:endParaRPr lang="nb-NO" sz="2400" dirty="0" smtClean="0"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>
              <a:spcAft>
                <a:spcPts val="0"/>
              </a:spcAft>
            </a:pPr>
            <a:endParaRPr lang="nb-NO" sz="2400" dirty="0" smtClean="0"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nb-NO" sz="2400" dirty="0" smtClean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I rapporten vises det til at «arbeidsmiljø» og at «arbeidet er interessant» som  de viktigste faktorene for seniorenes valg om å stå lenger i jobb. Det </a:t>
            </a:r>
            <a:r>
              <a:rPr lang="nb-NO" sz="2400" dirty="0" smtClean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handler </a:t>
            </a:r>
            <a:r>
              <a:rPr lang="nb-NO" sz="2400" dirty="0" err="1" smtClean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mao</a:t>
            </a:r>
            <a:r>
              <a:rPr lang="nb-NO" sz="2400" dirty="0" smtClean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. i</a:t>
            </a:r>
            <a:r>
              <a:rPr lang="nb-NO" sz="2400" dirty="0" smtClean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kke om </a:t>
            </a:r>
            <a:r>
              <a:rPr lang="nb-NO" sz="2400" dirty="0" smtClean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tradisjonelle</a:t>
            </a:r>
            <a:r>
              <a:rPr lang="nb-NO" sz="2400" dirty="0" smtClean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seniortiltak.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2400" dirty="0" smtClean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Hva betyr det for Finansforbundets arbeid med seniorpolitikk fremover?</a:t>
            </a:r>
            <a:endParaRPr lang="nb-NO" sz="2400" dirty="0"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5699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idx="1"/>
          </p:nvPr>
        </p:nvSpPr>
        <p:spPr>
          <a:xfrm>
            <a:off x="380998" y="2379517"/>
            <a:ext cx="11267020" cy="3930265"/>
          </a:xfrm>
        </p:spPr>
        <p:txBody>
          <a:bodyPr/>
          <a:lstStyle/>
          <a:p>
            <a:r>
              <a:rPr lang="nb-NO" dirty="0" smtClean="0">
                <a:latin typeface="+mj-lt"/>
              </a:rPr>
              <a:t>Er finansnæringen klar over konsekvensen av avgangen når det gjelder tap av verdifull kompetanse og nyrekruttering?</a:t>
            </a:r>
          </a:p>
          <a:p>
            <a:pPr marL="0" indent="0">
              <a:buNone/>
            </a:pPr>
            <a:endParaRPr lang="nb-NO" dirty="0">
              <a:latin typeface="+mj-lt"/>
            </a:endParaRPr>
          </a:p>
          <a:p>
            <a:pPr marL="0" indent="0">
              <a:buNone/>
            </a:pPr>
            <a:r>
              <a:rPr lang="nb-NO" dirty="0" smtClean="0">
                <a:latin typeface="+mj-lt"/>
              </a:rPr>
              <a:t>Det kan se ut som at finansnæring vil </a:t>
            </a:r>
            <a:r>
              <a:rPr lang="nb-NO" dirty="0">
                <a:latin typeface="+mj-lt"/>
              </a:rPr>
              <a:t>ha potensielt mye å hente på å øke </a:t>
            </a:r>
            <a:r>
              <a:rPr lang="nb-NO" dirty="0" smtClean="0">
                <a:latin typeface="+mj-lt"/>
              </a:rPr>
              <a:t>avgangsalderen, men kan </a:t>
            </a:r>
            <a:r>
              <a:rPr lang="nb-NO" dirty="0">
                <a:latin typeface="+mj-lt"/>
              </a:rPr>
              <a:t>man snakke om en «bransjenorm/-kultur» for å gå av ved en viss alder? </a:t>
            </a:r>
            <a:endParaRPr lang="nb-NO" dirty="0" smtClean="0">
              <a:latin typeface="+mj-lt"/>
            </a:endParaRPr>
          </a:p>
          <a:p>
            <a:r>
              <a:rPr lang="nb-NO" dirty="0" smtClean="0">
                <a:latin typeface="+mj-lt"/>
              </a:rPr>
              <a:t>Hvorfor</a:t>
            </a:r>
            <a:r>
              <a:rPr lang="nb-NO" dirty="0">
                <a:latin typeface="+mj-lt"/>
              </a:rPr>
              <a:t>? </a:t>
            </a:r>
            <a:endParaRPr lang="nb-NO" dirty="0" smtClean="0">
              <a:latin typeface="+mj-lt"/>
            </a:endParaRPr>
          </a:p>
          <a:p>
            <a:r>
              <a:rPr lang="nb-NO" dirty="0" smtClean="0">
                <a:latin typeface="+mj-lt"/>
              </a:rPr>
              <a:t>Hvordan </a:t>
            </a:r>
            <a:r>
              <a:rPr lang="nb-NO" dirty="0">
                <a:latin typeface="+mj-lt"/>
              </a:rPr>
              <a:t>kan denne endres? </a:t>
            </a:r>
          </a:p>
          <a:p>
            <a:r>
              <a:rPr lang="nb-NO" dirty="0" smtClean="0">
                <a:latin typeface="+mj-lt"/>
              </a:rPr>
              <a:t>Tror </a:t>
            </a:r>
            <a:r>
              <a:rPr lang="nb-NO" dirty="0">
                <a:latin typeface="+mj-lt"/>
              </a:rPr>
              <a:t>du at </a:t>
            </a:r>
            <a:r>
              <a:rPr lang="nb-NO" dirty="0" smtClean="0">
                <a:latin typeface="+mj-lt"/>
              </a:rPr>
              <a:t>regelendringen </a:t>
            </a:r>
            <a:r>
              <a:rPr lang="nb-NO" dirty="0">
                <a:latin typeface="+mj-lt"/>
              </a:rPr>
              <a:t>om aldersgrensen i </a:t>
            </a:r>
            <a:r>
              <a:rPr lang="nb-NO" dirty="0" smtClean="0">
                <a:latin typeface="+mj-lt"/>
              </a:rPr>
              <a:t>arbeidsmiljøloven </a:t>
            </a:r>
            <a:r>
              <a:rPr lang="nb-NO" dirty="0">
                <a:latin typeface="+mj-lt"/>
              </a:rPr>
              <a:t>vil få større betydning etter hvert</a:t>
            </a:r>
            <a:r>
              <a:rPr lang="nb-NO" dirty="0"/>
              <a:t>? </a:t>
            </a:r>
          </a:p>
          <a:p>
            <a:endParaRPr lang="nb-NO" dirty="0"/>
          </a:p>
        </p:txBody>
      </p:sp>
      <p:sp>
        <p:nvSpPr>
          <p:cNvPr id="3" name="Tittel 2"/>
          <p:cNvSpPr>
            <a:spLocks noGrp="1"/>
          </p:cNvSpPr>
          <p:nvPr>
            <p:ph type="title"/>
          </p:nvPr>
        </p:nvSpPr>
        <p:spPr>
          <a:xfrm>
            <a:off x="384628" y="665017"/>
            <a:ext cx="11263389" cy="1075113"/>
          </a:xfrm>
        </p:spPr>
        <p:txBody>
          <a:bodyPr>
            <a:noAutofit/>
          </a:bodyPr>
          <a:lstStyle/>
          <a:p>
            <a:r>
              <a:rPr lang="nb-NO" sz="3200" b="1" dirty="0" smtClean="0"/>
              <a:t>Avgangsalder</a:t>
            </a:r>
            <a:r>
              <a:rPr lang="nb-NO" sz="3200" b="1" dirty="0"/>
              <a:t>:</a:t>
            </a:r>
            <a:r>
              <a:rPr lang="nb-NO" sz="2400" dirty="0"/>
              <a:t/>
            </a:r>
            <a:br>
              <a:rPr lang="nb-NO" sz="2400" dirty="0"/>
            </a:br>
            <a:r>
              <a:rPr lang="nb-NO" sz="2400" dirty="0" smtClean="0"/>
              <a:t/>
            </a:r>
            <a:br>
              <a:rPr lang="nb-NO" sz="2400" dirty="0" smtClean="0"/>
            </a:br>
            <a:r>
              <a:rPr lang="nb-NO" sz="2400" dirty="0" smtClean="0"/>
              <a:t>Rapporten </a:t>
            </a:r>
            <a:r>
              <a:rPr lang="nb-NO" sz="2400" dirty="0"/>
              <a:t>viser </a:t>
            </a:r>
            <a:r>
              <a:rPr lang="nb-NO" sz="2400" dirty="0" smtClean="0"/>
              <a:t>«avgang» </a:t>
            </a:r>
            <a:r>
              <a:rPr lang="nb-NO" sz="2400" dirty="0"/>
              <a:t>med 1,5 prosent per </a:t>
            </a:r>
            <a:r>
              <a:rPr lang="nb-NO" sz="2400" dirty="0" smtClean="0"/>
              <a:t>år og behov </a:t>
            </a:r>
            <a:r>
              <a:rPr lang="nb-NO" sz="2400" dirty="0"/>
              <a:t>for nyrekruttering selv med sterk nedmanning. </a:t>
            </a:r>
            <a:br>
              <a:rPr lang="nb-NO" sz="2400" dirty="0"/>
            </a:br>
            <a:endParaRPr lang="nb-NO" sz="2400" dirty="0"/>
          </a:p>
        </p:txBody>
      </p:sp>
    </p:spTree>
    <p:extLst>
      <p:ext uri="{BB962C8B-B14F-4D97-AF65-F5344CB8AC3E}">
        <p14:creationId xmlns:p14="http://schemas.microsoft.com/office/powerpoint/2010/main" val="33249418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idx="1"/>
          </p:nvPr>
        </p:nvSpPr>
        <p:spPr>
          <a:xfrm>
            <a:off x="380998" y="2275609"/>
            <a:ext cx="11267020" cy="4034174"/>
          </a:xfrm>
        </p:spPr>
        <p:txBody>
          <a:bodyPr>
            <a:normAutofit fontScale="92500" lnSpcReduction="10000"/>
          </a:bodyPr>
          <a:lstStyle/>
          <a:p>
            <a:r>
              <a:rPr lang="nb-NO" dirty="0" smtClean="0">
                <a:latin typeface="+mj-lt"/>
              </a:rPr>
              <a:t>Hva </a:t>
            </a:r>
            <a:r>
              <a:rPr lang="nb-NO" dirty="0">
                <a:latin typeface="+mj-lt"/>
              </a:rPr>
              <a:t>tror du er årsaken(e) til det?</a:t>
            </a:r>
          </a:p>
          <a:p>
            <a:pPr marL="0" indent="0">
              <a:buNone/>
            </a:pPr>
            <a:endParaRPr lang="nb-NO" dirty="0">
              <a:latin typeface="+mj-lt"/>
            </a:endParaRPr>
          </a:p>
          <a:p>
            <a:pPr marL="0" indent="0">
              <a:buNone/>
            </a:pPr>
            <a:r>
              <a:rPr lang="nb-NO" b="1" dirty="0" smtClean="0">
                <a:latin typeface="+mj-lt"/>
              </a:rPr>
              <a:t>Omstilling</a:t>
            </a:r>
            <a:r>
              <a:rPr lang="nb-NO" b="1" dirty="0">
                <a:latin typeface="+mj-lt"/>
              </a:rPr>
              <a:t>: </a:t>
            </a:r>
          </a:p>
          <a:p>
            <a:pPr marL="0" indent="0">
              <a:buNone/>
            </a:pPr>
            <a:r>
              <a:rPr lang="nb-NO" dirty="0">
                <a:latin typeface="+mj-lt"/>
              </a:rPr>
              <a:t>Næringen har mange voksne og erfarne medarbeidere. I dag er nesten hver fjerde ansatt over 55 år. Finansnæringen har over lengre tid vært i sterk omstilling og rekrutterer mange yngre med teknologisk kompetanse. </a:t>
            </a:r>
          </a:p>
          <a:p>
            <a:endParaRPr lang="nb-NO" dirty="0">
              <a:latin typeface="+mj-lt"/>
            </a:endParaRPr>
          </a:p>
          <a:p>
            <a:r>
              <a:rPr lang="nb-NO" dirty="0" smtClean="0">
                <a:latin typeface="+mj-lt"/>
              </a:rPr>
              <a:t>Hvordan </a:t>
            </a:r>
            <a:r>
              <a:rPr lang="nb-NO" dirty="0">
                <a:latin typeface="+mj-lt"/>
              </a:rPr>
              <a:t>kan næringen koble lang bankfaglig/forsikringsfaglig erfaring og kompetanse med utviklingen av de nye, teknologiske løsningene?</a:t>
            </a:r>
          </a:p>
          <a:p>
            <a:endParaRPr lang="nb-NO" dirty="0">
              <a:latin typeface="+mj-lt"/>
            </a:endParaRPr>
          </a:p>
          <a:p>
            <a:r>
              <a:rPr lang="nb-NO" dirty="0" smtClean="0">
                <a:latin typeface="+mj-lt"/>
              </a:rPr>
              <a:t>Hvordan </a:t>
            </a:r>
            <a:r>
              <a:rPr lang="nb-NO" dirty="0">
                <a:latin typeface="+mj-lt"/>
              </a:rPr>
              <a:t>ivareta seniorperspektivet på en god måte i omstillinger?</a:t>
            </a:r>
          </a:p>
          <a:p>
            <a:endParaRPr lang="nb-NO" dirty="0"/>
          </a:p>
        </p:txBody>
      </p:sp>
      <p:sp>
        <p:nvSpPr>
          <p:cNvPr id="3" name="Tittel 2"/>
          <p:cNvSpPr>
            <a:spLocks noGrp="1"/>
          </p:cNvSpPr>
          <p:nvPr>
            <p:ph type="title"/>
          </p:nvPr>
        </p:nvSpPr>
        <p:spPr>
          <a:xfrm>
            <a:off x="384628" y="430475"/>
            <a:ext cx="11263389" cy="1595752"/>
          </a:xfrm>
        </p:spPr>
        <p:txBody>
          <a:bodyPr>
            <a:normAutofit fontScale="90000"/>
          </a:bodyPr>
          <a:lstStyle/>
          <a:p>
            <a:pPr>
              <a:spcAft>
                <a:spcPts val="0"/>
              </a:spcAft>
            </a:pPr>
            <a:r>
              <a:rPr lang="nb-NO" sz="2700" b="1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nb-NO" sz="2700" b="1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b-NO" sz="2700" b="1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Forskjellsbehandling:</a:t>
            </a:r>
            <a:r>
              <a:rPr lang="nb-NO" sz="27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nb-NO" sz="27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b-NO" sz="27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Det framkommer </a:t>
            </a:r>
            <a:r>
              <a:rPr lang="nb-NO" sz="2700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 rapporten at </a:t>
            </a:r>
            <a:r>
              <a:rPr lang="nb-NO" sz="27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ansatte i finansnæringen </a:t>
            </a:r>
            <a:r>
              <a:rPr lang="nb-NO" sz="2700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opplever noe </a:t>
            </a:r>
            <a:r>
              <a:rPr lang="nb-NO" sz="27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større forskjellsbehandling på grunn av alder enn ansatte i andre næringer. </a:t>
            </a:r>
            <a:r>
              <a:rPr lang="nb-NO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nb-NO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5714916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idx="1"/>
          </p:nvPr>
        </p:nvSpPr>
        <p:spPr>
          <a:xfrm>
            <a:off x="380998" y="2982191"/>
            <a:ext cx="11267020" cy="3327591"/>
          </a:xfrm>
        </p:spPr>
        <p:txBody>
          <a:bodyPr/>
          <a:lstStyle/>
          <a:p>
            <a:r>
              <a:rPr lang="nb-NO" dirty="0">
                <a:solidFill>
                  <a:srgbClr val="000000"/>
                </a:solidFill>
                <a:latin typeface="Calibri Light" panose="020F03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Hva bør næringen gjøre for å sørge for at de med lavest kompetanse kan fortsette i jobb? Kan man tenke bredere? Omskolering til jobber utenfor næringen? Øke mobiliteten blant seniorene?</a:t>
            </a:r>
            <a:endParaRPr lang="nb-NO" sz="2000" dirty="0">
              <a:latin typeface="Calibri Light" panose="020F03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nb-NO" dirty="0">
                <a:solidFill>
                  <a:srgbClr val="000000"/>
                </a:solidFill>
                <a:latin typeface="Calibri Light" panose="020F03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Finansnæringen har vært tidligere ute enn en del andre næringer med digitalisering og nye innovasjoner – hvordan jobbe med kompetanseutvikling/livslang læring slik at man kan ta i bruk nye og bedre måter å jobbe på? </a:t>
            </a:r>
            <a:endParaRPr lang="nb-NO" sz="2000" dirty="0">
              <a:latin typeface="Calibri Light" panose="020F03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nb-NO" dirty="0">
                <a:solidFill>
                  <a:srgbClr val="000000"/>
                </a:solidFill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nb-NO" sz="2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nb-NO" dirty="0"/>
          </a:p>
        </p:txBody>
      </p:sp>
      <p:sp>
        <p:nvSpPr>
          <p:cNvPr id="3" name="Tittel 2"/>
          <p:cNvSpPr>
            <a:spLocks noGrp="1"/>
          </p:cNvSpPr>
          <p:nvPr>
            <p:ph type="title"/>
          </p:nvPr>
        </p:nvSpPr>
        <p:spPr>
          <a:xfrm>
            <a:off x="384628" y="789709"/>
            <a:ext cx="11263389" cy="1579418"/>
          </a:xfrm>
        </p:spPr>
        <p:txBody>
          <a:bodyPr>
            <a:normAutofit fontScale="90000"/>
          </a:bodyPr>
          <a:lstStyle/>
          <a:p>
            <a:r>
              <a:rPr lang="nb-NO" sz="2700" b="1" dirty="0" smtClean="0"/>
              <a:t/>
            </a:r>
            <a:br>
              <a:rPr lang="nb-NO" sz="2700" b="1" dirty="0" smtClean="0"/>
            </a:br>
            <a:r>
              <a:rPr lang="nb-NO" sz="2700" b="1" dirty="0" smtClean="0"/>
              <a:t>Digitalisering, automatisering </a:t>
            </a:r>
            <a:r>
              <a:rPr lang="nb-NO" sz="2700" b="1" dirty="0"/>
              <a:t>og utviklingen fremover:  </a:t>
            </a:r>
            <a:r>
              <a:rPr lang="nb-NO" sz="2700" dirty="0"/>
              <a:t/>
            </a:r>
            <a:br>
              <a:rPr lang="nb-NO" sz="2700" dirty="0"/>
            </a:br>
            <a:r>
              <a:rPr lang="nb-NO" sz="2700" dirty="0" smtClean="0"/>
              <a:t/>
            </a:r>
            <a:br>
              <a:rPr lang="nb-NO" sz="2700" dirty="0" smtClean="0"/>
            </a:br>
            <a:r>
              <a:rPr lang="nb-NO" sz="2700" dirty="0" smtClean="0"/>
              <a:t>Undersøkelsen </a:t>
            </a:r>
            <a:r>
              <a:rPr lang="nb-NO" sz="2700" dirty="0"/>
              <a:t>viser at ansatte med «lav lønn» har høyere sannsynlighet for å bli tilbudt sluttpakke enn andre. «Lav lønn» er trolig en indiksjon på at man er i en stilling/har arbeidsoppgaver som er særlig utsatt for automatisering. </a:t>
            </a:r>
            <a:r>
              <a:rPr lang="nb-NO" dirty="0"/>
              <a:t/>
            </a:r>
            <a:br>
              <a:rPr lang="nb-NO" dirty="0"/>
            </a:b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7553285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b="1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nb-NO" b="1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b-NO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nb-NO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nb-NO" dirty="0"/>
          </a:p>
        </p:txBody>
      </p:sp>
      <p:sp>
        <p:nvSpPr>
          <p:cNvPr id="2" name="TekstSylinder 1"/>
          <p:cNvSpPr txBox="1"/>
          <p:nvPr/>
        </p:nvSpPr>
        <p:spPr>
          <a:xfrm>
            <a:off x="2748381" y="929640"/>
            <a:ext cx="6348845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nb-NO" sz="2800" dirty="0" smtClean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På tide å tenke nytt rundt seniorpolitikk?</a:t>
            </a:r>
          </a:p>
          <a:p>
            <a:pPr lvl="0">
              <a:spcAft>
                <a:spcPts val="0"/>
              </a:spcAft>
            </a:pPr>
            <a:endParaRPr lang="nb-NO" sz="2800" dirty="0" smtClean="0"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nb-NO" sz="2800" dirty="0" smtClean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Hvilke tiltak som må til for å få flere til å jobbe lenger i tråd med politiske føringer?</a:t>
            </a:r>
          </a:p>
          <a:p>
            <a:pPr lvl="0">
              <a:spcAft>
                <a:spcPts val="0"/>
              </a:spcAft>
            </a:pPr>
            <a:endParaRPr lang="nb-NO" sz="2800" dirty="0" smtClean="0"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nb-NO" sz="2800" dirty="0" smtClean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Er vi forberedt på den omfattende avgangen fra næringen til pensjon?</a:t>
            </a:r>
          </a:p>
          <a:p>
            <a:pPr lvl="0">
              <a:spcAft>
                <a:spcPts val="0"/>
              </a:spcAft>
            </a:pPr>
            <a:endParaRPr lang="nb-NO" sz="2800" dirty="0" smtClean="0"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nb-NO" sz="2800" dirty="0" smtClean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Hvilken rolle vil kompetanseutvikling av ansatte spille fremover?</a:t>
            </a:r>
            <a:endParaRPr lang="nb-NO" sz="2800" dirty="0" smtClean="0"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nb-NO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nb-NO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6929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542</Words>
  <Application>Microsoft Office PowerPoint</Application>
  <PresentationFormat>Widescreen</PresentationFormat>
  <Paragraphs>69</Paragraphs>
  <Slides>7</Slides>
  <Notes>6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7</vt:i4>
      </vt:variant>
    </vt:vector>
  </HeadingPairs>
  <TitlesOfParts>
    <vt:vector size="13" baseType="lpstr">
      <vt:lpstr>.AppleSystemUIFont</vt:lpstr>
      <vt:lpstr>Arial</vt:lpstr>
      <vt:lpstr>Calibri</vt:lpstr>
      <vt:lpstr>Calibri Light</vt:lpstr>
      <vt:lpstr>Times New Roman</vt:lpstr>
      <vt:lpstr>Office-tema</vt:lpstr>
      <vt:lpstr>Seniorer i finansnæringen</vt:lpstr>
      <vt:lpstr>Aktuelle temaer</vt:lpstr>
      <vt:lpstr>Tiltak: I rapporten blir det pekt på at karriereplanlegging og etterutdanning vil være mer relevante seniortiltak enn mer tradisjonelle tiltak som redusert arbeidstid og tilrettelagte oppgaver – siden det er kompetanse og arbeidsprestasjoner som er viktigst ved nedbemanninger.</vt:lpstr>
      <vt:lpstr>Avgangsalder:  Rapporten viser «avgang» med 1,5 prosent per år og behov for nyrekruttering selv med sterk nedmanning.  </vt:lpstr>
      <vt:lpstr> Forskjellsbehandling: Det framkommer i rapporten at ansatte i finansnæringen opplever noe større forskjellsbehandling på grunn av alder enn ansatte i andre næringer.  </vt:lpstr>
      <vt:lpstr> Digitalisering, automatisering og utviklingen fremover:    Undersøkelsen viser at ansatte med «lav lønn» har høyere sannsynlighet for å bli tilbudt sluttpakke enn andre. «Lav lønn» er trolig en indiksjon på at man er i en stilling/har arbeidsoppgaver som er særlig utsatt for automatisering.  </vt:lpstr>
      <vt:lpstr>  </vt:lpstr>
    </vt:vector>
  </TitlesOfParts>
  <Company>Finansforbundet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Nanna Ringstad</dc:creator>
  <cp:lastModifiedBy>Nanna Ringstad</cp:lastModifiedBy>
  <cp:revision>13</cp:revision>
  <dcterms:created xsi:type="dcterms:W3CDTF">2017-10-11T10:02:40Z</dcterms:created>
  <dcterms:modified xsi:type="dcterms:W3CDTF">2017-10-11T12:31:16Z</dcterms:modified>
</cp:coreProperties>
</file>