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 id="2147483677" r:id="rId4"/>
  </p:sldMasterIdLst>
  <p:notesMasterIdLst>
    <p:notesMasterId r:id="rId11"/>
  </p:notesMasterIdLst>
  <p:sldIdLst>
    <p:sldId id="263" r:id="rId5"/>
    <p:sldId id="258" r:id="rId6"/>
    <p:sldId id="259" r:id="rId7"/>
    <p:sldId id="260" r:id="rId8"/>
    <p:sldId id="261" r:id="rId9"/>
    <p:sldId id="262"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23FB4-2689-4A0A-BAD0-955C91B5194C}" type="datetimeFigureOut">
              <a:rPr lang="nb-NO" smtClean="0"/>
              <a:t>06.09.2016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1AB7B-DC82-4C15-8E93-1CC8282CAB7F}" type="slidenum">
              <a:rPr lang="nb-NO" smtClean="0"/>
              <a:t>‹#›</a:t>
            </a:fld>
            <a:endParaRPr lang="nb-NO"/>
          </a:p>
        </p:txBody>
      </p:sp>
    </p:spTree>
    <p:extLst>
      <p:ext uri="{BB962C8B-B14F-4D97-AF65-F5344CB8AC3E}">
        <p14:creationId xmlns:p14="http://schemas.microsoft.com/office/powerpoint/2010/main" val="34297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 En liten overgang fra det Dag</a:t>
            </a:r>
            <a:r>
              <a:rPr lang="nb-NO" baseline="0" dirty="0" smtClean="0"/>
              <a:t> Arne har snakket om.</a:t>
            </a:r>
          </a:p>
          <a:p>
            <a:r>
              <a:rPr lang="nb-NO" dirty="0" smtClean="0"/>
              <a:t>Da vi ba dere drøfte</a:t>
            </a:r>
            <a:r>
              <a:rPr lang="nb-NO" baseline="0" dirty="0" smtClean="0"/>
              <a:t> om hva dere ville at dette kurset skulle handle om, snakket dere om tillitsvalgtes rolle. En av filmene dere fikk før kurset handlet også om dette.</a:t>
            </a:r>
          </a:p>
          <a:p>
            <a:r>
              <a:rPr lang="nb-NO" baseline="0" dirty="0" smtClean="0"/>
              <a:t>Hva har du begitt deg ut på? Hvordan skal du løse oppdraget ditt – til beste for medlemmene og bedriften?</a:t>
            </a:r>
          </a:p>
          <a:p>
            <a:endParaRPr lang="nb-NO" dirty="0" smtClean="0"/>
          </a:p>
          <a:p>
            <a:r>
              <a:rPr lang="nb-NO" dirty="0" smtClean="0"/>
              <a:t>Selv</a:t>
            </a:r>
            <a:r>
              <a:rPr lang="nb-NO" baseline="0" dirty="0" smtClean="0"/>
              <a:t> om titlene på foredragene disse to dagene ikke alltid er tillitsvalgtes rolle, handler alt vi skal snakke om </a:t>
            </a:r>
            <a:r>
              <a:rPr lang="nb-NO" baseline="0" dirty="0" err="1" smtClean="0"/>
              <a:t>om</a:t>
            </a:r>
            <a:r>
              <a:rPr lang="nb-NO" baseline="0" dirty="0" smtClean="0"/>
              <a:t> kunnskap, metoder, bestemmelser etc. som skal hjelpe deg til å bli en bedre tillitsvalgt – og få en større forståelse for rollen. Vi skal jobbe med oppgaver som skal gjøre at du forstår med av rollen i grupper senere i dag og i morgen.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66164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p:spPr>
      </p:sp>
      <p:sp>
        <p:nvSpPr>
          <p:cNvPr id="3" name="Plassholder for notater 2"/>
          <p:cNvSpPr>
            <a:spLocks noGrp="1"/>
          </p:cNvSpPr>
          <p:nvPr>
            <p:ph type="body" idx="1"/>
          </p:nvPr>
        </p:nvSpPr>
        <p:spPr/>
        <p:txBody>
          <a:bodyPr>
            <a:normAutofit fontScale="85000" lnSpcReduction="20000"/>
          </a:bodyPr>
          <a:lstStyle/>
          <a:p>
            <a:pPr fontAlgn="auto">
              <a:lnSpc>
                <a:spcPct val="120000"/>
              </a:lnSpc>
              <a:spcBef>
                <a:spcPts val="0"/>
              </a:spcBef>
              <a:spcAft>
                <a:spcPts val="0"/>
              </a:spcAft>
              <a:defRPr/>
            </a:pPr>
            <a:r>
              <a:rPr lang="nb-NO" dirty="0" smtClean="0"/>
              <a:t>Det er viktig for forståelsen av fagforeningens rolle og se den i et historisk perspektiv. Fagforeningene slik vi kjenner dem i dag har røtter tilbake til den industrielle revolusjon. Gjennom etablering og utvikling av mekaniske arbeidsprosesser fikk man for alvor tydeliggjort interessemotsetninger mellom arbeidstakere og bedriftseiere. Eierskap til kapitalen – selve grunnlaget for etablering av industrien - ga makt. Makt til å utvikle produktene, makt til å forvalte bedriftens økonomi, makt til å bestemme produksjonsmidler og produksjonssted samt makt til å treffe beslutninger som angikk arbeidstakernes forhold.</a:t>
            </a:r>
          </a:p>
          <a:p>
            <a:pPr fontAlgn="auto">
              <a:lnSpc>
                <a:spcPct val="120000"/>
              </a:lnSpc>
              <a:spcBef>
                <a:spcPts val="0"/>
              </a:spcBef>
              <a:spcAft>
                <a:spcPts val="0"/>
              </a:spcAft>
              <a:defRPr/>
            </a:pPr>
            <a:r>
              <a:rPr lang="nb-NO" dirty="0" smtClean="0"/>
              <a:t>Retten til å utøve makt var underlagt svært få begrensninger. Som vi husker fra historieundervisningen på skolen var forholdene for arbeidstakere svært ofte kritikkverdige. Behovet for ivaretakelse av arbeidstakernes interesser i en situasjon hvor de var prisgitt arbeidsgiverens/eierens mer eller mindre selvmotiverte beslutninger var påtrengende.  Dette skjøt fart etter hvert som samfunnsutviklingen i de vestlige land ble preget av humanistisk tenkning og et moderne syn på mennesket. Dette  etablerte en forståelse for at arbeidstakeren hadde en verdi i seg selv og ikke bare som en produksjonsfaktor. Dette er et grunnleggende </a:t>
            </a:r>
            <a:r>
              <a:rPr lang="nb-NO" dirty="0" err="1" smtClean="0"/>
              <a:t>verdisyn</a:t>
            </a:r>
            <a:r>
              <a:rPr lang="nb-NO" dirty="0" smtClean="0"/>
              <a:t> vi finner igjen i dagens arbeidsmiljølovgivning. </a:t>
            </a:r>
          </a:p>
          <a:p>
            <a:pPr fontAlgn="auto">
              <a:lnSpc>
                <a:spcPct val="120000"/>
              </a:lnSpc>
              <a:spcBef>
                <a:spcPts val="0"/>
              </a:spcBef>
              <a:spcAft>
                <a:spcPts val="0"/>
              </a:spcAft>
              <a:defRPr/>
            </a:pPr>
            <a:r>
              <a:rPr lang="nb-NO" dirty="0" smtClean="0"/>
              <a:t>For å stå sterkere i kampen for ivaretakelse av rettigheter ble det dannet arbeiderforeninger som siden utviklet seg til å bli fagforeninger slik vi kjenner dem i dag.  Arbeidsgiveren på sin side etablere sine organisasjoner som en motkraft mot arbeidstakernes sammenslutninger. Samfunnet på sin side, ved storting og regjering, etablerte lover som regulerte samhandlingen mellom fagforeningene og arbeidsgiverorganisasjonene. Samtidige ble det etablert og utviklet lovbestemmelser som ivaretok den enkelte arbeidstaker. Dette er vernebestemmelser som er utviklet helt fra starten av det  industrielle samfunn, gjennom hele forrige århundre og som vi i dag kjenner igjen i første rekke  i Arbeidsmiljøloven .</a:t>
            </a:r>
          </a:p>
          <a:p>
            <a:pPr fontAlgn="auto">
              <a:spcBef>
                <a:spcPts val="0"/>
              </a:spcBef>
              <a:spcAft>
                <a:spcPts val="0"/>
              </a:spcAft>
              <a:defRPr/>
            </a:pPr>
            <a:endParaRPr lang="nb-NO" dirty="0" smtClean="0"/>
          </a:p>
        </p:txBody>
      </p:sp>
      <p:sp>
        <p:nvSpPr>
          <p:cNvPr id="1638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F6AC04-906C-43DB-8341-746F846C70F0}" type="slidenum">
              <a:rPr lang="nb-NO">
                <a:solidFill>
                  <a:prstClr val="black"/>
                </a:solidFill>
              </a:rPr>
              <a:pPr fontAlgn="base">
                <a:spcBef>
                  <a:spcPct val="0"/>
                </a:spcBef>
                <a:spcAft>
                  <a:spcPct val="0"/>
                </a:spcAft>
              </a:pPr>
              <a:t>2</a:t>
            </a:fld>
            <a:endParaRPr lang="nb-NO">
              <a:solidFill>
                <a:prstClr val="black"/>
              </a:solidFill>
            </a:endParaRPr>
          </a:p>
        </p:txBody>
      </p:sp>
    </p:spTree>
    <p:extLst>
      <p:ext uri="{BB962C8B-B14F-4D97-AF65-F5344CB8AC3E}">
        <p14:creationId xmlns:p14="http://schemas.microsoft.com/office/powerpoint/2010/main" val="342074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27245A9-C93F-4EB5-A52C-A74FAA8D48DD}" type="slidenum">
              <a:rPr lang="nb-NO">
                <a:solidFill>
                  <a:prstClr val="black"/>
                </a:solidFill>
              </a:rPr>
              <a:pPr>
                <a:defRPr/>
              </a:pPr>
              <a:t>5</a:t>
            </a:fld>
            <a:endParaRPr lang="nb-NO">
              <a:solidFill>
                <a:prstClr val="black"/>
              </a:solidFill>
            </a:endParaRPr>
          </a:p>
        </p:txBody>
      </p:sp>
    </p:spTree>
    <p:extLst>
      <p:ext uri="{BB962C8B-B14F-4D97-AF65-F5344CB8AC3E}">
        <p14:creationId xmlns:p14="http://schemas.microsoft.com/office/powerpoint/2010/main" val="2615409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9" descr="img_1600x1200.jpg"/>
          <p:cNvPicPr>
            <a:picLocks noChangeAspect="1"/>
          </p:cNvPicPr>
          <p:nvPr userDrawn="1"/>
        </p:nvPicPr>
        <p:blipFill>
          <a:blip r:embed="rId2" cstate="print"/>
          <a:srcRect/>
          <a:stretch>
            <a:fillRect/>
          </a:stretch>
        </p:blipFill>
        <p:spPr bwMode="auto">
          <a:xfrm>
            <a:off x="-50800" y="-46038"/>
            <a:ext cx="12335933" cy="4967288"/>
          </a:xfrm>
          <a:prstGeom prst="rect">
            <a:avLst/>
          </a:prstGeom>
          <a:noFill/>
          <a:ln w="9525">
            <a:noFill/>
            <a:miter lim="800000"/>
            <a:headEnd/>
            <a:tailEnd/>
          </a:ln>
        </p:spPr>
      </p:pic>
      <p:sp>
        <p:nvSpPr>
          <p:cNvPr id="5" name="Rektangel 4"/>
          <p:cNvSpPr/>
          <p:nvPr userDrawn="1"/>
        </p:nvSpPr>
        <p:spPr>
          <a:xfrm>
            <a:off x="-50800" y="4870450"/>
            <a:ext cx="12335933" cy="20828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b-NO" sz="1800">
              <a:solidFill>
                <a:prstClr val="white"/>
              </a:solidFill>
            </a:endParaRPr>
          </a:p>
        </p:txBody>
      </p:sp>
      <p:sp>
        <p:nvSpPr>
          <p:cNvPr id="6" name="Rektangel 5"/>
          <p:cNvSpPr/>
          <p:nvPr userDrawn="1"/>
        </p:nvSpPr>
        <p:spPr>
          <a:xfrm>
            <a:off x="-50800" y="4870451"/>
            <a:ext cx="12335933" cy="53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b-NO" sz="1800">
              <a:solidFill>
                <a:prstClr val="white"/>
              </a:solidFill>
            </a:endParaRPr>
          </a:p>
        </p:txBody>
      </p:sp>
      <p:pic>
        <p:nvPicPr>
          <p:cNvPr id="7" name="Bilde 13" descr="logo_neg.png"/>
          <p:cNvPicPr>
            <a:picLocks noChangeAspect="1"/>
          </p:cNvPicPr>
          <p:nvPr userDrawn="1"/>
        </p:nvPicPr>
        <p:blipFill>
          <a:blip r:embed="rId3" cstate="print"/>
          <a:srcRect/>
          <a:stretch>
            <a:fillRect/>
          </a:stretch>
        </p:blipFill>
        <p:spPr bwMode="auto">
          <a:xfrm>
            <a:off x="309034" y="211139"/>
            <a:ext cx="3052233" cy="631825"/>
          </a:xfrm>
          <a:prstGeom prst="rect">
            <a:avLst/>
          </a:prstGeom>
          <a:noFill/>
          <a:ln w="9525">
            <a:noFill/>
            <a:miter lim="800000"/>
            <a:headEnd/>
            <a:tailEnd/>
          </a:ln>
        </p:spPr>
      </p:pic>
      <p:sp>
        <p:nvSpPr>
          <p:cNvPr id="2" name="Tittel 1"/>
          <p:cNvSpPr>
            <a:spLocks noGrp="1"/>
          </p:cNvSpPr>
          <p:nvPr>
            <p:ph type="ctrTitle"/>
          </p:nvPr>
        </p:nvSpPr>
        <p:spPr>
          <a:xfrm>
            <a:off x="377189" y="5105400"/>
            <a:ext cx="10363200" cy="1047750"/>
          </a:xfrm>
        </p:spPr>
        <p:txBody>
          <a:bodyPr anchor="t">
            <a:normAutofit/>
          </a:bodyPr>
          <a:lstStyle>
            <a:lvl1pPr>
              <a:defRPr sz="2800">
                <a:solidFill>
                  <a:schemeClr val="bg1"/>
                </a:solidFill>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385656" y="6289676"/>
            <a:ext cx="8534400" cy="441325"/>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8" name="Plassholder for dato 3"/>
          <p:cNvSpPr>
            <a:spLocks noGrp="1"/>
          </p:cNvSpPr>
          <p:nvPr userDrawn="1">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4EA4CCF-A5A7-40CC-B6CA-264BBD9906F4}" type="datetimeFigureOut">
              <a:rPr lang="nn-NO"/>
              <a:pPr>
                <a:defRPr/>
              </a:pPr>
              <a:t>06.09.2016</a:t>
            </a:fld>
            <a:endParaRPr lang="nb-NO"/>
          </a:p>
        </p:txBody>
      </p:sp>
      <p:sp>
        <p:nvSpPr>
          <p:cNvPr id="9" name="Plassholder for bunntekst 4"/>
          <p:cNvSpPr>
            <a:spLocks noGrp="1"/>
          </p:cNvSpPr>
          <p:nvPr userDrawn="1">
            <p:ph type="ftr" sz="quarter" idx="11"/>
          </p:nvPr>
        </p:nvSpPr>
        <p:spPr/>
        <p:txBody>
          <a:bodyPr rtlCol="0"/>
          <a:lstStyle>
            <a:lvl1pPr fontAlgn="auto">
              <a:spcBef>
                <a:spcPts val="0"/>
              </a:spcBef>
              <a:spcAft>
                <a:spcPts val="0"/>
              </a:spcAft>
              <a:defRPr dirty="0">
                <a:solidFill>
                  <a:prstClr val="black">
                    <a:tint val="75000"/>
                  </a:prstClr>
                </a:solidFill>
                <a:latin typeface="+mn-lt"/>
                <a:cs typeface="+mn-cs"/>
              </a:defRPr>
            </a:lvl1pPr>
          </a:lstStyle>
          <a:p>
            <a:pPr>
              <a:defRPr/>
            </a:pPr>
            <a:endParaRPr lang="nb-NO"/>
          </a:p>
        </p:txBody>
      </p:sp>
      <p:sp>
        <p:nvSpPr>
          <p:cNvPr id="10" name="Plassholder for lysbildenummer 5"/>
          <p:cNvSpPr>
            <a:spLocks noGrp="1"/>
          </p:cNvSpPr>
          <p:nvPr userDrawn="1">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4B8827B-D121-4822-9573-B96ED1459B13}" type="slidenum">
              <a:rPr lang="nb-NO"/>
              <a:pPr>
                <a:defRPr/>
              </a:pPr>
              <a:t>‹#›</a:t>
            </a:fld>
            <a:endParaRPr lang="nb-NO"/>
          </a:p>
        </p:txBody>
      </p:sp>
    </p:spTree>
    <p:extLst>
      <p:ext uri="{BB962C8B-B14F-4D97-AF65-F5344CB8AC3E}">
        <p14:creationId xmlns:p14="http://schemas.microsoft.com/office/powerpoint/2010/main" val="199899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8984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165581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360360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3847585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640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0368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80999" y="1930401"/>
            <a:ext cx="10972800" cy="437696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F9A58D0-1266-4DF2-B276-6055EF77E6C7}" type="datetimeFigureOut">
              <a:rPr lang="nn-NO"/>
              <a:pPr>
                <a:defRPr/>
              </a:pPr>
              <a:t>06.09.2016</a:t>
            </a:fld>
            <a:endParaRPr lang="nb-NO" dirty="0"/>
          </a:p>
        </p:txBody>
      </p:sp>
      <p:sp>
        <p:nvSpPr>
          <p:cNvPr id="5" name="Plassholder for bunntekst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6" name="Plassholder for lysbildenumm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944DD6-AFD7-4F1E-B06D-6366F29879DE}" type="slidenum">
              <a:rPr lang="nb-NO"/>
              <a:pPr>
                <a:defRPr/>
              </a:pPr>
              <a:t>‹#›</a:t>
            </a:fld>
            <a:endParaRPr lang="nb-NO"/>
          </a:p>
        </p:txBody>
      </p:sp>
    </p:spTree>
    <p:extLst>
      <p:ext uri="{BB962C8B-B14F-4D97-AF65-F5344CB8AC3E}">
        <p14:creationId xmlns:p14="http://schemas.microsoft.com/office/powerpoint/2010/main" val="423857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384627"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561B1BA-9902-419A-971F-9DB3EFC684BB}" type="datetimeFigureOut">
              <a:rPr lang="nn-NO"/>
              <a:pPr>
                <a:defRPr/>
              </a:pPr>
              <a:t>06.09.2016</a:t>
            </a:fld>
            <a:endParaRPr lang="nb-NO"/>
          </a:p>
        </p:txBody>
      </p:sp>
      <p:sp>
        <p:nvSpPr>
          <p:cNvPr id="6" name="Plassholder for bunntekst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7" name="Plassholder for lysbildenumm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84D96EB-A95A-4B4D-A941-A4902CF4C1DB}" type="slidenum">
              <a:rPr lang="nb-NO"/>
              <a:pPr>
                <a:defRPr/>
              </a:pPr>
              <a:t>‹#›</a:t>
            </a:fld>
            <a:endParaRPr lang="nb-NO"/>
          </a:p>
        </p:txBody>
      </p:sp>
    </p:spTree>
    <p:extLst>
      <p:ext uri="{BB962C8B-B14F-4D97-AF65-F5344CB8AC3E}">
        <p14:creationId xmlns:p14="http://schemas.microsoft.com/office/powerpoint/2010/main" val="281346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b-NO" sz="1800">
              <a:solidFill>
                <a:prstClr val="white"/>
              </a:solidFill>
            </a:endParaRPr>
          </a:p>
        </p:txBody>
      </p:sp>
      <p:cxnSp>
        <p:nvCxnSpPr>
          <p:cNvPr id="5" name="Rett linje 4"/>
          <p:cNvCxnSpPr/>
          <p:nvPr userDrawn="1"/>
        </p:nvCxnSpPr>
        <p:spPr>
          <a:xfrm>
            <a:off x="508000" y="6424614"/>
            <a:ext cx="11209867"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Bilde 12" descr="f_lite.png"/>
          <p:cNvPicPr>
            <a:picLocks noChangeAspect="1"/>
          </p:cNvPicPr>
          <p:nvPr userDrawn="1"/>
        </p:nvPicPr>
        <p:blipFill>
          <a:blip r:embed="rId2" cstate="print"/>
          <a:srcRect/>
          <a:stretch>
            <a:fillRect/>
          </a:stretch>
        </p:blipFill>
        <p:spPr bwMode="auto">
          <a:xfrm>
            <a:off x="11144251" y="6424613"/>
            <a:ext cx="683683" cy="385762"/>
          </a:xfrm>
          <a:prstGeom prst="rect">
            <a:avLst/>
          </a:prstGeom>
          <a:noFill/>
          <a:ln w="9525">
            <a:noFill/>
            <a:miter lim="800000"/>
            <a:headEnd/>
            <a:tailEnd/>
          </a:ln>
        </p:spPr>
      </p:pic>
      <p:sp>
        <p:nvSpPr>
          <p:cNvPr id="3" name="Plassholder for innhold 2"/>
          <p:cNvSpPr>
            <a:spLocks noGrp="1"/>
          </p:cNvSpPr>
          <p:nvPr>
            <p:ph idx="1"/>
          </p:nvPr>
        </p:nvSpPr>
        <p:spPr>
          <a:xfrm>
            <a:off x="380999" y="1117600"/>
            <a:ext cx="10972800" cy="5403850"/>
          </a:xfrm>
        </p:spPr>
        <p:txBody>
          <a:bodyPr/>
          <a:lstStyle>
            <a:lvl1pPr>
              <a:buFontTx/>
              <a:buNone/>
              <a:defRPr>
                <a:solidFill>
                  <a:schemeClr val="bg1"/>
                </a:solidFill>
              </a:defRPr>
            </a:lvl1pPr>
          </a:lstStyle>
          <a:p>
            <a:pPr lvl="0"/>
            <a:r>
              <a:rPr lang="nb-NO" dirty="0" smtClean="0"/>
              <a:t>Klikk for å redigere tekststiler i malen</a:t>
            </a:r>
          </a:p>
        </p:txBody>
      </p:sp>
      <p:sp>
        <p:nvSpPr>
          <p:cNvPr id="7" name="Plassholder for dato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1818FD3-BD77-4A11-AB59-968017044512}" type="datetimeFigureOut">
              <a:rPr lang="nn-NO"/>
              <a:pPr>
                <a:defRPr/>
              </a:pPr>
              <a:t>06.09.2016</a:t>
            </a:fld>
            <a:endParaRPr lang="nb-NO" dirty="0"/>
          </a:p>
        </p:txBody>
      </p:sp>
      <p:sp>
        <p:nvSpPr>
          <p:cNvPr id="8" name="Plassholder for bunntekst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9" name="Plassholder for lysbildenumm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49A5E5A-E690-4FB5-AB31-6EB9A7B4EB02}" type="slidenum">
              <a:rPr lang="nb-NO"/>
              <a:pPr>
                <a:defRPr/>
              </a:pPr>
              <a:t>‹#›</a:t>
            </a:fld>
            <a:endParaRPr lang="nb-NO"/>
          </a:p>
        </p:txBody>
      </p:sp>
    </p:spTree>
    <p:extLst>
      <p:ext uri="{BB962C8B-B14F-4D97-AF65-F5344CB8AC3E}">
        <p14:creationId xmlns:p14="http://schemas.microsoft.com/office/powerpoint/2010/main" val="75403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C3FF2F5-BF6F-42E7-BA14-DCDB234F893C}" type="datetimeFigureOut">
              <a:rPr lang="nn-NO"/>
              <a:pPr>
                <a:defRPr/>
              </a:pPr>
              <a:t>06.09.2016</a:t>
            </a:fld>
            <a:endParaRPr lang="nb-NO"/>
          </a:p>
        </p:txBody>
      </p:sp>
      <p:sp>
        <p:nvSpPr>
          <p:cNvPr id="4" name="Plassholder for bunntekst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5" name="Plassholder for lysbildenumm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A9493DC-9963-4D7C-B86C-AFDCB36629AD}" type="slidenum">
              <a:rPr lang="nb-NO"/>
              <a:pPr>
                <a:defRPr/>
              </a:pPr>
              <a:t>‹#›</a:t>
            </a:fld>
            <a:endParaRPr lang="nb-NO"/>
          </a:p>
        </p:txBody>
      </p:sp>
    </p:spTree>
    <p:extLst>
      <p:ext uri="{BB962C8B-B14F-4D97-AF65-F5344CB8AC3E}">
        <p14:creationId xmlns:p14="http://schemas.microsoft.com/office/powerpoint/2010/main" val="365517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8" y="1930401"/>
            <a:ext cx="11311468" cy="4376967"/>
          </a:xfrm>
        </p:spPr>
        <p:txBody>
          <a:bodyPr/>
          <a:lstStyle>
            <a:lvl1pPr>
              <a:buNone/>
              <a:defRPr/>
            </a:lvl1pPr>
          </a:lstStyle>
          <a:p>
            <a:pPr lvl="0"/>
            <a:endParaRPr lang="nb-NO" dirty="0"/>
          </a:p>
        </p:txBody>
      </p:sp>
      <p:sp>
        <p:nvSpPr>
          <p:cNvPr id="4" name="Plassholder for dato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F6295A8-285F-44AF-B58D-57468BA55AD1}" type="datetimeFigureOut">
              <a:rPr lang="nn-NO"/>
              <a:pPr>
                <a:defRPr/>
              </a:pPr>
              <a:t>06.09.2016</a:t>
            </a:fld>
            <a:endParaRPr lang="nb-NO" dirty="0"/>
          </a:p>
        </p:txBody>
      </p:sp>
      <p:sp>
        <p:nvSpPr>
          <p:cNvPr id="5" name="Plassholder for bunntekst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6" name="Plassholder for lysbildenumm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3CC165A-255E-4F31-BD7E-864C16A8ADE1}" type="slidenum">
              <a:rPr lang="nb-NO"/>
              <a:pPr>
                <a:defRPr/>
              </a:pPr>
              <a:t>‹#›</a:t>
            </a:fld>
            <a:endParaRPr lang="nb-NO"/>
          </a:p>
        </p:txBody>
      </p:sp>
    </p:spTree>
    <p:extLst>
      <p:ext uri="{BB962C8B-B14F-4D97-AF65-F5344CB8AC3E}">
        <p14:creationId xmlns:p14="http://schemas.microsoft.com/office/powerpoint/2010/main" val="343947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F43CBEF-4C2E-48B6-A5BD-9F2FD32450AF}" type="datetimeFigureOut">
              <a:rPr lang="nn-NO"/>
              <a:pPr>
                <a:defRPr/>
              </a:pPr>
              <a:t>06.09.2016</a:t>
            </a:fld>
            <a:endParaRPr lang="nb-NO"/>
          </a:p>
        </p:txBody>
      </p:sp>
      <p:sp>
        <p:nvSpPr>
          <p:cNvPr id="3" name="Plassholder for bunntekst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nb-NO"/>
          </a:p>
        </p:txBody>
      </p:sp>
      <p:sp>
        <p:nvSpPr>
          <p:cNvPr id="4" name="Plassholder for lysbildenumm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A6E5CD3-A894-435D-B6FC-ED6D136AE295}" type="slidenum">
              <a:rPr lang="nb-NO"/>
              <a:pPr>
                <a:defRPr/>
              </a:pPr>
              <a:t>‹#›</a:t>
            </a:fld>
            <a:endParaRPr lang="nb-NO"/>
          </a:p>
        </p:txBody>
      </p:sp>
    </p:spTree>
    <p:extLst>
      <p:ext uri="{BB962C8B-B14F-4D97-AF65-F5344CB8AC3E}">
        <p14:creationId xmlns:p14="http://schemas.microsoft.com/office/powerpoint/2010/main" val="30548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365668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2512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385233" y="511175"/>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 </a:t>
            </a:r>
          </a:p>
        </p:txBody>
      </p:sp>
      <p:sp>
        <p:nvSpPr>
          <p:cNvPr id="1027" name="Plassholder for tekst 2"/>
          <p:cNvSpPr>
            <a:spLocks noGrp="1"/>
          </p:cNvSpPr>
          <p:nvPr>
            <p:ph type="body" idx="1"/>
          </p:nvPr>
        </p:nvSpPr>
        <p:spPr bwMode="auto">
          <a:xfrm>
            <a:off x="381000" y="178117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508000" y="69532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F9ABE453-9E13-45DB-8290-831633B462F7}" type="datetimeFigureOut">
              <a:rPr lang="nn-NO">
                <a:cs typeface="Arial" pitchFamily="34" charset="0"/>
              </a:rPr>
              <a:pPr fontAlgn="base">
                <a:spcBef>
                  <a:spcPct val="0"/>
                </a:spcBef>
                <a:spcAft>
                  <a:spcPct val="0"/>
                </a:spcAft>
              </a:pPr>
              <a:t>06.09.2016</a:t>
            </a:fld>
            <a:endParaRPr lang="nb-NO">
              <a:cs typeface="Arial" pitchFamily="34" charset="0"/>
            </a:endParaRPr>
          </a:p>
        </p:txBody>
      </p:sp>
      <p:sp>
        <p:nvSpPr>
          <p:cNvPr id="5" name="Plassholder for bunntekst 4"/>
          <p:cNvSpPr>
            <a:spLocks noGrp="1"/>
          </p:cNvSpPr>
          <p:nvPr>
            <p:ph type="ftr" sz="quarter" idx="3"/>
          </p:nvPr>
        </p:nvSpPr>
        <p:spPr>
          <a:xfrm>
            <a:off x="4064000" y="6953250"/>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nb-NO">
              <a:cs typeface="Arial" pitchFamily="34" charset="0"/>
            </a:endParaRPr>
          </a:p>
        </p:txBody>
      </p:sp>
      <p:sp>
        <p:nvSpPr>
          <p:cNvPr id="6" name="Plassholder for lysbildenummer 5"/>
          <p:cNvSpPr>
            <a:spLocks noGrp="1"/>
          </p:cNvSpPr>
          <p:nvPr>
            <p:ph type="sldNum" sz="quarter" idx="4"/>
          </p:nvPr>
        </p:nvSpPr>
        <p:spPr>
          <a:xfrm>
            <a:off x="8636000" y="69532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9E5279C0-1670-4412-B658-9BFDFFCDAEAC}" type="slidenum">
              <a:rPr lang="nb-NO">
                <a:cs typeface="Arial" pitchFamily="34" charset="0"/>
              </a:rPr>
              <a:pPr fontAlgn="base">
                <a:spcBef>
                  <a:spcPct val="0"/>
                </a:spcBef>
                <a:spcAft>
                  <a:spcPct val="0"/>
                </a:spcAft>
              </a:pPr>
              <a:t>‹#›</a:t>
            </a:fld>
            <a:endParaRPr lang="nb-NO">
              <a:cs typeface="Arial" pitchFamily="34" charset="0"/>
            </a:endParaRPr>
          </a:p>
        </p:txBody>
      </p:sp>
      <p:cxnSp>
        <p:nvCxnSpPr>
          <p:cNvPr id="9" name="Rett linje 8"/>
          <p:cNvCxnSpPr/>
          <p:nvPr/>
        </p:nvCxnSpPr>
        <p:spPr>
          <a:xfrm>
            <a:off x="508000" y="6424614"/>
            <a:ext cx="11209867" cy="1587"/>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2" name="Bilde 11" descr="f_lite.png"/>
          <p:cNvPicPr>
            <a:picLocks noChangeAspect="1"/>
          </p:cNvPicPr>
          <p:nvPr/>
        </p:nvPicPr>
        <p:blipFill>
          <a:blip r:embed="rId9" cstate="print"/>
          <a:srcRect/>
          <a:stretch>
            <a:fillRect/>
          </a:stretch>
        </p:blipFill>
        <p:spPr bwMode="auto">
          <a:xfrm>
            <a:off x="11144251" y="6424613"/>
            <a:ext cx="683683" cy="385762"/>
          </a:xfrm>
          <a:prstGeom prst="rect">
            <a:avLst/>
          </a:prstGeom>
          <a:noFill/>
          <a:ln w="9525">
            <a:noFill/>
            <a:miter lim="800000"/>
            <a:headEnd/>
            <a:tailEnd/>
          </a:ln>
        </p:spPr>
      </p:pic>
    </p:spTree>
    <p:extLst>
      <p:ext uri="{BB962C8B-B14F-4D97-AF65-F5344CB8AC3E}">
        <p14:creationId xmlns:p14="http://schemas.microsoft.com/office/powerpoint/2010/main" val="38113011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457200" rtl="0" fontAlgn="base">
        <a:spcBef>
          <a:spcPct val="0"/>
        </a:spcBef>
        <a:spcAft>
          <a:spcPct val="0"/>
        </a:spcAft>
        <a:defRPr sz="3400" b="1" kern="1200">
          <a:solidFill>
            <a:srgbClr val="2B899A"/>
          </a:solidFill>
          <a:latin typeface="+mj-lt"/>
          <a:ea typeface="+mj-ea"/>
          <a:cs typeface="+mj-cs"/>
        </a:defRPr>
      </a:lvl1pPr>
      <a:lvl2pPr algn="l" defTabSz="457200" rtl="0" fontAlgn="base">
        <a:spcBef>
          <a:spcPct val="0"/>
        </a:spcBef>
        <a:spcAft>
          <a:spcPct val="0"/>
        </a:spcAft>
        <a:defRPr sz="3400" b="1">
          <a:solidFill>
            <a:srgbClr val="2B899A"/>
          </a:solidFill>
          <a:latin typeface="Calibri" pitchFamily="34" charset="0"/>
        </a:defRPr>
      </a:lvl2pPr>
      <a:lvl3pPr algn="l" defTabSz="457200" rtl="0" fontAlgn="base">
        <a:spcBef>
          <a:spcPct val="0"/>
        </a:spcBef>
        <a:spcAft>
          <a:spcPct val="0"/>
        </a:spcAft>
        <a:defRPr sz="3400" b="1">
          <a:solidFill>
            <a:srgbClr val="2B899A"/>
          </a:solidFill>
          <a:latin typeface="Calibri" pitchFamily="34" charset="0"/>
        </a:defRPr>
      </a:lvl3pPr>
      <a:lvl4pPr algn="l" defTabSz="457200" rtl="0" fontAlgn="base">
        <a:spcBef>
          <a:spcPct val="0"/>
        </a:spcBef>
        <a:spcAft>
          <a:spcPct val="0"/>
        </a:spcAft>
        <a:defRPr sz="3400" b="1">
          <a:solidFill>
            <a:srgbClr val="2B899A"/>
          </a:solidFill>
          <a:latin typeface="Calibri" pitchFamily="34" charset="0"/>
        </a:defRPr>
      </a:lvl4pPr>
      <a:lvl5pPr algn="l" defTabSz="457200" rtl="0" fontAlgn="base">
        <a:spcBef>
          <a:spcPct val="0"/>
        </a:spcBef>
        <a:spcAft>
          <a:spcPct val="0"/>
        </a:spcAft>
        <a:defRPr sz="3400" b="1">
          <a:solidFill>
            <a:srgbClr val="2B899A"/>
          </a:solidFill>
          <a:latin typeface="Calibri" pitchFamily="34" charset="0"/>
        </a:defRPr>
      </a:lvl5pPr>
      <a:lvl6pPr marL="457200" algn="l" defTabSz="457200" rtl="0" fontAlgn="base">
        <a:spcBef>
          <a:spcPct val="0"/>
        </a:spcBef>
        <a:spcAft>
          <a:spcPct val="0"/>
        </a:spcAft>
        <a:defRPr sz="3400" b="1">
          <a:solidFill>
            <a:srgbClr val="2B899A"/>
          </a:solidFill>
          <a:latin typeface="Calibri" pitchFamily="34" charset="0"/>
        </a:defRPr>
      </a:lvl6pPr>
      <a:lvl7pPr marL="914400" algn="l" defTabSz="457200" rtl="0" fontAlgn="base">
        <a:spcBef>
          <a:spcPct val="0"/>
        </a:spcBef>
        <a:spcAft>
          <a:spcPct val="0"/>
        </a:spcAft>
        <a:defRPr sz="3400" b="1">
          <a:solidFill>
            <a:srgbClr val="2B899A"/>
          </a:solidFill>
          <a:latin typeface="Calibri" pitchFamily="34" charset="0"/>
        </a:defRPr>
      </a:lvl7pPr>
      <a:lvl8pPr marL="1371600" algn="l" defTabSz="457200" rtl="0" fontAlgn="base">
        <a:spcBef>
          <a:spcPct val="0"/>
        </a:spcBef>
        <a:spcAft>
          <a:spcPct val="0"/>
        </a:spcAft>
        <a:defRPr sz="3400" b="1">
          <a:solidFill>
            <a:srgbClr val="2B899A"/>
          </a:solidFill>
          <a:latin typeface="Calibri" pitchFamily="34" charset="0"/>
        </a:defRPr>
      </a:lvl8pPr>
      <a:lvl9pPr marL="1828800" algn="l" defTabSz="457200" rtl="0" fontAlgn="base">
        <a:spcBef>
          <a:spcPct val="0"/>
        </a:spcBef>
        <a:spcAft>
          <a:spcPct val="0"/>
        </a:spcAft>
        <a:defRPr sz="3400" b="1">
          <a:solidFill>
            <a:srgbClr val="2B899A"/>
          </a:solidFill>
          <a:latin typeface="Calibri" pitchFamily="34" charset="0"/>
        </a:defRPr>
      </a:lvl9pPr>
    </p:titleStyle>
    <p:bodyStyle>
      <a:lvl1pPr marL="177800" indent="-177800" algn="l" defTabSz="457200" rtl="0" fontAlgn="base">
        <a:spcBef>
          <a:spcPts val="1200"/>
        </a:spcBef>
        <a:spcAft>
          <a:spcPct val="0"/>
        </a:spcAft>
        <a:buClr>
          <a:srgbClr val="8B1F1E"/>
        </a:buClr>
        <a:buFont typeface="Arial" pitchFamily="34" charset="0"/>
        <a:buChar char="•"/>
        <a:defRPr sz="2400" kern="1200">
          <a:solidFill>
            <a:srgbClr val="52565A"/>
          </a:solidFill>
          <a:latin typeface="+mn-lt"/>
          <a:ea typeface="+mn-ea"/>
          <a:cs typeface="+mn-cs"/>
        </a:defRPr>
      </a:lvl1pPr>
      <a:lvl2pPr marL="360363" indent="-182563" algn="l" defTabSz="457200" rtl="0" fontAlgn="base">
        <a:spcBef>
          <a:spcPts val="1200"/>
        </a:spcBef>
        <a:spcAft>
          <a:spcPct val="0"/>
        </a:spcAft>
        <a:buClr>
          <a:srgbClr val="8B1F1E"/>
        </a:buClr>
        <a:buSzPct val="100000"/>
        <a:buFont typeface="Arial" pitchFamily="34" charset="0"/>
        <a:buChar char="•"/>
        <a:defRPr sz="2400" kern="1200">
          <a:solidFill>
            <a:srgbClr val="52565A"/>
          </a:solidFill>
          <a:latin typeface="+mn-lt"/>
          <a:ea typeface="+mn-ea"/>
          <a:cs typeface="+mn-cs"/>
        </a:defRPr>
      </a:lvl2pPr>
      <a:lvl3pPr marL="538163" indent="-177800" algn="l" defTabSz="457200" rtl="0" fontAlgn="base">
        <a:spcBef>
          <a:spcPts val="1200"/>
        </a:spcBef>
        <a:spcAft>
          <a:spcPct val="0"/>
        </a:spcAft>
        <a:buClr>
          <a:srgbClr val="8B1F1E"/>
        </a:buClr>
        <a:buFont typeface="Lucida Grande"/>
        <a:buChar char="-"/>
        <a:defRPr sz="2400" kern="1200">
          <a:solidFill>
            <a:srgbClr val="52565A"/>
          </a:solidFill>
          <a:latin typeface="+mn-lt"/>
          <a:ea typeface="+mn-ea"/>
          <a:cs typeface="+mn-cs"/>
        </a:defRPr>
      </a:lvl3pPr>
      <a:lvl4pPr marL="538163" indent="-177800" algn="l" defTabSz="457200" rtl="0" fontAlgn="base">
        <a:spcBef>
          <a:spcPts val="1200"/>
        </a:spcBef>
        <a:spcAft>
          <a:spcPct val="0"/>
        </a:spcAft>
        <a:buClr>
          <a:srgbClr val="8B1F1E"/>
        </a:buClr>
        <a:buFont typeface="Lucida Grande"/>
        <a:buChar char="-"/>
        <a:defRPr sz="2400" kern="1200">
          <a:solidFill>
            <a:srgbClr val="52565A"/>
          </a:solidFill>
          <a:latin typeface="+mn-lt"/>
          <a:ea typeface="+mn-ea"/>
          <a:cs typeface="+mn-cs"/>
        </a:defRPr>
      </a:lvl4pPr>
      <a:lvl5pPr marL="538163" indent="-177800" algn="l" defTabSz="457200" rtl="0" fontAlgn="base">
        <a:spcBef>
          <a:spcPts val="1200"/>
        </a:spcBef>
        <a:spcAft>
          <a:spcPct val="0"/>
        </a:spcAft>
        <a:buClr>
          <a:srgbClr val="8B1F1E"/>
        </a:buClr>
        <a:buFont typeface="Lucida Grande"/>
        <a:buChar char="-"/>
        <a:defRPr sz="2400" kern="1200">
          <a:solidFill>
            <a:srgbClr val="5256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0"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32914016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o/url?sa=i&amp;rct=j&amp;q=fagforening&amp;source=images&amp;cd=&amp;cad=rja&amp;docid=frzyHNt2Yk80mM&amp;tbnid=goF-jEoHEWymZM:&amp;ved=0CAUQjRw&amp;url=http://pensjonistene.blogspot.com/2010_03_01_archive.html&amp;ei=x7TSUZj7J-zb4QSokIHYDQ&amp;bvm=bv.48572450,d.bGE&amp;psig=AFQjCNGOWegf1VIQsRzovrDk92Oje_FY7w&amp;ust=137284969023421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no/url?sa=i&amp;rct=j&amp;q=helse+milj%C3%B8+og+sikkerhet&amp;source=images&amp;cd=&amp;cad=rja&amp;docid=cmTOC6TQRpZfKM&amp;tbnid=z0G26Vdiv3qQsM:&amp;ved=0CAUQjRw&amp;url=http://getleadingedge.no/products/hms/&amp;ei=lLzSUcLJF6v74QTkhICYCw&amp;bvm=bv.48572450,d.bGE&amp;psig=AFQjCNG9EHnfwvqp_VWcc5_wMAtM5jeuxA&amp;ust=137285152542790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no/url?sa=i&amp;rct=j&amp;q=helse+milj%C3%B8+og+sikkerhet&amp;source=images&amp;cd=&amp;cad=rja&amp;docid=i3uN0ttIOurmCM&amp;tbnid=WX2T7O2CU451nM:&amp;ved=0CAUQjRw&amp;url=http://hakkum.nettserier.no/2010/10/27/&amp;ei=O7nSUaGgFsmm4ASFyoD4Dg&amp;bvm=bv.48572450,d.bGE&amp;psig=AFQjCNEXJcQDw2gCvTZN_PVUSCuF6GmIpg&amp;ust=137285050491676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Fagforeninger før og nå</a:t>
            </a:r>
            <a:endParaRPr lang="nb-NO" dirty="0"/>
          </a:p>
        </p:txBody>
      </p:sp>
      <p:sp>
        <p:nvSpPr>
          <p:cNvPr id="3" name="Undertittel 2"/>
          <p:cNvSpPr>
            <a:spLocks noGrp="1"/>
          </p:cNvSpPr>
          <p:nvPr>
            <p:ph type="subTitle" idx="1"/>
          </p:nvPr>
        </p:nvSpPr>
        <p:spPr/>
        <p:txBody>
          <a:bodyPr>
            <a:normAutofit/>
          </a:bodyPr>
          <a:lstStyle/>
          <a:p>
            <a:r>
              <a:rPr lang="nb-NO" dirty="0" smtClean="0"/>
              <a:t>Grunnopplæring del 2</a:t>
            </a:r>
            <a:endParaRPr lang="nb-NO" dirty="0"/>
          </a:p>
        </p:txBody>
      </p:sp>
      <p:sp>
        <p:nvSpPr>
          <p:cNvPr id="4" name="Plassholder for dato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281196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4.bp.blogspot.com/_vz5S1VmbHiM/S6vHDqtoTCI/AAAAAAAAABA/LPKeNDKRM1M/s1600/fabrikkevsarbeider.png">
            <a:hlinkClick r:id="rId3"/>
          </p:cNvPr>
          <p:cNvPicPr>
            <a:picLocks noChangeAspect="1" noChangeArrowheads="1"/>
          </p:cNvPicPr>
          <p:nvPr/>
        </p:nvPicPr>
        <p:blipFill>
          <a:blip r:embed="rId4" cstate="print"/>
          <a:srcRect l="7843" t="10458" r="3922" b="24183"/>
          <a:stretch>
            <a:fillRect/>
          </a:stretch>
        </p:blipFill>
        <p:spPr bwMode="auto">
          <a:xfrm>
            <a:off x="6240016" y="4077072"/>
            <a:ext cx="4147661" cy="2304256"/>
          </a:xfrm>
          <a:prstGeom prst="rect">
            <a:avLst/>
          </a:prstGeom>
          <a:noFill/>
        </p:spPr>
      </p:pic>
      <p:sp>
        <p:nvSpPr>
          <p:cNvPr id="10242" name="Tittel 1"/>
          <p:cNvSpPr>
            <a:spLocks noGrp="1"/>
          </p:cNvSpPr>
          <p:nvPr>
            <p:ph type="title"/>
          </p:nvPr>
        </p:nvSpPr>
        <p:spPr/>
        <p:txBody>
          <a:bodyPr/>
          <a:lstStyle/>
          <a:p>
            <a:r>
              <a:rPr lang="nb-NO" dirty="0" smtClean="0"/>
              <a:t>Slik oppsto fagforeningene...</a:t>
            </a:r>
          </a:p>
        </p:txBody>
      </p:sp>
      <p:sp>
        <p:nvSpPr>
          <p:cNvPr id="10243" name="Plassholder for innhold 2"/>
          <p:cNvSpPr>
            <a:spLocks noGrp="1"/>
          </p:cNvSpPr>
          <p:nvPr>
            <p:ph idx="1"/>
          </p:nvPr>
        </p:nvSpPr>
        <p:spPr>
          <a:xfrm>
            <a:off x="1809750" y="1930400"/>
            <a:ext cx="8229600" cy="4376738"/>
          </a:xfrm>
        </p:spPr>
        <p:txBody>
          <a:bodyPr/>
          <a:lstStyle/>
          <a:p>
            <a:pPr marL="0" indent="0">
              <a:buNone/>
            </a:pPr>
            <a:r>
              <a:rPr lang="nb-NO" dirty="0" smtClean="0"/>
              <a:t>Fagforeninger slik vi kjenner dem i dag, har sin opprinnelse i den industrielle revolusjon</a:t>
            </a:r>
          </a:p>
          <a:p>
            <a:pPr marL="0" indent="0">
              <a:buFont typeface="Wingdings" pitchFamily="2" charset="2"/>
              <a:buChar char="ü"/>
            </a:pPr>
            <a:r>
              <a:rPr lang="nb-NO" dirty="0" smtClean="0"/>
              <a:t>	Fabrikkeiere hadde kontroll over produksjonsmidlene, og 	dermed makt (styringsrett uten begrensninger)</a:t>
            </a:r>
          </a:p>
          <a:p>
            <a:pPr>
              <a:buFont typeface="Wingdings" pitchFamily="2" charset="2"/>
              <a:buChar char="ü"/>
            </a:pPr>
            <a:r>
              <a:rPr lang="nb-NO" dirty="0" smtClean="0"/>
              <a:t>	Arbeidstakerne samlet seg etter hvert for å sikre egne 	rettigheter</a:t>
            </a:r>
          </a:p>
          <a:p>
            <a:pPr>
              <a:buFont typeface="Wingdings" pitchFamily="2" charset="2"/>
              <a:buChar char="ü"/>
            </a:pPr>
            <a:r>
              <a:rPr lang="nb-NO" dirty="0" smtClean="0"/>
              <a:t>	Arbeidsgiverne samlet seg også </a:t>
            </a:r>
            <a:br>
              <a:rPr lang="nb-NO" dirty="0" smtClean="0"/>
            </a:br>
            <a:r>
              <a:rPr lang="nb-NO" dirty="0" smtClean="0"/>
              <a:t>	i egne foreninger</a:t>
            </a:r>
          </a:p>
        </p:txBody>
      </p:sp>
      <p:sp>
        <p:nvSpPr>
          <p:cNvPr id="10247" name="AutoShape 7" descr="data:image/jpeg;base64,/9j/4AAQSkZJRgABAQAAAQABAAD/2wCEAAkGBhQREBISEBQUFRQWGBgVGBgWGBgUFxgVFRYbFBcZEx0XGyceFxskHBoYIDQgIzMrLCwsFh4xNTAqNSYtLSkBCQoKBQUFDQUFDSkYEhgpKSkpKSkpKSkpKSkpKSkpKSkpKSkpKSkpKSkpKSkpKSkpKSkpKSkpKSkpKSkpKSkpKf/AABEIAHIBugMBIgACEQEDEQH/xAAcAAEAAgIDAQAAAAAAAAAAAAAABgcFCAEDBAL/xABHEAACAQMCBAQCBwUDCAsAAAABAgMABBESIQUGEzEHIkFRMmEIFCNCcYGRM1JyobEVYpIkNUOzwcLR8BcYJTREU4OToqPS/8QAFAEBAAAAAAAAAAAAAAAAAAAAAP/EABQRAQAAAAAAAAAAAAAAAAAAAAD/2gAMAwEAAhEDEQA/ALxpSlApXTNdonxMB+JxXMdwrMygglcZGfMNW41D0296DtpSuGbAydhQc0rgHPauaBSlKBSlKBSlKBSlKBSlKBSlKBSlKBSlKBSlKBSlKBSlKBSlKBSlKBSlKBSlKBSlKBSlKBSlKBSlKBSlKBSlKBSlKBSlKBSlKBXBNc0oIrxm+W1s5bydZZlKx5hlCakjJUONOMFhlnIPfAXYKMYrivPAt7OYxJHbyRwwsvUCjzPkKgSPvpiQ7/CD5futjM+IHCoJbGeW5jeZII3n6QlkiVjEpcBtB+XfBxVK33jPBMjK/Dviia31fW5C3TbOdRaM6juTqOTn1oJ/y34hNeyQlnjRUSRXbrdNmnQdNhoK6Ch1o4IOBt6gg2Jw3U9vFrZWYohZlIdX8oyVOMMre/sfSqDsPHkQxiNOHw4BfGX+7K+uRTiMfEcZ9DgZFWd4X+In9qQ3DvClusBVQFbI0lSSTkAADFBJeIRt9YtSrMB1GDAElSoglIyMgL5jnsScL7DGWqseP+OHDrZz0hLcSZz9nsnbTuzNjcAbAHsM4IrFcC+kGbm6ht1ssdVwmoz5I1HvgRAfzoLgkmCkA+pwNjjsTufTYHv8vcV1tfIJBEWAcqZNProUhWb8AWA/OsdccaOImCsiN5md08oVVdmDFnQx7qAGYYOoYBzkefinMcFumq9lEYIxryUH7LWxXGSud8AFiSBjJoM9nPY1yrZ7fhVH8y/SNwxTh8AYAn7WfIB320xoQcfMn8qhd145cVckrOkYPokMf+8pP86DaSua1Rj8Y+Kggm51EEkaooWwW74zHkd6knBvpF3kZAuYYZl9dOYX/UZX/wCNBsVSonyX4mWfFBiBykwGWhkwrgepXfDj5j8wKllApSvJxTi0NtE01xIkUa92c4HyHzJ9huaD10qpeNfSLs4yVtYZp8feJEKH8Mgt+qio9L9JWbPls4gPnKzf0UUF90qhrf6S0gP2lkhH92Zl/qhqV8A+kBYTkLOJLZj6uA8ef4k3H4kAUFnUrqtrlJEV42V0YZVlIZSD2KkbEV4uZeNfU7Se5KlxCjPpB06tPpnBxQZKlVTafSKsSv2sU6N7IFkH6kqf5VJ+UfFGz4nK0VqZNaIZGEiaBoDBScgkd2G1BL6VEuZ/FKwsAOtNqcgMI4hrkIO4JGwUEbjURkHaodH9JG014a2uAn7wMZb/AA6gP50FvUrA8q88WnElLWkocrjUhBR1z+8rb4+YyPnWZnnCYyGOSANKltz2zgeUfM4HzoOUnB1AZ8pwdiPQHbPfuO34V12t/HKoeNgyksAR2yjFG/QgisbFxV2aQEaCNRCMoRyqRqSVPUbUNbAawuNiMdicBzR4p2NgG1SM8ykp0U3YnyklgSFUf3j3305oJuTjJJ2r6rXLjP0iL2UkW8UEKemQZn/MsQp/w1gJvGjizf8AiyNwfLFCvY59E+VBtWK5rVmw8b+KRHPWjcE5IaGMAk9ydCqc/nU45a+kcGYJxC30g/6SDJA/GNjnH4E/hQXdSvHwni8N1Es1tIskbdmU5HzB9QR6g7ivZQKVWPNnjlDY3c1o1vKzRELqDLgkoGzg7+tYlfpJQbD6pMT/ABoP+NBclKUoFKUoFKqPxN8Ybnhl8baGKB16aPl9erLZz8LAY2qHj6Rl8O0Fr3zuJT39vtaDYylYLkfmBr7h9tdSBVeVSWC5Cghip05JONqztApVcczeOVnZXD27RTyMgQ6kCBDrQSDBZwezD0rHJ9I+wxvBdg/JYiP16ooLYpXl4ZxBZ4Y5kBCyIkgDDBw6hxn0zgjtXqoFKUoFKUoFKV0zOoZQWVWbKpnGonGohc99lzj+7QYXn4/9mXreot5iNyBnouBnBG2/Y7dq08rZTx15geGzWBNP2obUG0nUoRgR8YZSCQwIB3X5b610Cszw7mSW3s7i3icqtwVEgGQdCb7Y23zg/LI9aw1KBUg5AtTLxOzjDFC0qrqXBK59VztkfOo/Wf5BmdOKWTRgFxPHgE4BywGCfQfOgv6wtLnh0V6/EJIzapoSFsqhWEuxkLaFU6iWXyjcnZfTNG+InPknFbppDlIV8sUfsozgvju5yST6ZwNhUz8Z+fjLGLGOdJQHDS9NCArRjBjZ84kw+W8oHZe+KqGgVkOEcAuLt9FrDLMw7hFLYB7FiNlGx3PtXp5P4H9dvre2JAEjgHLBMqAWYKT94gED5kVtXyeqiF0W2S2EUjQhEwQVjxhsgDIOSRnf33zQay3vhbxOJC72cukAk40vgDcnCMTUXdCpIIIIOCDsQR3B9q3YkjGvWSN10gEkZOc+px/KtZ/GHh8i3YluHiaaVdZ6S4QKv2RTUWBdkZCM6Rq1E5+6oQK1unidZI2ZHUhlZSVZSOxBG4NbQeEniL/alsUmwLqEASY21qdlkUemcYIHY+wIFatVKPDbmk8P4lBOTiMnpy+xicgNn+HZ/wAUFBtpfXqQxSSyHSkas7H2VAWY/oK1L5+59n4rctJISsKkiKLPlRfQkdi59W/LsAK2C8ar0x8Eu8HBfpx/k0qhh/h1VqrQK7IoS2cDsCT2AAG/r/ye1dddzOp07Y2wcevz/pQJbR0CsykBs4JHcjGR+IyNvmPcV01mIZleQLgFmPSKkxxxlNlUiRj9mQQDk5Hc53IrIcsWlnIhFwkhdOo8mh2y0SqHBhAQqHBDAljpAIJGxIDM+EviTJw65SGVybSVgrqTkRljjqJ7YPceoz6gVsHz+oPCuIZyR9WnO2fSJiO3zxUH4X4O8Gn16OvmMqjq0pBR3RZArbfFh1+WSR6VN+ao1XhN4iHIW0mUZOo4WFlGT69u/wCNBp5Wb5W5sl4fJJJAI2MidJhICQVLK/3WHqo27EZBBBrCV32Vo0siRoCzOQoABYkn2A3P4Cg99nwa8v3kkihnuHLFnZUaQ6m3Jcgdz33rwXllJC7RzI8brsyOpRge+4O42ra3l/idhYcNh6MiJAoAy+VYtleoZAAW6gLeYY2OxxjaFeO1ja3Nq0yPELu2KBgHUSNHJpJQqcMwAdXBx21e5oKP4JxuaznS4tnKSIcgj19ww+8p7EHvWx01xc8Y4fDfcPlEcoUGOIlSnWDAS9TXGcFSpC+4O+M4rWKrb8HOeRaWtzBJNHCgfqh5MNpLRldo8h5F1KmQu4yPc0Ey5259bhFrHE+hr428aLghlDMPtpXUbABhtkeYnbYNWu1xcNI7O7FmY5JJyST6k1mueOZm4hfS3LnIJCptpwiDSoAydPqcZO5O9YGg5AqRcI8O+IXSCSC0mZCMhiNCsD2KlyAw+YqYeD3A1WKbiDQJclHWFELD7PVjU5Ug52YAZxsHxvWxygAAAYA27UGm3G+T7yyAN1byxA9mZfKe33hkeo/WsPW3fNfDpZLL6tBJCpcGJ3ly4CupUKqnJZmYou52znfAB1N4hGqysE+HJxkaSPkRqbGO3c/jQSDw/wCfpuFXIkQloWIEsWfK6+49A49G/LsTW2PDOIx3EMc8Lao5FDqfdWGR+B+VaS1sB9HXmkyQTWMhyYT1Y8/+W5w6j5B8H/1KCsfGH/Pd7/Gn+qSocDUx8Yf893v8af6pKhwoN3LKfXGj/vKrf4gDXdXTaR6Y0U9wqg/kMVWXP3jlHw+6Ntbwi4ZNpWL6FV/3BhTqI9fY7d84C06VQx+ktL6WUf8A7zf/AIqHeInOt1fSW108bWytFiMJI2HVZH+0HbG5Iz66aD3+Pzg8YbBG0MQPyOCcH22I/Wq3r7mmZ2LOSzHckkkk+5J718UG2Pg9Hp4JZDIPkc7bjzSu2PxGcH5iplWkK3LAYDMB7AkCth/CPj4j4GighZtcqR9Y9JJJWfKBHfZhlgCBk7NgEjFBUni8R/bV7p7BkX8NMSLgfpUOqReIVu6cTuxI/UPULB/3kcBkOfXyld/XvUeFBuJyFcCThdgw9beEb+6xqp/mKz1Yvlfh5t7G0gOxjhijP8SRqp/mDWUoFKUoFKUoFeO5tC00LgR4TXksgZxqAAEbZymfXGc4Ar2UoKy8c+UpL21ikgjDtB1HZiyrpj6eW3LDO6g437enrrUFNbq8aiD206t8LRSA/gUIPof6GtR0Ma/XlyMEKFOEz+1U4URzqvYbhRIPkvxAMDXu4LwWW8nS3tkLyvkKuQM4BY7sQBgAnf2rmeY5hJZtIA0askKuttkzq8urJ29Sdqsz6PYWTitw7AFxC7AgKAC0iAlQFGnYkbYGCdqDAp4JcWB3tP8A7oR/v1NeAeHXE7eJrZlcIJyweOW1VCmRhkLwvNGMjJAznIGjc1eNKDTznrl2axvZIrglnb7TUTqLBycFjgZOx39e+3ao/VvfSH4OEvLWZdleNoz3OHRzIc9zuJQaq7hPDevKserTn5ZJPoqDPmYnAA9z3AyaDyI5BBBII3BGxBHYiu6O/kXOmRxk5OGYZPucHc1KeXuQfrkujVLEMouemJmBIGppERw6JqOzYK4zkjSSbRuPo+xtZpAskSzrIWNwI5NTRY2QoZdOcnv/AHR8zQUDLcMxyzMx9ySf618Fqv60+jtGmoNOGy/3oyT0TjKg6wFkG+HwRv8ADX3zF9HeGaUNZzC2jCKukq0xZwTlixcY2I2+VBr7Sr6ufo5J0RHHcqH6jMZWjcsYyqhI9Il0DB1EtjJyvbG/xJ9G9QWCXS6SigF4iXVwFLMNMgUgsGGCDhX9SNVBCOM8dueLqsWlXf8AyeOIG4TyfZASKiEgu0jqGJbJXSF9ahnFuCzWsrQ3MbxyL3Vh/MHsR65GxrYax8GDG8eqeLShLDpw9F0do1jLxEOQr6o4ZAd8FGG4c1Jp+RROtuLuTq9JpGbyqA5lzkEdsDI8+Op5QdQy2Q1H00AraziXhkrRQw291PDHEwcRnTNGzddJyXDjfdNh2Ge2MholzJ4c8VeK4Amin1sTp+zXWrsSAvUizGy5GCXbygAFdK0FAFT7Gvbw7is0AlERwJUMT5VWDISDjzA4OQNxuPQ1OeOcLvre6DtFpCl9AmtUA86shLLEjQnZsgKWGolsZLCsLZcVuILWKOPoAzM3TkS4ZJ4s9IYbpzqsSkhWxINyCewGA9fDOdpnCQoI0w8HTV2IiHSHdzIwQHWC2rKtqlYljgYlF1y9zDbWDRLhLbpytKgeJtCnV1QS7Fm1AF/Ke8hxjtWG4hzBd3H1iQSTyapXVzHENOqFPsGGJHRh5SdKk6MuwJBGbH5F449zwbiVvOXLQJLGOp8YhkgLoHI2OMuAf3QtBrjWd5Gm08StD5M9VApcakV2OlHYZGQrEN3+7WCpQbLcS5IuV0GNDKDf/XNAlUrEjSAyRkTYBVlMjnTnzuBghQ5r7xH5WnseFxRz9Mql3NFGSF1tA4EsRTRuqgiXyMduoPyznhX4t3kzRWc8YnAKJ1j1dYRmC+fQjBmAyctpyEOWz3w/N1zJxe/hSW6tTGswhSBWdWAkmERYA41uQQfiGy7bbkKmqQ8uciXd9HNLboCkIy5ZtG2lnGM/F8ONvcem9WH/ANHtmLvSLqyjaLU2lHJSTWMoCLh3CEal2AkBBGd9qtzljg0UfD4dSRKXiieQxosSswRTqIUKNgB6Dt2HYBp/SvZxbhrW880L/FFI8RHzRip+XpXssuB64TLlm3K6UA8p0kqZSdlBYHbuQrHbbIYpZWAKgkA4yATg47ZHr3P613nicpGDLJj+Nv8AjVm8leDH1rErTAaCjGOSEtHICdwksU2l12IyhzgqSFyKk/Gvo7JNPNJBMkEbY6USozBMaQdRZyWyAxwMYLewwQoPWe+TXzWyXDvAS0V3M+JU04iUBoypOcmVg56mNsHbscg1H4fo075e9B2GwhI3zuDmTtjI996CjalPh1zU3D7wzJpyYpE8zaVBYZBYZGvBAOnIzjGR3q0rr6OUbzyuLgRxHX040RjoOCI9TSSMWA2J99wNOdubT6POjBNzD8DI32DNktnEg1S+Vxn0wPIu25NBU/iLxVbnid1OhBV2UgjsR01H+yo4Kk3P3BXg4ldxuVZ1bqOVARWZwHJRSxwCWzpHbJHYZqPNatp14OkY1HGyklgASOxOk7HB2NBsf4r+KIsLZYLZgbqZAQRv0o2H7Q/3j90fn6AHWx3JJJJJO5J3JJ7k19iPLhdQ76dRyF74ycjIFfCpvjc7423/AEoLE8JvCxuJSC4uAVtI239DMw3KJ7L7t+Q33W/+LW1s9u2n6uNCvFGzqhRGiDZRdWAAuhgQCMaTuMbRXkfly4j4WqWs8LpNCJUkJcCO4L5AREVcIFAzuCXQkr5mzHLnwq4yYDbreRCIlix69yTIMYUOGDBAcsxVTglznOlcBVHP3DPq/EJ4SFDLo1acBeoYkaQqAAACxY4GMZqP4qa80cuzx3UizTK80KJHK+XfLGFyCS51OulApbAAB7YBqO33Buk5TWpIXWRolQg6dWhhIgIbG/tgjBOaCYcC8Kr+eyWaEW/SnUYMjrkKzKRjUmUbUoGQexI9TnHcalazk+rHBjt3lVDJCmtZI21PHqQAks4jOpW2WQe+K2E8Mhq4NYYI/Yr2wwyMgg7n17jbfbbtUZvfAaGR2f61OCzF8BVCo7MDqhAwI8AKoA7BQPwChOY+N/W5ElYDqaAJG0qpkkBJLkIAudwM9zoydzXh4fOqSxvIpdFZWZQdJYA5Kg/dz2z6VbXPHgK1tbrLYNPcy9QKyaV+BgfMoXfY6Rj+9nbFYbkfwXubq4dL6Ke2iVCdZUbvlQFXV32LHI7aaD38J8T7tLwz3F0zRSRJKY4FRw7iJEMY1hui64LNgAEr90PqF7WXHFZkTJJfSB5cEExGQrNj4HwpOMD4lqD2HgRapLDJPNJOsQ0hHVVVlGdKtowSAT69xkHI7S3hXKKW72xRzpggEIXSq6yNleQr8RVSwA7DqPjvQSClKUClKUClKUHzIuQQexGO+P5jtVR2fDLfN+zWwkaGPL6ZLgGYqkjsDrZ1jlXKjBZtyT98Yt0jPeoNccFCjiLx/ZiWNlYPJIQr6jGHCNE2FwGIYZXbZQMkhWPH4LZOHcOgjjt31z6tcbxtKy9SVU1F1zggAYYYyoBrPeD6L/bPEQsekFS2AkQVMSppUNC5jG+rCr+732NZ8cnq6cOiclsAqfLAybM8qErLGG7F9o03XUrYU6h0+FvA0hvbyUA6mZo89K3UDfWy6reV9G+Dg6dQ0kDY0Fo0pSggnjFywb6wKIAXRtaH1EnZRn91gWT+JkJwAa1ksJjFISdiocYbI8xUrgjByd+x2PY1uo6AgggEHYg7gg9waq3xJ8I/rDSXVhnqsr64dSosjuADIpcFQxwNQ21YB1KdyFe8FvpOhE88MbxsjaFFnBKCzuEJEcXTdWI1YILatO4A7XPwbneBNFrIZEZIYjloLiPbTgs4dCI12ByWPc5I0mqc4XP9Xg6M1vB1VhKOs0EsLKvWcy9RoHDSKoCnscAq22nzTrhq2rYwvRja2zqhuJUSVTKI2BWaFWnYYJyQ2S5U7MKCyLvjsMasxcNpUuVQGWTQpAYhEBcgEjOBtmq75w5tuneb6lI6KtuxBjMTgEkEPKHI0eUrlsqY9vi1V28xcGiWOZwyxrHFMEFxBHDAI2uFbQVCqz+ZNmGNnB7sCYJxjgmm1uOjckadWpAtva6o+gNKyQtKpJYHIYqXUA5GqgzvMPHOLWxmeGaeaDVsekWOpulsWRNMZVjsnw7kZY6gPByfx3i9zfLa9W4EX1jMjlXKokJ1yxM0g1g9lxqByw9DXg4Pw2/upwIXcOWSNlMLFEt9cbauppEZXYOEOThfUls3fyly6bOEiSTqzSNrkfAUFj6IO4QegOcdhgYADr5r4rdQNa/VY0dZJhHKWDEohBOsYZRtg99u3aui/wCK3RVmt2tlJkEUayqHyRIY5MtHcDUQRnAAIwRhj2kkseoEZI+Y2P5VjLyfToEsaasyOpUM+kIrHUCI9mwR/iIGr1DrhN71YwxttAVTLhJFJYjzdE9Q7ZyfMB6d8kjNV4baZSQyIAGXUWxp2zqUHIBPxMflk5719W8KoiJCAqjBGlQq4LZOABj3/wAVBzxa3jkgkSYAo6lWBJAIby48u++cbb77VRvMvJgtxYieSaKNB5SjS3GXVEYNEHKiDzEjS4X4TjHpdN6rlpdO46fw6tR1ZOMRuNBBGdyR2I9MiI8Usy0VrCISMTsDpVnU6G1AARSuqpq30SkKMYwACVCruI8OaKykWW5jaR3kbElskqsOtMrSNMUdxI+Ew5IPmVS2V8kw8MeHr9R4yyhWik1ICBLHkLbk6dEm6ABwMZPcjJABr5g4FdSRxJBFojFzcG2CiZEQCSR9UmmMdIHICvltmGPhw1kW3Ao7Phz28Q8qxSZ92ZlJZifUknuaDTmpJwPhkNxPw62csOs6q5TpM32k/T+JfMh0jOHyRsQMNUcNZ/kycnifDd/huLdR32HWB9T7k/rQXraeDos7l5rBozG4AMU5m8ukHZXikXUGOMhwfWsdacjcVWSKR5dToVYKtzOmPKWILTJKDlsAr8OR2IbAt+lBFuEcoOJXku5BMrDSImSKRVBRA3n6St3DDAwpBHlHapTSlBrb468qtFetdqvllIEmBsHwQjfg6r/jjk9xmIctX0gkgiiCM7S9mRJTqOkLtMjKh2PmGe+SDjB2z4xwWG7heG4QOjqVIPfBwdj3BBCkEdioPpVEcxeGVxw67tpVDXFqsuppXRLjSHk1DrRYDberZIOc+X4aDM8jcWEdysksR6iJJI7pZEklw2epLbNpKkBWyUBONxkLVocC5wt7uNXR8ZUNhlkjHsdJlRdQB2yPcdsiqi5avoJJbaOS3tP2eIwFuo2aRyTIqRqssWVYnKYADebA16RMOB2cEkUDL1BIAGjXP1/o5ucsFV0PSUAKM5UhdjugoJZxXm6GJRoYOWVnVu0WI20yfan7PUuG8mcnT6d6rVeM8RlXH1mePNvK65EWGlE6FcOoMjLjKkBcqfJqOc15uZuBwqI1EsajpSyAPbxTToDKzN1NhHHGAz7nBUqFU6jgx7j9vPBdEwTvLlHCMHilMaZjBKdN5H0bB9JAIXyrvvQezmPmvjEQkSWSdWRQ5cRyQAapmjRSFAXuSA2WRvc4U1YvhNd39wlxccQaUZKxRxyroKmMHqOAFXZmbG4z5DvUV5J5IvLnIlmZbMaACYTC8ia5JGVFkGY8OdxjQRIRhlGKuiNAoAGwAwPwFBrF4q8Oxxm/Bf4+myhWjOSwjwsg1gr2Y7gnZNsMGrPL4c231W0lS3eSQ2vWdTIza3LqoGlCDoxJ+0Q4wqtpO6N4OcpVHMt0ZDuHi0eVnXaKPZulmRds7x+YH0rO8T5hzcxpILgiO0hVdRVusr3Ubao9YVmZtKL++dLAqSGyEy4FyVaqt04tYdTfZoui3cqFQeQY0o5JXPmwck5bGDWVPKVmuhY7GJQsyuMQxnDakBdfOD2Gcr2HcZXFZ7hcP+TRg690B87M7DUM4JkJY4zjzE9q7hZR6s6FyG15x2bBXUPngkZ+ZoPHDeJG0xJVU6mCQpADlUB1NqK9/Xb29MnKV06cKcj1O2c5Gc/ex39v512r7Zz/AM+uKDWfxD4n1eJ3ICwxfasql44cn7EIdfUwy6gzHU3l1BMYILVF+YLWNZbjBjRhMVCqrRgLhfMqLrABJyMOw2bA+Gs9ztwpLXik0Nz1FXrSTqwUktHKQyFSz6WxuDhQfIRknGmHXbBnmZWQg77jBOXX9nlRg5Ppg6QfwoNk/BrmaKbhsFsWCzwAxFCRlgp8rR/vDBHbsdqsHNaRdXTpG+VOe+wOfTB/DcYrZjwGl1cHU5/00vvt5gcb9+9BKeLc72VrI8dzcRxuirIytnVpY4BUY8/4LkisI/jJwzUESaSRicaY4JmIxnJ+AZAx6ZqH+LPLMs11LIiPJrSGPAiYrszAAOsEm+ZF21IdjscqajHD/CxyIzHGH0SFsswxKqu4KBJrdNDAAftWAbUCBgEKGxcEwdVZezAMMgjYjI2O4r7rqtExGgIxhQMbDGBjGBsPyrtoFKUoFKUoFKUoFeIcOIUgSy5MnUJ1ZONevpjIOlMeTAxt8969tKDHy8JyIwJJFCacadGcKVOCWUkghSD7hz6gEY/gnKK20zyiQtrZ3I0RqA0mAdOkDAwqZHqVz3JzIKUClKUClKUHReWMcylJUV1PdXAYEexB2I+VdFxwSCRtUkSMdJXzAMulsE+U+XfSu+M7CvdSgjdvyFbxsxiHT1JIhKKquOoQfIwGVUb4T4d84zvXnsPDCyhYFEk07kxmWRoyWxkspO+cbg7HJBFSylB0WVjHCgjhRI0HZUUIoycnAUADeu+lKBSlKD56Yzn1rhogTnfOMdyPnX3Sg+FiAGB/x/r3rwXnL0E2gTosoQhgHAZda5AbGMZ3Py37VkqUHAFfFzDrRkO2pSufxGK7KUFQ/wDVutMf95uM/hHj9NNZDhHgFZ21xDOk9yWikSUAmPBMbBgGxHnGRVnUoFKUoFKUoFKUoPMeGRGQyGNC5Upq0jVpJ1Fc4zgkAkeuB7Vjbzk21lRVaFPK2sNgGTOoucOcuMknOD6kVm6UEVufDe0lijhmUmOMuVRD0EBZtQIWLABAAG2AdyQSa9nC+SbWDSen1XVtSvOes6tknKF86Dv3XBOBnOKz1KBSlKCveJ+EENzdS3E0j6pAA2FgceVOmCBJASpxvqyTnHfAr0QeEkCJKguLnMgABDrGY8YH2XSRcDYeU5U4G2wqdUoOu3h0IqAkhQFyTknAxkn1Nfdc0oOuWMsMaipyDlcZ2OceYEbjb8/SutbU6ixbLYwCVXy7DOMAHBIzgn/Zj0UoMRzFypbX8fTu4g4xgHJVwMhvKykEDIBx2JUbbVALn6OtkxOme5XPuY3x8gSn9farWpQVKn0cbPUNVxclR6DpA987nRv+lT/lHlKLhtt9Wty5TUz5kKlstjPwqBjas3Sgx9/wOKcESgnJJ8rPGd10HJRgTkbfhgelfA4CmI/PMSisuTIx1hx5uoD5W3APbbG2ASDk6UHAGK5pSgUpSgUpSgUpSgUpSgUpSgUpSgUpSgUpSgUpSgUpSgUpSgUpSgUpSgUpSgUpSgUpSgUpSgUpSgUpSgUpSgUpSgUpSgUpSgUpSgUpSgUpSgUpSgUpSgUpSgUpSgUpSgUpSgUpSgUpSgUpSgUpSgUpSgUpSgUpSgUpSgUpSgUpSgUpSgUpSgUpSgUpSgUpSgUpSgUpSgUpSgUpSgUpSgUpSgUpSgUpSgUpSgUpSgUpSg//2Q=="/>
          <p:cNvSpPr>
            <a:spLocks noChangeAspect="1" noChangeArrowheads="1"/>
          </p:cNvSpPr>
          <p:nvPr/>
        </p:nvSpPr>
        <p:spPr bwMode="auto">
          <a:xfrm>
            <a:off x="1576388" y="-152400"/>
            <a:ext cx="304800" cy="3048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b-NO">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27140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http://getleadingedge.no/files/2012/06/HMS1.png">
            <a:hlinkClick r:id="rId2"/>
          </p:cNvPr>
          <p:cNvPicPr>
            <a:picLocks noChangeAspect="1" noChangeArrowheads="1"/>
          </p:cNvPicPr>
          <p:nvPr/>
        </p:nvPicPr>
        <p:blipFill>
          <a:blip r:embed="rId3" cstate="print"/>
          <a:srcRect l="19130" r="13954" b="7816"/>
          <a:stretch>
            <a:fillRect/>
          </a:stretch>
        </p:blipFill>
        <p:spPr bwMode="auto">
          <a:xfrm>
            <a:off x="544285" y="511175"/>
            <a:ext cx="2699792" cy="5629716"/>
          </a:xfrm>
          <a:prstGeom prst="rect">
            <a:avLst/>
          </a:prstGeom>
          <a:noFill/>
        </p:spPr>
      </p:pic>
      <p:sp>
        <p:nvSpPr>
          <p:cNvPr id="11267" name="Plassholder for innhold 2"/>
          <p:cNvSpPr>
            <a:spLocks noGrp="1"/>
          </p:cNvSpPr>
          <p:nvPr>
            <p:ph idx="1"/>
          </p:nvPr>
        </p:nvSpPr>
        <p:spPr>
          <a:xfrm>
            <a:off x="4059088" y="1772817"/>
            <a:ext cx="8229600" cy="4606925"/>
          </a:xfrm>
        </p:spPr>
        <p:txBody>
          <a:bodyPr/>
          <a:lstStyle/>
          <a:p>
            <a:r>
              <a:rPr lang="nb-NO" sz="2200" dirty="0"/>
              <a:t>Fagforeningene har vært foregangsorganisasjoner for </a:t>
            </a:r>
            <a:br>
              <a:rPr lang="nb-NO" sz="2200" dirty="0"/>
            </a:br>
            <a:r>
              <a:rPr lang="nb-NO" sz="2200" dirty="0"/>
              <a:t>å sikre helse, miljø, sikkerhet og rettigheter på </a:t>
            </a:r>
            <a:br>
              <a:rPr lang="nb-NO" sz="2200" dirty="0"/>
            </a:br>
            <a:r>
              <a:rPr lang="nb-NO" sz="2200" dirty="0"/>
              <a:t>arbeidsplassen</a:t>
            </a:r>
          </a:p>
          <a:p>
            <a:r>
              <a:rPr lang="nb-NO" sz="2200" dirty="0"/>
              <a:t>I Store Norske Leksikon står følgende: </a:t>
            </a:r>
            <a:br>
              <a:rPr lang="nb-NO" sz="2200" dirty="0"/>
            </a:br>
            <a:r>
              <a:rPr lang="nb-NO" sz="2200" i="1" dirty="0"/>
              <a:t>Det er nå allment anerkjent i de fleste land at </a:t>
            </a:r>
            <a:br>
              <a:rPr lang="nb-NO" sz="2200" i="1" dirty="0"/>
            </a:br>
            <a:r>
              <a:rPr lang="nb-NO" sz="2200" i="1" dirty="0"/>
              <a:t>fagforeningene er et nødvendig ledd i det moderne </a:t>
            </a:r>
            <a:br>
              <a:rPr lang="nb-NO" sz="2200" i="1" dirty="0"/>
            </a:br>
            <a:r>
              <a:rPr lang="nb-NO" sz="2200" i="1" dirty="0"/>
              <a:t>samfunn, og at de har bidratt sterkt til å heve </a:t>
            </a:r>
            <a:br>
              <a:rPr lang="nb-NO" sz="2200" i="1" dirty="0"/>
            </a:br>
            <a:r>
              <a:rPr lang="nb-NO" sz="2200" i="1" dirty="0"/>
              <a:t>arbeidernes levestandard, kulturnivå og selvtillit og </a:t>
            </a:r>
            <a:br>
              <a:rPr lang="nb-NO" sz="2200" i="1" dirty="0"/>
            </a:br>
            <a:r>
              <a:rPr lang="nb-NO" sz="2200" i="1" dirty="0"/>
              <a:t>dermed til å skape et mer demokratisk samfunnsliv. </a:t>
            </a:r>
          </a:p>
          <a:p>
            <a:r>
              <a:rPr lang="nb-NO" sz="2200" dirty="0"/>
              <a:t>Mange rettigheter som per i dag er lovfestet, </a:t>
            </a:r>
            <a:br>
              <a:rPr lang="nb-NO" sz="2200" dirty="0"/>
            </a:br>
            <a:r>
              <a:rPr lang="nb-NO" sz="2200" dirty="0"/>
              <a:t>startet som tariffestede rettigheter arbeidet</a:t>
            </a:r>
            <a:br>
              <a:rPr lang="nb-NO" sz="2200" dirty="0"/>
            </a:br>
            <a:r>
              <a:rPr lang="nb-NO" sz="2200" dirty="0"/>
              <a:t>fram av fagforeninger</a:t>
            </a:r>
          </a:p>
        </p:txBody>
      </p:sp>
      <p:sp>
        <p:nvSpPr>
          <p:cNvPr id="11266" name="Tittel 1"/>
          <p:cNvSpPr>
            <a:spLocks noGrp="1"/>
          </p:cNvSpPr>
          <p:nvPr>
            <p:ph type="title"/>
          </p:nvPr>
        </p:nvSpPr>
        <p:spPr>
          <a:xfrm>
            <a:off x="4059088" y="511175"/>
            <a:ext cx="8229600" cy="1143000"/>
          </a:xfrm>
        </p:spPr>
        <p:txBody>
          <a:bodyPr/>
          <a:lstStyle/>
          <a:p>
            <a:r>
              <a:rPr lang="nb-NO" dirty="0" smtClean="0"/>
              <a:t>Hva har fagforeningen bidratt med?</a:t>
            </a:r>
          </a:p>
        </p:txBody>
      </p:sp>
    </p:spTree>
    <p:extLst>
      <p:ext uri="{BB962C8B-B14F-4D97-AF65-F5344CB8AC3E}">
        <p14:creationId xmlns:p14="http://schemas.microsoft.com/office/powerpoint/2010/main" val="168971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Kommunikasjon\Bilder\Bilder powerpoint_\Figurer serie 3\iStock_000003835578Medium.jpg"/>
          <p:cNvPicPr>
            <a:picLocks noChangeAspect="1" noChangeArrowheads="1"/>
          </p:cNvPicPr>
          <p:nvPr/>
        </p:nvPicPr>
        <p:blipFill>
          <a:blip r:embed="rId2" cstate="print"/>
          <a:srcRect l="10596" t="19039" r="9349" b="13826"/>
          <a:stretch>
            <a:fillRect/>
          </a:stretch>
        </p:blipFill>
        <p:spPr bwMode="auto">
          <a:xfrm>
            <a:off x="5519936" y="3717032"/>
            <a:ext cx="4896544" cy="2664296"/>
          </a:xfrm>
          <a:prstGeom prst="rect">
            <a:avLst/>
          </a:prstGeom>
          <a:noFill/>
        </p:spPr>
      </p:pic>
      <p:sp>
        <p:nvSpPr>
          <p:cNvPr id="12290" name="Tittel 1"/>
          <p:cNvSpPr>
            <a:spLocks noGrp="1"/>
          </p:cNvSpPr>
          <p:nvPr>
            <p:ph type="title"/>
          </p:nvPr>
        </p:nvSpPr>
        <p:spPr/>
        <p:txBody>
          <a:bodyPr/>
          <a:lstStyle/>
          <a:p>
            <a:r>
              <a:rPr lang="nb-NO" smtClean="0"/>
              <a:t>Finansforbundet</a:t>
            </a:r>
          </a:p>
        </p:txBody>
      </p:sp>
      <p:sp>
        <p:nvSpPr>
          <p:cNvPr id="12291" name="Plassholder for innhold 2"/>
          <p:cNvSpPr>
            <a:spLocks noGrp="1"/>
          </p:cNvSpPr>
          <p:nvPr>
            <p:ph idx="1"/>
          </p:nvPr>
        </p:nvSpPr>
        <p:spPr>
          <a:xfrm>
            <a:off x="1809750" y="1930400"/>
            <a:ext cx="8229600" cy="4376738"/>
          </a:xfrm>
        </p:spPr>
        <p:txBody>
          <a:bodyPr/>
          <a:lstStyle/>
          <a:p>
            <a:r>
              <a:rPr lang="nb-NO" dirty="0" smtClean="0">
                <a:solidFill>
                  <a:srgbClr val="22505F"/>
                </a:solidFill>
              </a:rPr>
              <a:t>Finansforbundet slik vi kjenner det i dag er en fusjon mellom Norske Assurandørers Forbund (NAF fra 1901), Forsikringsfunksjonærenes Landsforbund (FL fra 1922) og Finansforbundet, tidligere Norske Bankfunksjonærenes Forbund (frem til 1.1.2000) </a:t>
            </a:r>
          </a:p>
          <a:p>
            <a:r>
              <a:rPr lang="nb-NO" dirty="0" smtClean="0">
                <a:solidFill>
                  <a:srgbClr val="22505F"/>
                </a:solidFill>
              </a:rPr>
              <a:t>Finansforbundet er en del av YS</a:t>
            </a:r>
          </a:p>
          <a:p>
            <a:endParaRPr lang="nb-NO" dirty="0" smtClean="0"/>
          </a:p>
        </p:txBody>
      </p:sp>
    </p:spTree>
    <p:extLst>
      <p:ext uri="{BB962C8B-B14F-4D97-AF65-F5344CB8AC3E}">
        <p14:creationId xmlns:p14="http://schemas.microsoft.com/office/powerpoint/2010/main" val="175824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r>
              <a:rPr lang="nb-NO" smtClean="0"/>
              <a:t>Finansforbundet i samtiden</a:t>
            </a:r>
          </a:p>
        </p:txBody>
      </p:sp>
      <p:sp>
        <p:nvSpPr>
          <p:cNvPr id="3" name="Plassholder for innhold 2"/>
          <p:cNvSpPr>
            <a:spLocks noGrp="1"/>
          </p:cNvSpPr>
          <p:nvPr>
            <p:ph idx="1"/>
          </p:nvPr>
        </p:nvSpPr>
        <p:spPr>
          <a:xfrm>
            <a:off x="385233" y="1930400"/>
            <a:ext cx="9654117" cy="4376738"/>
          </a:xfrm>
        </p:spPr>
        <p:txBody>
          <a:bodyPr rtlCol="0">
            <a:normAutofit fontScale="92500" lnSpcReduction="10000"/>
          </a:bodyPr>
          <a:lstStyle/>
          <a:p>
            <a:pPr fontAlgn="auto">
              <a:spcAft>
                <a:spcPts val="0"/>
              </a:spcAft>
              <a:buFont typeface="Arial"/>
              <a:buChar char="•"/>
              <a:defRPr/>
            </a:pPr>
            <a:r>
              <a:rPr lang="nb-NO" dirty="0" smtClean="0"/>
              <a:t>Finansforbundet er en moderne fagforening </a:t>
            </a:r>
            <a:br>
              <a:rPr lang="nb-NO" dirty="0" smtClean="0"/>
            </a:br>
            <a:endParaRPr lang="nb-NO" dirty="0" smtClean="0"/>
          </a:p>
          <a:p>
            <a:pPr fontAlgn="auto">
              <a:spcAft>
                <a:spcPts val="0"/>
              </a:spcAft>
              <a:buFont typeface="Arial"/>
              <a:buChar char="•"/>
              <a:defRPr/>
            </a:pPr>
            <a:r>
              <a:rPr lang="nb-NO" dirty="0" smtClean="0"/>
              <a:t>Hva </a:t>
            </a:r>
            <a:r>
              <a:rPr lang="nb-NO" dirty="0" smtClean="0"/>
              <a:t>jobber vi med?</a:t>
            </a:r>
          </a:p>
          <a:p>
            <a:pPr lvl="1" fontAlgn="auto">
              <a:spcAft>
                <a:spcPts val="0"/>
              </a:spcAft>
              <a:buFont typeface="Wingdings" pitchFamily="2" charset="2"/>
              <a:buChar char="ü"/>
              <a:defRPr/>
            </a:pPr>
            <a:r>
              <a:rPr lang="nb-NO" dirty="0" smtClean="0"/>
              <a:t> aldersdiskriminering</a:t>
            </a:r>
          </a:p>
          <a:p>
            <a:pPr lvl="1" fontAlgn="auto">
              <a:spcAft>
                <a:spcPts val="0"/>
              </a:spcAft>
              <a:buFont typeface="Wingdings" pitchFamily="2" charset="2"/>
              <a:buChar char="ü"/>
              <a:defRPr/>
            </a:pPr>
            <a:r>
              <a:rPr lang="nb-NO" dirty="0" smtClean="0"/>
              <a:t> </a:t>
            </a:r>
            <a:r>
              <a:rPr lang="nb-NO" dirty="0" smtClean="0"/>
              <a:t>målinger</a:t>
            </a:r>
          </a:p>
          <a:p>
            <a:pPr lvl="1" fontAlgn="auto">
              <a:spcAft>
                <a:spcPts val="0"/>
              </a:spcAft>
              <a:buFont typeface="Wingdings" pitchFamily="2" charset="2"/>
              <a:buChar char="ü"/>
              <a:defRPr/>
            </a:pPr>
            <a:r>
              <a:rPr lang="nb-NO" dirty="0"/>
              <a:t> </a:t>
            </a:r>
            <a:r>
              <a:rPr lang="nb-NO" dirty="0" smtClean="0"/>
              <a:t>likestilling</a:t>
            </a:r>
            <a:endParaRPr lang="nb-NO" dirty="0" smtClean="0"/>
          </a:p>
          <a:p>
            <a:pPr lvl="1" fontAlgn="auto">
              <a:spcAft>
                <a:spcPts val="0"/>
              </a:spcAft>
              <a:buFont typeface="Wingdings" pitchFamily="2" charset="2"/>
              <a:buChar char="ü"/>
              <a:defRPr/>
            </a:pPr>
            <a:r>
              <a:rPr lang="nb-NO" dirty="0" smtClean="0"/>
              <a:t> </a:t>
            </a:r>
            <a:r>
              <a:rPr lang="nb-NO" dirty="0" smtClean="0"/>
              <a:t>pensjon</a:t>
            </a:r>
            <a:endParaRPr lang="nb-NO" dirty="0" smtClean="0"/>
          </a:p>
          <a:p>
            <a:pPr lvl="1" fontAlgn="auto">
              <a:spcAft>
                <a:spcPts val="0"/>
              </a:spcAft>
              <a:buFont typeface="Wingdings" pitchFamily="2" charset="2"/>
              <a:buChar char="ü"/>
              <a:defRPr/>
            </a:pPr>
            <a:r>
              <a:rPr lang="nb-NO" dirty="0" smtClean="0"/>
              <a:t> karriere</a:t>
            </a:r>
            <a:endParaRPr lang="nb-NO" dirty="0" smtClean="0"/>
          </a:p>
          <a:p>
            <a:pPr lvl="1" fontAlgn="auto">
              <a:spcAft>
                <a:spcPts val="0"/>
              </a:spcAft>
              <a:buFont typeface="Wingdings" pitchFamily="2" charset="2"/>
              <a:buChar char="ü"/>
              <a:defRPr/>
            </a:pPr>
            <a:r>
              <a:rPr lang="nb-NO" b="1" dirty="0" smtClean="0"/>
              <a:t> </a:t>
            </a:r>
            <a:r>
              <a:rPr lang="nb-NO" dirty="0" smtClean="0"/>
              <a:t>omstilling/nedbemanning</a:t>
            </a:r>
          </a:p>
          <a:p>
            <a:pPr lvl="1" fontAlgn="auto">
              <a:spcAft>
                <a:spcPts val="0"/>
              </a:spcAft>
              <a:buFont typeface="Wingdings" pitchFamily="2" charset="2"/>
              <a:buChar char="ü"/>
              <a:defRPr/>
            </a:pPr>
            <a:r>
              <a:rPr lang="nb-NO" dirty="0" smtClean="0"/>
              <a:t> kompetanseheving for medlemmer</a:t>
            </a:r>
            <a:endParaRPr lang="nb-NO" dirty="0" smtClean="0"/>
          </a:p>
          <a:p>
            <a:pPr fontAlgn="auto">
              <a:spcAft>
                <a:spcPts val="0"/>
              </a:spcAft>
              <a:buFont typeface="Wingdings" pitchFamily="2" charset="2"/>
              <a:buChar char="ü"/>
              <a:defRPr/>
            </a:pPr>
            <a:endParaRPr lang="nb-NO" dirty="0"/>
          </a:p>
        </p:txBody>
      </p:sp>
      <p:pic>
        <p:nvPicPr>
          <p:cNvPr id="1026" name="Picture 2"/>
          <p:cNvPicPr>
            <a:picLocks noChangeAspect="1" noChangeArrowheads="1"/>
          </p:cNvPicPr>
          <p:nvPr/>
        </p:nvPicPr>
        <p:blipFill>
          <a:blip r:embed="rId3" cstate="print"/>
          <a:srcRect/>
          <a:stretch>
            <a:fillRect/>
          </a:stretch>
        </p:blipFill>
        <p:spPr bwMode="auto">
          <a:xfrm>
            <a:off x="9492208" y="-56101"/>
            <a:ext cx="2699792" cy="6914101"/>
          </a:xfrm>
          <a:prstGeom prst="rect">
            <a:avLst/>
          </a:prstGeom>
          <a:noFill/>
          <a:ln w="9525">
            <a:noFill/>
            <a:miter lim="800000"/>
            <a:headEnd/>
            <a:tailEnd/>
          </a:ln>
        </p:spPr>
      </p:pic>
    </p:spTree>
    <p:extLst>
      <p:ext uri="{BB962C8B-B14F-4D97-AF65-F5344CB8AC3E}">
        <p14:creationId xmlns:p14="http://schemas.microsoft.com/office/powerpoint/2010/main" val="318408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hakkum.nettserier.no/_striper/hakkum-1288130400.png">
            <a:hlinkClick r:id="rId2"/>
          </p:cNvPr>
          <p:cNvPicPr>
            <a:picLocks noChangeAspect="1" noChangeArrowheads="1"/>
          </p:cNvPicPr>
          <p:nvPr/>
        </p:nvPicPr>
        <p:blipFill>
          <a:blip r:embed="rId3" cstate="print"/>
          <a:srcRect/>
          <a:stretch>
            <a:fillRect/>
          </a:stretch>
        </p:blipFill>
        <p:spPr bwMode="auto">
          <a:xfrm>
            <a:off x="1524000" y="2276872"/>
            <a:ext cx="9144000" cy="2857500"/>
          </a:xfrm>
          <a:prstGeom prst="rect">
            <a:avLst/>
          </a:prstGeom>
          <a:noFill/>
        </p:spPr>
      </p:pic>
    </p:spTree>
    <p:extLst>
      <p:ext uri="{BB962C8B-B14F-4D97-AF65-F5344CB8AC3E}">
        <p14:creationId xmlns:p14="http://schemas.microsoft.com/office/powerpoint/2010/main" val="79359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E728F61E-9E48-476A-BD2D-4BECA4D8F8FF}"/>
</file>

<file path=customXml/itemProps2.xml><?xml version="1.0" encoding="utf-8"?>
<ds:datastoreItem xmlns:ds="http://schemas.openxmlformats.org/officeDocument/2006/customXml" ds:itemID="{AFADA402-C34F-4440-86CA-B22492A63C8F}"/>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Widescreen</PresentationFormat>
  <Paragraphs>35</Paragraphs>
  <Slides>6</Slides>
  <Notes>3</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6</vt:i4>
      </vt:variant>
    </vt:vector>
  </HeadingPairs>
  <TitlesOfParts>
    <vt:vector size="12" baseType="lpstr">
      <vt:lpstr>Arial</vt:lpstr>
      <vt:lpstr>Calibri</vt:lpstr>
      <vt:lpstr>Lucida Grande</vt:lpstr>
      <vt:lpstr>Wingdings</vt:lpstr>
      <vt:lpstr>finansforbundet_mal</vt:lpstr>
      <vt:lpstr>6_finansforbundet_mal</vt:lpstr>
      <vt:lpstr>Fagforeninger før og nå</vt:lpstr>
      <vt:lpstr>Slik oppsto fagforeningene...</vt:lpstr>
      <vt:lpstr>Hva har fagforeningen bidratt med?</vt:lpstr>
      <vt:lpstr>Finansforbundet</vt:lpstr>
      <vt:lpstr>Finansforbundet i samtiden</vt:lpstr>
      <vt:lpstr>PowerPoint-presentasjon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Fagforeninger før og nå</dc:title>
  <dc:creator>Inger Eline Romundgard</dc:creator>
  <cp:lastModifiedBy>Inger Eline Romundgard</cp:lastModifiedBy>
  <cp:revision>1</cp:revision>
  <dcterms:created xsi:type="dcterms:W3CDTF">2016-09-06T06:57:05Z</dcterms:created>
  <dcterms:modified xsi:type="dcterms:W3CDTF">2016-09-06T06:57:17Z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