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5"/>
  </p:notesMasterIdLst>
  <p:handoutMasterIdLst>
    <p:handoutMasterId r:id="rId16"/>
  </p:handoutMasterIdLst>
  <p:sldIdLst>
    <p:sldId id="272" r:id="rId4"/>
    <p:sldId id="293" r:id="rId5"/>
    <p:sldId id="284" r:id="rId6"/>
    <p:sldId id="285" r:id="rId7"/>
    <p:sldId id="286" r:id="rId8"/>
    <p:sldId id="287" r:id="rId9"/>
    <p:sldId id="288" r:id="rId10"/>
    <p:sldId id="289" r:id="rId11"/>
    <p:sldId id="290" r:id="rId12"/>
    <p:sldId id="291" r:id="rId13"/>
    <p:sldId id="292" r:id="rId14"/>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81"/>
    <a:srgbClr val="124E9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2" autoAdjust="0"/>
    <p:restoredTop sz="95726" autoAdjust="0"/>
  </p:normalViewPr>
  <p:slideViewPr>
    <p:cSldViewPr snapToGrid="0" snapToObjects="1" showGuides="1">
      <p:cViewPr varScale="1">
        <p:scale>
          <a:sx n="163" d="100"/>
          <a:sy n="163" d="100"/>
        </p:scale>
        <p:origin x="426" y="126"/>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26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12.01.2018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12.01.2018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Forslag</a:t>
            </a:r>
            <a:r>
              <a:rPr lang="nb-NO" baseline="0" dirty="0" smtClean="0"/>
              <a:t> til manus:</a:t>
            </a:r>
          </a:p>
          <a:p>
            <a:r>
              <a:rPr lang="nb-NO" dirty="0" smtClean="0"/>
              <a:t>Her er agendaen for den</a:t>
            </a:r>
            <a:r>
              <a:rPr lang="nb-NO" baseline="0" dirty="0" smtClean="0"/>
              <a:t> halvtimen vi har foran oss. Jeg sender dere presentasjonen i </a:t>
            </a:r>
            <a:r>
              <a:rPr lang="nb-NO" baseline="0" dirty="0" err="1" smtClean="0"/>
              <a:t>pdf.format</a:t>
            </a:r>
            <a:r>
              <a:rPr lang="nb-NO" baseline="0" dirty="0" smtClean="0"/>
              <a:t> etter at kurset er over, slik at dere har all informasjon tilgjengelig.</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2</a:t>
            </a:fld>
            <a:endParaRPr lang="nb-NO"/>
          </a:p>
        </p:txBody>
      </p:sp>
    </p:spTree>
    <p:extLst>
      <p:ext uri="{BB962C8B-B14F-4D97-AF65-F5344CB8AC3E}">
        <p14:creationId xmlns:p14="http://schemas.microsoft.com/office/powerpoint/2010/main" val="255477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 viktigste bestemmelsene</a:t>
            </a:r>
            <a:r>
              <a:rPr lang="nb-NO" baseline="0" dirty="0" smtClean="0"/>
              <a:t> knyttet til ferie, finner man i ferieloven. Ferieloven er fra 1981, og er en vernebestemmelse for arbeidstakerne. Per i dag er det slik at loven gir arbeidstaker under 60 år, rett til 25 feriedager.</a:t>
            </a:r>
          </a:p>
          <a:p>
            <a:r>
              <a:rPr lang="nb-NO" baseline="0" dirty="0" smtClean="0"/>
              <a:t>Arbeidstaker over 60 år skal gis ferie i ytterligere 6 virkedager.</a:t>
            </a:r>
          </a:p>
          <a:p>
            <a:endParaRPr lang="nb-NO" baseline="0" dirty="0" smtClean="0"/>
          </a:p>
          <a:p>
            <a:r>
              <a:rPr lang="nb-NO" baseline="0" dirty="0" smtClean="0"/>
              <a:t>Loven kan leses i sin helhet på lovdata.no </a:t>
            </a:r>
          </a:p>
          <a:p>
            <a:endParaRPr lang="nb-NO" baseline="0" dirty="0" smtClean="0"/>
          </a:p>
          <a:p>
            <a:r>
              <a:rPr lang="nb-NO" baseline="0" dirty="0" smtClean="0"/>
              <a:t>Loven er såkalt ufravikelig, og kan ikke fravikes til ugunst for arbeidstaker, så sant det ikke er avtalt. </a:t>
            </a:r>
          </a:p>
          <a:p>
            <a:endParaRPr lang="nb-NO" baseline="0" dirty="0" smtClean="0"/>
          </a:p>
          <a:p>
            <a:r>
              <a:rPr lang="nb-NO" baseline="0" dirty="0" smtClean="0"/>
              <a:t>Finans Norge-bedrifter – Sentralavtalens kapittel 2 § 6 gir en oversikt over bestemmelsene knyttet til ferie. Øvrige bestemmelser finnes i den enkelte bedriftsavtale.</a:t>
            </a:r>
          </a:p>
          <a:p>
            <a:endParaRPr lang="nb-NO" baseline="0" dirty="0" smtClean="0"/>
          </a:p>
          <a:p>
            <a:r>
              <a:rPr lang="nb-NO" baseline="0" dirty="0" smtClean="0"/>
              <a:t>Virke Funksjonæravtalen § 10 og lokal særavtale</a:t>
            </a:r>
          </a:p>
          <a:p>
            <a:endParaRPr lang="nb-NO" baseline="0" dirty="0" smtClean="0"/>
          </a:p>
          <a:p>
            <a:r>
              <a:rPr lang="nb-NO" baseline="0" dirty="0" smtClean="0"/>
              <a:t>Spekter – Hovedavtale mellom YS/Spekter – ferie reguleres i de ulike overenskomstene og eventuelt særavtalene.</a:t>
            </a:r>
          </a:p>
          <a:p>
            <a:endParaRPr lang="nb-NO" baseline="0" dirty="0" smtClean="0"/>
          </a:p>
          <a:p>
            <a:r>
              <a:rPr lang="nb-NO" b="1" baseline="0" dirty="0" smtClean="0"/>
              <a:t>Avslutningsvis – se gjennom lokal tariffavtale og personalhåndbok for å få oversikt over deres egne bestemmelser</a:t>
            </a:r>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3</a:t>
            </a:fld>
            <a:endParaRPr lang="nb-NO"/>
          </a:p>
        </p:txBody>
      </p:sp>
    </p:spTree>
    <p:extLst>
      <p:ext uri="{BB962C8B-B14F-4D97-AF65-F5344CB8AC3E}">
        <p14:creationId xmlns:p14="http://schemas.microsoft.com/office/powerpoint/2010/main" val="179653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r>
              <a:rPr lang="nb-NO" dirty="0" smtClean="0"/>
              <a:t>Til kursholder:</a:t>
            </a:r>
          </a:p>
          <a:p>
            <a:r>
              <a:rPr lang="nb-NO" dirty="0" smtClean="0"/>
              <a:t>Sitat fra loven:</a:t>
            </a:r>
            <a:r>
              <a:rPr lang="nb-NO" baseline="0" dirty="0" smtClean="0"/>
              <a:t> </a:t>
            </a:r>
            <a:r>
              <a:rPr lang="nb-NO" dirty="0" smtClean="0"/>
              <a:t> § 6.</a:t>
            </a:r>
            <a:r>
              <a:rPr lang="nb-NO" i="1" dirty="0" smtClean="0"/>
              <a:t>Feriefastsetting, endring og erstatning</a:t>
            </a:r>
            <a:r>
              <a:rPr lang="nb-NO" dirty="0" smtClean="0"/>
              <a:t>(1) </a:t>
            </a:r>
            <a:r>
              <a:rPr lang="nb-NO" i="1" dirty="0" smtClean="0"/>
              <a:t>(Hvem som bestemmer tiden for ferie) </a:t>
            </a:r>
            <a:r>
              <a:rPr lang="nb-NO" dirty="0" smtClean="0"/>
              <a:t>Arbeidsgiver skal i god tid før ferien drøfte fastsetting av feriefritid og oppsetting av ferielister med den enkelte arbeidstaker eller </a:t>
            </a:r>
            <a:r>
              <a:rPr lang="nb-NO" dirty="0" err="1" smtClean="0"/>
              <a:t>vedkommendes</a:t>
            </a:r>
            <a:r>
              <a:rPr lang="nb-NO" dirty="0" smtClean="0"/>
              <a:t> tillitsvalgte. Oppnås ikke enighet, fastsetter arbeidsgiver tiden for ferien innenfor de grenser som følger av §§ 7-9.</a:t>
            </a:r>
          </a:p>
          <a:p>
            <a:endParaRPr lang="nb-NO" dirty="0" smtClean="0"/>
          </a:p>
          <a:p>
            <a:r>
              <a:rPr lang="nb-NO" dirty="0" smtClean="0"/>
              <a:t>Arbeidstaker over 60 år bestemmer selv tiden for avvikling av ekstraferien, med mindre annet er avtalt. Ekstraferien kan tas samlet eller med en eller flere dager om gangen.</a:t>
            </a:r>
          </a:p>
          <a:p>
            <a:r>
              <a:rPr lang="nb-NO" dirty="0" smtClean="0"/>
              <a:t>(2) </a:t>
            </a:r>
            <a:r>
              <a:rPr lang="nb-NO" i="1" dirty="0" smtClean="0"/>
              <a:t>(Underretning) </a:t>
            </a:r>
            <a:r>
              <a:rPr lang="nb-NO" b="1" dirty="0" smtClean="0">
                <a:solidFill>
                  <a:srgbClr val="FF0000"/>
                </a:solidFill>
              </a:rPr>
              <a:t>Arbeidstaker kan kreve å få underretning om feriefastsettingen tidligst mulig og senest 2 måneder før ferien tar til, såfremt ikke særlige grunner er til hinder for dette.</a:t>
            </a:r>
          </a:p>
          <a:p>
            <a:endParaRPr lang="nb-NO"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 7.</a:t>
            </a:r>
            <a:r>
              <a:rPr lang="nb-NO" i="1" dirty="0" smtClean="0"/>
              <a:t>Tiden for ferie</a:t>
            </a:r>
            <a:r>
              <a:rPr lang="nb-NO" dirty="0" smtClean="0"/>
              <a:t>(1) </a:t>
            </a:r>
            <a:r>
              <a:rPr lang="nb-NO" i="1" dirty="0" smtClean="0"/>
              <a:t>(Hovedferien)</a:t>
            </a:r>
            <a:r>
              <a:rPr lang="nb-NO" dirty="0" smtClean="0"/>
              <a:t>Arbeidstaker kan kreve at hovedferie som omfatter 18 virkedager gis i hovedferieperioden 1 juni - 30 september. </a:t>
            </a:r>
            <a:r>
              <a:rPr lang="nb-NO" b="1" dirty="0" smtClean="0"/>
              <a:t>Dette gjelder likevel ikke for arbeidstaker som tiltrer etter 15 august i ferieåret.</a:t>
            </a:r>
            <a:r>
              <a:rPr lang="nb-NO" dirty="0" smtClean="0"/>
              <a:t> Ferie som er fastsatt til tiden 1 juni - 30 september, og som utsettes i medhold av § 9, kan ikke kreves avviklet på et senere tidspunkt i denne perioden. Arbeidstaker som har avviklet permisjonstid med foreldrepenger etter folketrygdloven §§ 14-1 til 14-15, i hele hovedferieperioden, kan motsette seg å avvikle hovedferien innen ferieårets utløp.</a:t>
            </a:r>
          </a:p>
          <a:p>
            <a:endParaRPr lang="nb-NO" dirty="0" smtClean="0"/>
          </a:p>
          <a:p>
            <a:r>
              <a:rPr lang="nb-NO" dirty="0" smtClean="0"/>
              <a:t>NB!! Forskuddsferie - Det kan inngås skriftlig avtale om avvikling av forskuddsferie på inntil 12 virkedager og overføring av inntil 12 virkedager ferie til det påfølgende ferieår. Forskuddsferie og overføring av ferie ut over dette kan ikke avtales.</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4</a:t>
            </a:fld>
            <a:endParaRPr lang="nb-NO"/>
          </a:p>
        </p:txBody>
      </p:sp>
    </p:spTree>
    <p:extLst>
      <p:ext uri="{BB962C8B-B14F-4D97-AF65-F5344CB8AC3E}">
        <p14:creationId xmlns:p14="http://schemas.microsoft.com/office/powerpoint/2010/main" val="192280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Feriepenger fra arbeidsgiver beregnes på grunnlag av arbeidsvederlag som er utbetalt i opptjeningsåret. Som </a:t>
            </a:r>
            <a:r>
              <a:rPr lang="nb-NO" b="1" dirty="0" smtClean="0"/>
              <a:t>arbeidsvederlag regnes ikke </a:t>
            </a:r>
            <a:r>
              <a:rPr lang="nb-NO" dirty="0" smtClean="0"/>
              <a:t>utbetalinger som gjelder dekning av utgifter til bilhold, kost, losji o l.</a:t>
            </a:r>
          </a:p>
          <a:p>
            <a:r>
              <a:rPr lang="nb-NO" dirty="0" smtClean="0"/>
              <a:t>Følgende ytelser </a:t>
            </a:r>
            <a:r>
              <a:rPr lang="nb-NO" b="1" dirty="0" smtClean="0"/>
              <a:t>inngår ikke </a:t>
            </a:r>
            <a:r>
              <a:rPr lang="nb-NO" dirty="0" smtClean="0"/>
              <a:t>i feriepengegrunnlaget:</a:t>
            </a:r>
          </a:p>
          <a:p>
            <a:r>
              <a:rPr lang="nb-NO" dirty="0" smtClean="0"/>
              <a:t>a)feriepenger etter loven her som er utbetalt i </a:t>
            </a:r>
            <a:r>
              <a:rPr lang="nb-NO" dirty="0" err="1" smtClean="0"/>
              <a:t>opptjeningsåret,b</a:t>
            </a:r>
            <a:r>
              <a:rPr lang="nb-NO" dirty="0" smtClean="0"/>
              <a:t>)andel av </a:t>
            </a:r>
            <a:r>
              <a:rPr lang="nb-NO" dirty="0" err="1" smtClean="0"/>
              <a:t>nettoutbytte,c</a:t>
            </a:r>
            <a:r>
              <a:rPr lang="nb-NO" dirty="0" smtClean="0"/>
              <a:t>)fast godtgjøring som opptjenes og utbetales uavhengig av fravær på ferie </a:t>
            </a:r>
            <a:r>
              <a:rPr lang="nb-NO" dirty="0" err="1" smtClean="0"/>
              <a:t>ellerd</a:t>
            </a:r>
            <a:r>
              <a:rPr lang="nb-NO" dirty="0" smtClean="0"/>
              <a:t>)verdien av varer, tjenester eller andre fordeler som ikke er pengeytelser. Verdien av hel eller delvis kost som mottas som del av arbeidsvederlaget skal likevel tas med i </a:t>
            </a:r>
            <a:r>
              <a:rPr lang="nb-NO" dirty="0" err="1" smtClean="0"/>
              <a:t>feriepengegrunnlaget.Feriepengegrunnlaget</a:t>
            </a:r>
            <a:r>
              <a:rPr lang="nb-NO" dirty="0" smtClean="0"/>
              <a:t> skal fremgå av sammenstilling som sendes arbeidstaker etter ligningsloven</a:t>
            </a:r>
            <a:r>
              <a:rPr lang="nb-NO" baseline="30000" dirty="0" smtClean="0"/>
              <a:t>1</a:t>
            </a:r>
            <a:r>
              <a:rPr lang="nb-NO" dirty="0" smtClean="0"/>
              <a:t> § 6-17 nr. 3.</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5</a:t>
            </a:fld>
            <a:endParaRPr lang="nb-NO"/>
          </a:p>
        </p:txBody>
      </p:sp>
    </p:spTree>
    <p:extLst>
      <p:ext uri="{BB962C8B-B14F-4D97-AF65-F5344CB8AC3E}">
        <p14:creationId xmlns:p14="http://schemas.microsoft.com/office/powerpoint/2010/main" val="42720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6.</a:t>
            </a:r>
            <a:r>
              <a:rPr lang="nb-NO" i="1" dirty="0" smtClean="0"/>
              <a:t>Feriefastsetting, endring og erstatning</a:t>
            </a:r>
            <a:r>
              <a:rPr lang="nb-NO" dirty="0" smtClean="0"/>
              <a:t>(1) </a:t>
            </a:r>
            <a:r>
              <a:rPr lang="nb-NO" i="1" dirty="0" smtClean="0"/>
              <a:t>(Hvem som bestemmer tiden for ferie)</a:t>
            </a:r>
          </a:p>
          <a:p>
            <a:endParaRPr lang="nb-NO" i="1" dirty="0" smtClean="0"/>
          </a:p>
          <a:p>
            <a:r>
              <a:rPr lang="nb-NO" dirty="0" smtClean="0"/>
              <a:t>Arbeidsgiver skal i god tid før ferien drøfte fastsetting av feriefritid og oppsetting av ferielister med den enkelte arbeidstaker eller </a:t>
            </a:r>
            <a:r>
              <a:rPr lang="nb-NO" dirty="0" err="1" smtClean="0"/>
              <a:t>vedkommendes</a:t>
            </a:r>
            <a:r>
              <a:rPr lang="nb-NO" dirty="0" smtClean="0"/>
              <a:t> tillitsvalgte. Oppnås ikke enighet, fastsetter </a:t>
            </a:r>
            <a:r>
              <a:rPr lang="nb-NO" b="1" dirty="0" smtClean="0"/>
              <a:t>arbeidsgiver</a:t>
            </a:r>
            <a:r>
              <a:rPr lang="nb-NO" dirty="0" smtClean="0"/>
              <a:t> tiden for ferien innenfor de grenser som følger av §§ 7-9.</a:t>
            </a:r>
          </a:p>
          <a:p>
            <a:r>
              <a:rPr lang="nb-NO" dirty="0" smtClean="0"/>
              <a:t>Arbeidstaker over 60 år bestemmer selv tiden for avvikling av ekstraferien, med mindre annet er avtalt. Ekstraferien kan tas samlet eller med en eller flere dager om gangen.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6</a:t>
            </a:fld>
            <a:endParaRPr lang="nb-NO"/>
          </a:p>
        </p:txBody>
      </p:sp>
    </p:spTree>
    <p:extLst>
      <p:ext uri="{BB962C8B-B14F-4D97-AF65-F5344CB8AC3E}">
        <p14:creationId xmlns:p14="http://schemas.microsoft.com/office/powerpoint/2010/main" val="16802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8</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8</a:t>
            </a:fld>
            <a:endParaRPr lang="nb-NO"/>
          </a:p>
        </p:txBody>
      </p:sp>
    </p:spTree>
    <p:extLst>
      <p:ext uri="{BB962C8B-B14F-4D97-AF65-F5344CB8AC3E}">
        <p14:creationId xmlns:p14="http://schemas.microsoft.com/office/powerpoint/2010/main" val="187139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6. </a:t>
            </a:r>
            <a:r>
              <a:rPr lang="nb-NO" i="1" dirty="0" smtClean="0"/>
              <a:t>Feriefastsetting, endring og erstatning</a:t>
            </a:r>
            <a:r>
              <a:rPr lang="nb-NO" dirty="0" smtClean="0"/>
              <a:t>(1) </a:t>
            </a:r>
            <a:r>
              <a:rPr lang="nb-NO" i="1" dirty="0" smtClean="0"/>
              <a:t>(Hvem som bestemmer tiden for ferie)</a:t>
            </a:r>
            <a:r>
              <a:rPr lang="nb-NO" dirty="0" smtClean="0"/>
              <a:t>Arbeidsgiver skal i god tid før ferien drøfte fastsetting av feriefritid og oppsetting av ferielister med den enkelte arbeidstaker eller </a:t>
            </a:r>
            <a:r>
              <a:rPr lang="nb-NO" dirty="0" err="1" smtClean="0"/>
              <a:t>vedkommendes</a:t>
            </a:r>
            <a:r>
              <a:rPr lang="nb-NO" dirty="0" smtClean="0"/>
              <a:t> tillitsvalgte. Oppnås ikke enighet, fastsetter arbeidsgiver tiden for ferien innenfor de grenser som følger av §§ 7-9.</a:t>
            </a:r>
          </a:p>
          <a:p>
            <a:r>
              <a:rPr lang="nb-NO" dirty="0" smtClean="0"/>
              <a:t>Arbeidstaker over 60 år bestemmer selv tiden for avvikling av ekstraferien, med mindre annet er avtalt. Ekstraferien kan tas samlet eller med en eller flere dager om gangen.</a:t>
            </a:r>
          </a:p>
          <a:p>
            <a:r>
              <a:rPr lang="nb-NO" dirty="0" smtClean="0"/>
              <a:t>NB! Sjekk om «annet er avtalt» hos dere!!</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9</a:t>
            </a:fld>
            <a:endParaRPr lang="nb-NO"/>
          </a:p>
        </p:txBody>
      </p:sp>
    </p:spTree>
    <p:extLst>
      <p:ext uri="{BB962C8B-B14F-4D97-AF65-F5344CB8AC3E}">
        <p14:creationId xmlns:p14="http://schemas.microsoft.com/office/powerpoint/2010/main" val="175629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399" y="374400"/>
            <a:ext cx="8451613"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81494"/>
            <a:ext cx="5164236" cy="3177465"/>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51434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285748" y="1456694"/>
            <a:ext cx="4136623"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4605251" y="1456694"/>
            <a:ext cx="4130762"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8458579"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a:stretch>
            <a:fillRect/>
          </a:stretch>
        </p:blipFill>
        <p:spPr>
          <a:xfrm>
            <a:off x="5709769" y="1482027"/>
            <a:ext cx="3058912" cy="1329527"/>
          </a:xfrm>
          <a:prstGeom prst="rect">
            <a:avLst/>
          </a:prstGeom>
        </p:spPr>
      </p:pic>
      <p:sp>
        <p:nvSpPr>
          <p:cNvPr id="3" name="Text Placeholder 2"/>
          <p:cNvSpPr>
            <a:spLocks noGrp="1"/>
          </p:cNvSpPr>
          <p:nvPr>
            <p:ph type="body" sz="quarter" idx="11" hasCustomPrompt="1"/>
          </p:nvPr>
        </p:nvSpPr>
        <p:spPr>
          <a:xfrm>
            <a:off x="6105287" y="1851072"/>
            <a:ext cx="2257317"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5714907" y="2904779"/>
            <a:ext cx="3058912" cy="1329527"/>
          </a:xfrm>
          <a:prstGeom prst="rect">
            <a:avLst/>
          </a:prstGeom>
        </p:spPr>
      </p:pic>
      <p:sp>
        <p:nvSpPr>
          <p:cNvPr id="12" name="Text Placeholder 2"/>
          <p:cNvSpPr>
            <a:spLocks noGrp="1"/>
          </p:cNvSpPr>
          <p:nvPr>
            <p:ph type="body" sz="quarter" idx="12" hasCustomPrompt="1"/>
          </p:nvPr>
        </p:nvSpPr>
        <p:spPr>
          <a:xfrm>
            <a:off x="6110425" y="3273824"/>
            <a:ext cx="2252179"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285748" y="1456694"/>
            <a:ext cx="5184027"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84682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288471" y="1400400"/>
            <a:ext cx="4232729" cy="3175644"/>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730750" y="1400904"/>
            <a:ext cx="4038600" cy="318516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72383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76862"/>
            <a:ext cx="5164235" cy="3168000"/>
          </a:xfrm>
          <a:prstGeom prst="rect">
            <a:avLst/>
          </a:prstGeom>
        </p:spPr>
      </p:pic>
      <p:sp>
        <p:nvSpPr>
          <p:cNvPr id="11"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67397"/>
            <a:ext cx="5164236" cy="3160527"/>
          </a:xfrm>
          <a:prstGeom prst="rect">
            <a:avLst/>
          </a:prstGeom>
        </p:spPr>
      </p:pic>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338063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447542" cy="85725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5643563" y="181535"/>
            <a:ext cx="3500437" cy="4961965"/>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a:spLocks noGrp="1"/>
          </p:cNvSpPr>
          <p:nvPr>
            <p:ph idx="1" hasCustomPrompt="1"/>
          </p:nvPr>
        </p:nvSpPr>
        <p:spPr>
          <a:xfrm>
            <a:off x="285748" y="1456694"/>
            <a:ext cx="8450265"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288471" y="322856"/>
            <a:ext cx="8447542" cy="982242"/>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455856" cy="982242"/>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285749" y="1456694"/>
            <a:ext cx="8458578" cy="3275644"/>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76" r:id="rId3"/>
    <p:sldLayoutId id="2147483672" r:id="rId4"/>
    <p:sldLayoutId id="2147483663" r:id="rId5"/>
    <p:sldLayoutId id="2147483683" r:id="rId6"/>
    <p:sldLayoutId id="2147483682" r:id="rId7"/>
    <p:sldLayoutId id="2147483685" r:id="rId8"/>
    <p:sldLayoutId id="2147483650" r:id="rId9"/>
    <p:sldLayoutId id="2147483680" r:id="rId10"/>
    <p:sldLayoutId id="2147483652" r:id="rId11"/>
    <p:sldLayoutId id="2147483678" r:id="rId12"/>
    <p:sldLayoutId id="2147483684" r:id="rId13"/>
    <p:sldLayoutId id="2147483671" r:id="rId14"/>
    <p:sldLayoutId id="2147483687" r:id="rId15"/>
    <p:sldLayoutId id="2147483688" r:id="rId16"/>
  </p:sldLayoutIdLst>
  <p:timing>
    <p:tnLst>
      <p:par>
        <p:cTn id="1" dur="indefinite" restart="never" nodeType="tmRoot"/>
      </p:par>
    </p:tnLst>
  </p:timing>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03" userDrawn="1">
          <p15:clr>
            <a:srgbClr val="F26B43"/>
          </p15:clr>
        </p15:guide>
        <p15:guide id="4" pos="249" userDrawn="1">
          <p15:clr>
            <a:srgbClr val="F26B43"/>
          </p15:clr>
        </p15:guide>
        <p15:guide id="5"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Ferie</a:t>
            </a:r>
            <a:endParaRPr lang="en-US" dirty="0"/>
          </a:p>
        </p:txBody>
      </p:sp>
      <p:sp>
        <p:nvSpPr>
          <p:cNvPr id="6" name="Text Placeholder 5"/>
          <p:cNvSpPr>
            <a:spLocks noGrp="1"/>
          </p:cNvSpPr>
          <p:nvPr>
            <p:ph type="body" sz="quarter" idx="11"/>
          </p:nvPr>
        </p:nvSpPr>
        <p:spPr/>
        <p:txBody>
          <a:bodyPr/>
          <a:lstStyle/>
          <a:p>
            <a:endParaRPr lang="en-US"/>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2039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85748" y="1456694"/>
            <a:ext cx="3912179" cy="3275643"/>
          </a:xfrm>
        </p:spPr>
        <p:txBody>
          <a:bodyPr>
            <a:normAutofit/>
          </a:bodyPr>
          <a:lstStyle/>
          <a:p>
            <a:pPr marL="0" indent="0">
              <a:buNone/>
            </a:pPr>
            <a:r>
              <a:rPr lang="nb-NO" sz="1400" b="1" dirty="0" smtClean="0"/>
              <a:t>Spørsmål:</a:t>
            </a:r>
          </a:p>
          <a:p>
            <a:pPr marL="0" indent="0">
              <a:buNone/>
            </a:pPr>
            <a:r>
              <a:rPr lang="nb-NO" sz="1400" dirty="0" smtClean="0"/>
              <a:t>Arbeidstaker som er ute i foreldrepermisjon i deler av et år, taper feriepenger påfølgende år da vedkommende ikke har vært i fullt arbeid.</a:t>
            </a:r>
            <a:endParaRPr lang="nb-NO" sz="1400" dirty="0"/>
          </a:p>
        </p:txBody>
      </p:sp>
      <p:sp>
        <p:nvSpPr>
          <p:cNvPr id="2" name="Tittel 1"/>
          <p:cNvSpPr>
            <a:spLocks noGrp="1"/>
          </p:cNvSpPr>
          <p:nvPr>
            <p:ph type="title"/>
          </p:nvPr>
        </p:nvSpPr>
        <p:spPr/>
        <p:txBody>
          <a:bodyPr/>
          <a:lstStyle/>
          <a:p>
            <a:r>
              <a:rPr lang="nb-NO" dirty="0" smtClean="0"/>
              <a:t>Videre </a:t>
            </a:r>
            <a:r>
              <a:rPr lang="nb-NO" smtClean="0"/>
              <a:t>om ferie</a:t>
            </a:r>
            <a:endParaRPr lang="nb-NO" dirty="0"/>
          </a:p>
        </p:txBody>
      </p:sp>
      <p:sp>
        <p:nvSpPr>
          <p:cNvPr id="4" name="Plassholder for innhold 3"/>
          <p:cNvSpPr>
            <a:spLocks noGrp="1"/>
          </p:cNvSpPr>
          <p:nvPr>
            <p:ph sz="half" idx="4294967295"/>
          </p:nvPr>
        </p:nvSpPr>
        <p:spPr>
          <a:xfrm>
            <a:off x="4696691" y="1456694"/>
            <a:ext cx="4047635" cy="3186113"/>
          </a:xfrm>
        </p:spPr>
        <p:txBody>
          <a:bodyPr>
            <a:normAutofit/>
          </a:bodyPr>
          <a:lstStyle/>
          <a:p>
            <a:pPr marL="0" indent="0">
              <a:buNone/>
            </a:pPr>
            <a:r>
              <a:rPr lang="nb-NO" sz="1400" b="1" dirty="0" smtClean="0"/>
              <a:t>Svar:</a:t>
            </a:r>
          </a:p>
          <a:p>
            <a:pPr marL="0" indent="0">
              <a:buNone/>
            </a:pPr>
            <a:r>
              <a:rPr lang="nb-NO" sz="1400" dirty="0" smtClean="0"/>
              <a:t>Foreldrepermisjon er et vederlag som teller i feriepengegrunnlaget. Har man hatt permisjon i 42 uker, vil feriepengeopptjeningen være som om man har vært i arbeid (100% lønn). </a:t>
            </a:r>
          </a:p>
          <a:p>
            <a:pPr marL="0" indent="0">
              <a:buNone/>
            </a:pPr>
            <a:endParaRPr lang="nb-NO" sz="1400" dirty="0"/>
          </a:p>
          <a:p>
            <a:pPr marL="0" indent="0">
              <a:buNone/>
            </a:pPr>
            <a:r>
              <a:rPr lang="nb-NO" sz="1400" dirty="0" smtClean="0"/>
              <a:t>Har man avviklet permisjonen over 52 uker, har man hatt redusert utbetaling av lønn, og dermed redusert feriepengegrunnlag.</a:t>
            </a:r>
            <a:endParaRPr lang="nb-NO" sz="1400" dirty="0"/>
          </a:p>
        </p:txBody>
      </p:sp>
      <p:pic>
        <p:nvPicPr>
          <p:cNvPr id="5" name="Bild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313727"/>
            <a:ext cx="4026877" cy="1460146"/>
          </a:xfrm>
          <a:prstGeom prst="rect">
            <a:avLst/>
          </a:prstGeom>
        </p:spPr>
      </p:pic>
    </p:spTree>
    <p:extLst>
      <p:ext uri="{BB962C8B-B14F-4D97-AF65-F5344CB8AC3E}">
        <p14:creationId xmlns:p14="http://schemas.microsoft.com/office/powerpoint/2010/main" val="115721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438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524000" y="1973167"/>
            <a:ext cx="5873262" cy="2569928"/>
          </a:xfrm>
        </p:spPr>
        <p:txBody>
          <a:bodyPr>
            <a:normAutofit fontScale="85000" lnSpcReduction="10000"/>
          </a:bodyPr>
          <a:lstStyle/>
          <a:p>
            <a:r>
              <a:rPr lang="nb-NO" dirty="0"/>
              <a:t>De viktigste bestemmelsene i lov- og avtaleverk</a:t>
            </a:r>
          </a:p>
          <a:p>
            <a:r>
              <a:rPr lang="nb-NO" dirty="0"/>
              <a:t>Arbeidstakers plikter/ Arbeidsgivers plikter </a:t>
            </a:r>
          </a:p>
          <a:p>
            <a:r>
              <a:rPr lang="nb-NO" dirty="0"/>
              <a:t>Opptjening av feriepenger</a:t>
            </a:r>
          </a:p>
          <a:p>
            <a:r>
              <a:rPr lang="nb-NO" dirty="0"/>
              <a:t>Hvem bestemmer når ferien skal avvikles?</a:t>
            </a:r>
          </a:p>
          <a:p>
            <a:r>
              <a:rPr lang="nb-NO" dirty="0"/>
              <a:t>Quiz</a:t>
            </a:r>
          </a:p>
          <a:p>
            <a:r>
              <a:rPr lang="nb-NO" dirty="0"/>
              <a:t>Oppsummering</a:t>
            </a:r>
          </a:p>
          <a:p>
            <a:endParaRPr lang="nb-NO" dirty="0"/>
          </a:p>
        </p:txBody>
      </p:sp>
      <p:sp>
        <p:nvSpPr>
          <p:cNvPr id="3" name="Tittel 2"/>
          <p:cNvSpPr>
            <a:spLocks noGrp="1"/>
          </p:cNvSpPr>
          <p:nvPr>
            <p:ph type="title"/>
          </p:nvPr>
        </p:nvSpPr>
        <p:spPr/>
        <p:txBody>
          <a:bodyPr/>
          <a:lstStyle/>
          <a:p>
            <a:r>
              <a:rPr lang="nb-NO" dirty="0" smtClean="0"/>
              <a:t>AGENDA</a:t>
            </a:r>
            <a:endParaRPr lang="nb-NO" dirty="0"/>
          </a:p>
        </p:txBody>
      </p:sp>
    </p:spTree>
    <p:extLst>
      <p:ext uri="{BB962C8B-B14F-4D97-AF65-F5344CB8AC3E}">
        <p14:creationId xmlns:p14="http://schemas.microsoft.com/office/powerpoint/2010/main" val="4281316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lstStyle/>
          <a:p>
            <a:r>
              <a:rPr lang="nb-NO" dirty="0" smtClean="0"/>
              <a:t>Ferieloven www.lovdata.no</a:t>
            </a:r>
          </a:p>
          <a:p>
            <a:r>
              <a:rPr lang="nb-NO" dirty="0" smtClean="0"/>
              <a:t>Sentrale tariffavtaler</a:t>
            </a:r>
          </a:p>
          <a:p>
            <a:r>
              <a:rPr lang="nb-NO" dirty="0" smtClean="0"/>
              <a:t>Lokale tariffavtaler</a:t>
            </a:r>
          </a:p>
          <a:p>
            <a:r>
              <a:rPr lang="nb-NO" dirty="0" smtClean="0"/>
              <a:t>Personalhåndbok</a:t>
            </a:r>
            <a:endParaRPr lang="nb-NO" dirty="0"/>
          </a:p>
        </p:txBody>
      </p:sp>
      <p:sp>
        <p:nvSpPr>
          <p:cNvPr id="4" name="Tittel 3"/>
          <p:cNvSpPr>
            <a:spLocks noGrp="1"/>
          </p:cNvSpPr>
          <p:nvPr>
            <p:ph type="title"/>
          </p:nvPr>
        </p:nvSpPr>
        <p:spPr/>
        <p:txBody>
          <a:bodyPr>
            <a:normAutofit fontScale="90000"/>
          </a:bodyPr>
          <a:lstStyle/>
          <a:p>
            <a:r>
              <a:rPr lang="nb-NO" dirty="0" smtClean="0"/>
              <a:t>De viktigste bestemmelsene i lov- og avtaleverk</a:t>
            </a:r>
            <a:endParaRPr lang="nb-NO" dirty="0"/>
          </a:p>
        </p:txBody>
      </p:sp>
      <p:pic>
        <p:nvPicPr>
          <p:cNvPr id="2" name="Bild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03419" y="1532230"/>
            <a:ext cx="2556100" cy="3626503"/>
          </a:xfrm>
          <a:prstGeom prst="rect">
            <a:avLst/>
          </a:prstGeom>
        </p:spPr>
      </p:pic>
      <p:pic>
        <p:nvPicPr>
          <p:cNvPr id="3" name="Bild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98638" y="1532231"/>
            <a:ext cx="2545362" cy="3611269"/>
          </a:xfrm>
          <a:prstGeom prst="rect">
            <a:avLst/>
          </a:prstGeom>
        </p:spPr>
      </p:pic>
    </p:spTree>
    <p:extLst>
      <p:ext uri="{BB962C8B-B14F-4D97-AF65-F5344CB8AC3E}">
        <p14:creationId xmlns:p14="http://schemas.microsoft.com/office/powerpoint/2010/main" val="575597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285748" y="1456694"/>
            <a:ext cx="3812427" cy="3275643"/>
          </a:xfrm>
        </p:spPr>
        <p:txBody>
          <a:bodyPr>
            <a:normAutofit/>
          </a:bodyPr>
          <a:lstStyle/>
          <a:p>
            <a:pPr marL="0" indent="0">
              <a:buNone/>
            </a:pPr>
            <a:r>
              <a:rPr lang="nb-NO" sz="1400" b="1" dirty="0" smtClean="0"/>
              <a:t>Arbeidstakers plikter</a:t>
            </a:r>
          </a:p>
          <a:p>
            <a:r>
              <a:rPr lang="nb-NO" sz="1400" dirty="0" smtClean="0"/>
              <a:t>Avvikle ferien i løpet av året (men anledning til å overføre inntil 12 dager, eller </a:t>
            </a:r>
            <a:r>
              <a:rPr lang="nb-NO" sz="1400" dirty="0" err="1" smtClean="0"/>
              <a:t>forhåndsavvikle</a:t>
            </a:r>
            <a:r>
              <a:rPr lang="nb-NO" sz="1400" dirty="0" smtClean="0"/>
              <a:t> inntil 12 dager)</a:t>
            </a:r>
          </a:p>
          <a:p>
            <a:r>
              <a:rPr lang="nb-NO" sz="1400" dirty="0" smtClean="0"/>
              <a:t>Gi beskjed om når man ønsker å avvikle ferie</a:t>
            </a:r>
            <a:endParaRPr lang="nb-NO" sz="1400" dirty="0"/>
          </a:p>
        </p:txBody>
      </p:sp>
      <p:sp>
        <p:nvSpPr>
          <p:cNvPr id="4" name="Tittel 3"/>
          <p:cNvSpPr>
            <a:spLocks noGrp="1"/>
          </p:cNvSpPr>
          <p:nvPr>
            <p:ph type="title"/>
          </p:nvPr>
        </p:nvSpPr>
        <p:spPr/>
        <p:txBody>
          <a:bodyPr/>
          <a:lstStyle/>
          <a:p>
            <a:r>
              <a:rPr lang="nb-NO" dirty="0" smtClean="0"/>
              <a:t>Arbeidstakers og arbeidsgivers plikter</a:t>
            </a:r>
            <a:endParaRPr lang="nb-NO" dirty="0"/>
          </a:p>
        </p:txBody>
      </p:sp>
      <p:sp>
        <p:nvSpPr>
          <p:cNvPr id="2" name="Plassholder for innhold 1"/>
          <p:cNvSpPr>
            <a:spLocks noGrp="1"/>
          </p:cNvSpPr>
          <p:nvPr>
            <p:ph sz="half" idx="4294967295"/>
          </p:nvPr>
        </p:nvSpPr>
        <p:spPr>
          <a:xfrm>
            <a:off x="4572000" y="1456694"/>
            <a:ext cx="3956195" cy="3186113"/>
          </a:xfrm>
        </p:spPr>
        <p:txBody>
          <a:bodyPr>
            <a:normAutofit/>
          </a:bodyPr>
          <a:lstStyle/>
          <a:p>
            <a:pPr marL="0" indent="0">
              <a:buNone/>
            </a:pPr>
            <a:r>
              <a:rPr lang="nb-NO" sz="1400" b="1" dirty="0" smtClean="0"/>
              <a:t>Arbeidsgivers plikter</a:t>
            </a:r>
          </a:p>
          <a:p>
            <a:r>
              <a:rPr lang="nb-NO" sz="1400" dirty="0" smtClean="0"/>
              <a:t>Legge til rette for avvikling av ferie</a:t>
            </a:r>
          </a:p>
          <a:p>
            <a:r>
              <a:rPr lang="nb-NO" sz="1400" dirty="0" smtClean="0"/>
              <a:t>Be om tilbakemelding på når de ansatte </a:t>
            </a:r>
            <a:r>
              <a:rPr lang="nb-NO" sz="1400" i="1" dirty="0" smtClean="0"/>
              <a:t>ønsker</a:t>
            </a:r>
            <a:r>
              <a:rPr lang="nb-NO" sz="1400" dirty="0" smtClean="0"/>
              <a:t> å avvikle ferie i god tid og gi tilbakemelding på </a:t>
            </a:r>
            <a:r>
              <a:rPr lang="nb-NO" sz="1400" b="1" dirty="0" smtClean="0"/>
              <a:t>endelig</a:t>
            </a:r>
            <a:r>
              <a:rPr lang="nb-NO" sz="1400" dirty="0" smtClean="0"/>
              <a:t> ferieplan i god tid før ferieavviklingen</a:t>
            </a:r>
          </a:p>
          <a:p>
            <a:r>
              <a:rPr lang="nb-NO" sz="1400" dirty="0" smtClean="0"/>
              <a:t>Imøtekomme arbeidstakers rett om  avvikling av 18 dager ferie sammenhengende i hovedferieperioden (1. juni – 30. september)</a:t>
            </a:r>
            <a:endParaRPr lang="nb-NO" sz="1400" dirty="0"/>
          </a:p>
        </p:txBody>
      </p:sp>
    </p:spTree>
    <p:extLst>
      <p:ext uri="{BB962C8B-B14F-4D97-AF65-F5344CB8AC3E}">
        <p14:creationId xmlns:p14="http://schemas.microsoft.com/office/powerpoint/2010/main" val="15447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85748" y="1456694"/>
            <a:ext cx="4843205" cy="3275643"/>
          </a:xfrm>
        </p:spPr>
        <p:txBody>
          <a:bodyPr>
            <a:normAutofit/>
          </a:bodyPr>
          <a:lstStyle/>
          <a:p>
            <a:r>
              <a:rPr lang="nb-NO" sz="1600" dirty="0" smtClean="0"/>
              <a:t>Feriepenger opptjenes i kalenderår – har den ansatte byttet arbeidsgiver i løpet av året, har han/hun ikke nødvendigvis opptjent feriepenger for alle feriedagene han/hun har krav på</a:t>
            </a:r>
          </a:p>
          <a:p>
            <a:r>
              <a:rPr lang="nb-NO" sz="1600" dirty="0" smtClean="0"/>
              <a:t>Ansatte kan ta ut full ferie, selv om de ikke har </a:t>
            </a:r>
            <a:br>
              <a:rPr lang="nb-NO" sz="1600" dirty="0" smtClean="0"/>
            </a:br>
            <a:r>
              <a:rPr lang="nb-NO" sz="1600" dirty="0" smtClean="0"/>
              <a:t>full feriepengeopptjening</a:t>
            </a:r>
          </a:p>
          <a:p>
            <a:pPr marL="0" indent="0">
              <a:buNone/>
            </a:pPr>
            <a:endParaRPr lang="nb-NO" sz="1600" dirty="0"/>
          </a:p>
        </p:txBody>
      </p:sp>
      <p:sp>
        <p:nvSpPr>
          <p:cNvPr id="2" name="Tittel 1"/>
          <p:cNvSpPr>
            <a:spLocks noGrp="1"/>
          </p:cNvSpPr>
          <p:nvPr>
            <p:ph type="title"/>
          </p:nvPr>
        </p:nvSpPr>
        <p:spPr/>
        <p:txBody>
          <a:bodyPr/>
          <a:lstStyle/>
          <a:p>
            <a:r>
              <a:rPr lang="nb-NO" dirty="0" smtClean="0"/>
              <a:t>Opptjening av feriepenger</a:t>
            </a:r>
            <a:endParaRPr lang="nb-NO" dirty="0"/>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01329" y="174384"/>
            <a:ext cx="3645647" cy="4969116"/>
          </a:xfrm>
          <a:prstGeom prst="rect">
            <a:avLst/>
          </a:prstGeom>
        </p:spPr>
      </p:pic>
    </p:spTree>
    <p:extLst>
      <p:ext uri="{BB962C8B-B14F-4D97-AF65-F5344CB8AC3E}">
        <p14:creationId xmlns:p14="http://schemas.microsoft.com/office/powerpoint/2010/main" val="1176688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5819" y="1691155"/>
            <a:ext cx="3812425" cy="3275643"/>
          </a:xfrm>
        </p:spPr>
        <p:txBody>
          <a:bodyPr>
            <a:normAutofit/>
          </a:bodyPr>
          <a:lstStyle/>
          <a:p>
            <a:pPr marL="0" indent="0">
              <a:buNone/>
            </a:pPr>
            <a:r>
              <a:rPr lang="nb-NO" sz="16600" b="1" dirty="0" smtClean="0"/>
              <a:t>  </a:t>
            </a:r>
            <a:r>
              <a:rPr lang="nb-NO" sz="13800" b="1" dirty="0" smtClean="0">
                <a:solidFill>
                  <a:srgbClr val="00B381"/>
                </a:solidFill>
              </a:rPr>
              <a:t>JA</a:t>
            </a:r>
            <a:endParaRPr lang="nb-NO" sz="13800" b="1" dirty="0">
              <a:solidFill>
                <a:srgbClr val="00B381"/>
              </a:solidFill>
            </a:endParaRPr>
          </a:p>
        </p:txBody>
      </p:sp>
      <p:sp>
        <p:nvSpPr>
          <p:cNvPr id="2" name="Tittel 1"/>
          <p:cNvSpPr>
            <a:spLocks noGrp="1"/>
          </p:cNvSpPr>
          <p:nvPr>
            <p:ph type="title"/>
          </p:nvPr>
        </p:nvSpPr>
        <p:spPr>
          <a:xfrm>
            <a:off x="288471" y="322856"/>
            <a:ext cx="8447542" cy="1133838"/>
          </a:xfrm>
        </p:spPr>
        <p:txBody>
          <a:bodyPr>
            <a:noAutofit/>
          </a:bodyPr>
          <a:lstStyle/>
          <a:p>
            <a:r>
              <a:rPr lang="nb-NO" dirty="0" smtClean="0"/>
              <a:t>Kan arbeidsgiver bestemme </a:t>
            </a:r>
            <a:br>
              <a:rPr lang="nb-NO" dirty="0" smtClean="0"/>
            </a:br>
            <a:r>
              <a:rPr lang="nb-NO" dirty="0" smtClean="0"/>
              <a:t>når ferien skal avvikles?</a:t>
            </a:r>
            <a:endParaRPr lang="nb-NO" dirty="0"/>
          </a:p>
        </p:txBody>
      </p:sp>
      <p:sp>
        <p:nvSpPr>
          <p:cNvPr id="4" name="Plassholder for innhold 3"/>
          <p:cNvSpPr>
            <a:spLocks noGrp="1"/>
          </p:cNvSpPr>
          <p:nvPr>
            <p:ph sz="half" idx="4294967295"/>
          </p:nvPr>
        </p:nvSpPr>
        <p:spPr>
          <a:xfrm>
            <a:off x="4572000" y="2173259"/>
            <a:ext cx="4164013" cy="2032981"/>
          </a:xfrm>
        </p:spPr>
        <p:txBody>
          <a:bodyPr>
            <a:normAutofit/>
          </a:bodyPr>
          <a:lstStyle/>
          <a:p>
            <a:r>
              <a:rPr lang="nb-NO" sz="1400" dirty="0" smtClean="0"/>
              <a:t>Men arbeidsgiver må både legge til rette for at det skal være mulig å ta ut ferie, og...</a:t>
            </a:r>
          </a:p>
          <a:p>
            <a:r>
              <a:rPr lang="nb-NO" sz="1400" dirty="0" smtClean="0"/>
              <a:t>…varsle om ferieplan for bedriften i god tid før hovedferieperioden </a:t>
            </a:r>
          </a:p>
          <a:p>
            <a:pPr marL="0" indent="0">
              <a:buNone/>
            </a:pPr>
            <a:r>
              <a:rPr lang="nb-NO" sz="1400" b="1" dirty="0" smtClean="0"/>
              <a:t>NB! </a:t>
            </a:r>
            <a:r>
              <a:rPr lang="nb-NO" sz="1400" b="1" dirty="0" smtClean="0">
                <a:solidFill>
                  <a:schemeClr val="accent6">
                    <a:lumMod val="75000"/>
                  </a:schemeClr>
                </a:solidFill>
              </a:rPr>
              <a:t>Arbeidstaker kan kreve at han/hun får bekreftet ferieavviklingstidspunkt to måneder før ferieavvikling</a:t>
            </a:r>
            <a:endParaRPr lang="nb-NO" sz="1400" b="1" dirty="0">
              <a:solidFill>
                <a:schemeClr val="accent6">
                  <a:lumMod val="75000"/>
                </a:schemeClr>
              </a:solidFill>
            </a:endParaRPr>
          </a:p>
        </p:txBody>
      </p:sp>
    </p:spTree>
    <p:extLst>
      <p:ext uri="{BB962C8B-B14F-4D97-AF65-F5344CB8AC3E}">
        <p14:creationId xmlns:p14="http://schemas.microsoft.com/office/powerpoint/2010/main" val="9408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85749" y="1456694"/>
            <a:ext cx="4286252" cy="3275643"/>
          </a:xfrm>
        </p:spPr>
        <p:txBody>
          <a:bodyPr>
            <a:normAutofit/>
          </a:bodyPr>
          <a:lstStyle/>
          <a:p>
            <a:pPr marL="0" indent="0">
              <a:buNone/>
            </a:pPr>
            <a:r>
              <a:rPr lang="nb-NO" sz="1400" b="1" dirty="0" smtClean="0"/>
              <a:t>Spørsmål: </a:t>
            </a:r>
          </a:p>
          <a:p>
            <a:pPr marL="0" indent="0">
              <a:buNone/>
            </a:pPr>
            <a:r>
              <a:rPr lang="nb-NO" sz="1400" dirty="0" smtClean="0"/>
              <a:t>Arbeidstaker som har vært sykmeldt i ferien, </a:t>
            </a:r>
            <a:br>
              <a:rPr lang="nb-NO" sz="1400" dirty="0" smtClean="0"/>
            </a:br>
            <a:r>
              <a:rPr lang="nb-NO" sz="1400" dirty="0" smtClean="0"/>
              <a:t>kan kreve «ny» ferie tilsvarende antall dager </a:t>
            </a:r>
            <a:br>
              <a:rPr lang="nb-NO" sz="1400" dirty="0" smtClean="0"/>
            </a:br>
            <a:r>
              <a:rPr lang="nb-NO" sz="1400" dirty="0" smtClean="0"/>
              <a:t>som vedkommende har vært arbeidsufør/syk.</a:t>
            </a:r>
            <a:endParaRPr lang="nb-NO" sz="1400" dirty="0"/>
          </a:p>
        </p:txBody>
      </p:sp>
      <p:sp>
        <p:nvSpPr>
          <p:cNvPr id="2" name="Tittel 1"/>
          <p:cNvSpPr>
            <a:spLocks noGrp="1"/>
          </p:cNvSpPr>
          <p:nvPr>
            <p:ph type="title"/>
          </p:nvPr>
        </p:nvSpPr>
        <p:spPr/>
        <p:txBody>
          <a:bodyPr/>
          <a:lstStyle/>
          <a:p>
            <a:r>
              <a:rPr lang="nb-NO" dirty="0" smtClean="0"/>
              <a:t>Spørsmål /fakta om ferie</a:t>
            </a:r>
            <a:endParaRPr lang="nb-NO" dirty="0"/>
          </a:p>
        </p:txBody>
      </p:sp>
      <p:sp>
        <p:nvSpPr>
          <p:cNvPr id="4" name="Plassholder for innhold 3"/>
          <p:cNvSpPr>
            <a:spLocks noGrp="1"/>
          </p:cNvSpPr>
          <p:nvPr>
            <p:ph sz="half" idx="4294967295"/>
          </p:nvPr>
        </p:nvSpPr>
        <p:spPr>
          <a:xfrm>
            <a:off x="4696692" y="1458364"/>
            <a:ext cx="4039322" cy="3186113"/>
          </a:xfrm>
        </p:spPr>
        <p:txBody>
          <a:bodyPr>
            <a:normAutofit/>
          </a:bodyPr>
          <a:lstStyle/>
          <a:p>
            <a:pPr marL="0" indent="0">
              <a:buNone/>
            </a:pPr>
            <a:r>
              <a:rPr lang="nb-NO" sz="1400" b="1" dirty="0" smtClean="0"/>
              <a:t>Svar:</a:t>
            </a:r>
          </a:p>
          <a:p>
            <a:pPr marL="0" indent="0">
              <a:buNone/>
            </a:pPr>
            <a:r>
              <a:rPr lang="nb-NO" sz="1400" dirty="0"/>
              <a:t>Arbeidstaker som har vært helt arbeidsufør i løpet av ferien, kan kreve at et tilsvarende antall virkedager ferie utsettes og gis som ny ferie senere i ferieåret. </a:t>
            </a:r>
            <a:endParaRPr lang="nb-NO" sz="1400" dirty="0" smtClean="0"/>
          </a:p>
          <a:p>
            <a:pPr marL="0" indent="0">
              <a:buNone/>
            </a:pPr>
            <a:endParaRPr lang="nb-NO" sz="1400" dirty="0"/>
          </a:p>
          <a:p>
            <a:pPr marL="0" indent="0">
              <a:buNone/>
            </a:pPr>
            <a:r>
              <a:rPr lang="nb-NO" sz="1400" dirty="0" smtClean="0"/>
              <a:t>Kravet </a:t>
            </a:r>
            <a:r>
              <a:rPr lang="nb-NO" sz="1400" dirty="0"/>
              <a:t>må dokumenteres med legeerklæring </a:t>
            </a:r>
            <a:r>
              <a:rPr lang="nb-NO" sz="1400" dirty="0" smtClean="0"/>
              <a:t/>
            </a:r>
            <a:br>
              <a:rPr lang="nb-NO" sz="1400" dirty="0" smtClean="0"/>
            </a:br>
            <a:r>
              <a:rPr lang="nb-NO" sz="1400" dirty="0" smtClean="0"/>
              <a:t>og </a:t>
            </a:r>
            <a:r>
              <a:rPr lang="nb-NO" sz="1400" dirty="0"/>
              <a:t>fremsettes uten ugrunnet opphold etter at arbeidet er gjenopptatt.</a:t>
            </a:r>
          </a:p>
        </p:txBody>
      </p:sp>
      <p:pic>
        <p:nvPicPr>
          <p:cNvPr id="5" name="Bild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313727"/>
            <a:ext cx="4026877" cy="1460146"/>
          </a:xfrm>
          <a:prstGeom prst="rect">
            <a:avLst/>
          </a:prstGeom>
        </p:spPr>
      </p:pic>
    </p:spTree>
    <p:extLst>
      <p:ext uri="{BB962C8B-B14F-4D97-AF65-F5344CB8AC3E}">
        <p14:creationId xmlns:p14="http://schemas.microsoft.com/office/powerpoint/2010/main" val="12597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85748" y="1456694"/>
            <a:ext cx="3837365" cy="3275643"/>
          </a:xfrm>
        </p:spPr>
        <p:txBody>
          <a:bodyPr>
            <a:normAutofit/>
          </a:bodyPr>
          <a:lstStyle/>
          <a:p>
            <a:pPr marL="0" indent="0">
              <a:buNone/>
            </a:pPr>
            <a:r>
              <a:rPr lang="nb-NO" sz="1400" b="1" dirty="0" smtClean="0"/>
              <a:t>Spørsmål:</a:t>
            </a:r>
          </a:p>
          <a:p>
            <a:pPr marL="0" indent="0">
              <a:buNone/>
            </a:pPr>
            <a:r>
              <a:rPr lang="nb-NO" sz="1400" dirty="0" smtClean="0"/>
              <a:t>Arbeidstakere som er i oppsigelse, må avvikle ferien i oppsigelsestiden</a:t>
            </a:r>
            <a:endParaRPr lang="nb-NO" sz="1400" dirty="0"/>
          </a:p>
        </p:txBody>
      </p:sp>
      <p:sp>
        <p:nvSpPr>
          <p:cNvPr id="2" name="Tittel 1"/>
          <p:cNvSpPr>
            <a:spLocks noGrp="1"/>
          </p:cNvSpPr>
          <p:nvPr>
            <p:ph type="title"/>
          </p:nvPr>
        </p:nvSpPr>
        <p:spPr/>
        <p:txBody>
          <a:bodyPr/>
          <a:lstStyle/>
          <a:p>
            <a:r>
              <a:rPr lang="nb-NO" dirty="0" smtClean="0"/>
              <a:t>Videre om ferie</a:t>
            </a:r>
            <a:endParaRPr lang="nb-NO" dirty="0"/>
          </a:p>
        </p:txBody>
      </p:sp>
      <p:sp>
        <p:nvSpPr>
          <p:cNvPr id="4" name="Plassholder for innhold 3"/>
          <p:cNvSpPr>
            <a:spLocks noGrp="1"/>
          </p:cNvSpPr>
          <p:nvPr>
            <p:ph sz="half" idx="4294967295"/>
          </p:nvPr>
        </p:nvSpPr>
        <p:spPr>
          <a:xfrm>
            <a:off x="4705003" y="1456694"/>
            <a:ext cx="4022697" cy="3186113"/>
          </a:xfrm>
        </p:spPr>
        <p:txBody>
          <a:bodyPr>
            <a:normAutofit/>
          </a:bodyPr>
          <a:lstStyle/>
          <a:p>
            <a:pPr marL="0" indent="0">
              <a:buNone/>
            </a:pPr>
            <a:r>
              <a:rPr lang="nb-NO" sz="1400" b="1" dirty="0" smtClean="0"/>
              <a:t>Svar: </a:t>
            </a:r>
          </a:p>
          <a:p>
            <a:pPr marL="0" indent="0">
              <a:buNone/>
            </a:pPr>
            <a:r>
              <a:rPr lang="nb-NO" sz="1400" dirty="0"/>
              <a:t>Arbeidsgiver kan ikke uten arbeidstakers samtykke legge ferie til tid hvor </a:t>
            </a:r>
            <a:r>
              <a:rPr lang="nb-NO" sz="1400" dirty="0" smtClean="0"/>
              <a:t>oppsigelses-fristen </a:t>
            </a:r>
            <a:r>
              <a:rPr lang="nb-NO" sz="1400" dirty="0"/>
              <a:t>løper etter oppsigelse fra arbeidsgiver, med mindre oppsigelsesfristen er 3 måneder eller lengre. </a:t>
            </a:r>
            <a:endParaRPr lang="nb-NO" sz="1400" dirty="0" smtClean="0"/>
          </a:p>
          <a:p>
            <a:pPr marL="0" indent="0">
              <a:buNone/>
            </a:pPr>
            <a:r>
              <a:rPr lang="nb-NO" sz="1400" dirty="0" smtClean="0"/>
              <a:t>Arbeidstaker </a:t>
            </a:r>
            <a:r>
              <a:rPr lang="nb-NO" sz="1400" dirty="0"/>
              <a:t>kan motsette seg at allerede fastsatt ferie avvikles i slike tidsrom før fratreden</a:t>
            </a:r>
          </a:p>
        </p:txBody>
      </p:sp>
      <p:pic>
        <p:nvPicPr>
          <p:cNvPr id="5" name="Bild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313727"/>
            <a:ext cx="4026877" cy="1460146"/>
          </a:xfrm>
          <a:prstGeom prst="rect">
            <a:avLst/>
          </a:prstGeom>
        </p:spPr>
      </p:pic>
    </p:spTree>
    <p:extLst>
      <p:ext uri="{BB962C8B-B14F-4D97-AF65-F5344CB8AC3E}">
        <p14:creationId xmlns:p14="http://schemas.microsoft.com/office/powerpoint/2010/main" val="191108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85749" y="1456694"/>
            <a:ext cx="4053496" cy="3275643"/>
          </a:xfrm>
        </p:spPr>
        <p:txBody>
          <a:bodyPr>
            <a:normAutofit/>
          </a:bodyPr>
          <a:lstStyle/>
          <a:p>
            <a:pPr marL="0" indent="0">
              <a:buNone/>
            </a:pPr>
            <a:r>
              <a:rPr lang="nb-NO" sz="1400" b="1" dirty="0" smtClean="0"/>
              <a:t>Spørsmål:</a:t>
            </a:r>
          </a:p>
          <a:p>
            <a:pPr marL="0" indent="0">
              <a:buNone/>
            </a:pPr>
            <a:r>
              <a:rPr lang="nb-NO" sz="1400" dirty="0" smtClean="0"/>
              <a:t>Arbeidstakere over 60 år, har 6 ekstra feriedager, og det er ledelsen som bestemmer når disse dagene skal avvikles</a:t>
            </a:r>
            <a:endParaRPr lang="nb-NO" sz="1400" dirty="0"/>
          </a:p>
        </p:txBody>
      </p:sp>
      <p:sp>
        <p:nvSpPr>
          <p:cNvPr id="2" name="Tittel 1"/>
          <p:cNvSpPr>
            <a:spLocks noGrp="1"/>
          </p:cNvSpPr>
          <p:nvPr>
            <p:ph type="title"/>
          </p:nvPr>
        </p:nvSpPr>
        <p:spPr/>
        <p:txBody>
          <a:bodyPr/>
          <a:lstStyle/>
          <a:p>
            <a:r>
              <a:rPr lang="nb-NO" dirty="0" smtClean="0"/>
              <a:t>Videre om ferie	</a:t>
            </a:r>
            <a:endParaRPr lang="nb-NO" dirty="0"/>
          </a:p>
        </p:txBody>
      </p:sp>
      <p:sp>
        <p:nvSpPr>
          <p:cNvPr id="4" name="Plassholder for innhold 3"/>
          <p:cNvSpPr>
            <a:spLocks noGrp="1"/>
          </p:cNvSpPr>
          <p:nvPr>
            <p:ph sz="half" idx="4294967295"/>
          </p:nvPr>
        </p:nvSpPr>
        <p:spPr>
          <a:xfrm>
            <a:off x="4688380" y="1458364"/>
            <a:ext cx="4064260" cy="3186113"/>
          </a:xfrm>
        </p:spPr>
        <p:txBody>
          <a:bodyPr/>
          <a:lstStyle/>
          <a:p>
            <a:pPr marL="0" indent="0">
              <a:buNone/>
            </a:pPr>
            <a:r>
              <a:rPr lang="nb-NO" sz="1400" b="1" dirty="0" smtClean="0"/>
              <a:t>Svar:</a:t>
            </a:r>
          </a:p>
          <a:p>
            <a:pPr marL="0" indent="0">
              <a:buNone/>
            </a:pPr>
            <a:r>
              <a:rPr lang="nb-NO" sz="1400" dirty="0" smtClean="0"/>
              <a:t>Arbeidstaker over 60 år kan selv bestemme tiden for avvikling av ekstraferien, med mindre annet er avtalt</a:t>
            </a:r>
            <a:endParaRPr lang="nb-NO" sz="1400" dirty="0"/>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74" y="3317632"/>
            <a:ext cx="4020803" cy="1456242"/>
          </a:xfrm>
          <a:prstGeom prst="rect">
            <a:avLst/>
          </a:prstGeom>
        </p:spPr>
      </p:pic>
    </p:spTree>
    <p:extLst>
      <p:ext uri="{BB962C8B-B14F-4D97-AF65-F5344CB8AC3E}">
        <p14:creationId xmlns:p14="http://schemas.microsoft.com/office/powerpoint/2010/main" val="5385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Kommunikasjon</AGSCategory>
    <AGSDescription xmlns="http://schemas.microsoft.com/sharepoint/v3" xsi:nil="true"/>
    <AGSUnderCategory xmlns="http://schemas.microsoft.com/sharepoint/v3">Presentasjoner</AGSUnderCategory>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0BA834CC468B4F13A5F18A23810C503A004C368166C8084B4B8C3263878278854A" ma:contentTypeVersion="0" ma:contentTypeDescription="" ma:contentTypeScope="" ma:versionID="4d4dbd229fb54077a6b3d86ed05d02a1">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8FDA-32CE-44D3-80E7-16FD60C91E1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4587D57-EF5E-4AE7-817E-EBF2C7DD3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Template>
  <TotalTime>2200</TotalTime>
  <Words>1220</Words>
  <Application>Microsoft Office PowerPoint</Application>
  <PresentationFormat>Skjermfremvisning (16:9)</PresentationFormat>
  <Paragraphs>97</Paragraphs>
  <Slides>11</Slides>
  <Notes>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.AppleSystemUIFont</vt:lpstr>
      <vt:lpstr>Arial</vt:lpstr>
      <vt:lpstr>Calibri</vt:lpstr>
      <vt:lpstr>Lucida Grande</vt:lpstr>
      <vt:lpstr>finansforbundet_mal</vt:lpstr>
      <vt:lpstr>Ferie</vt:lpstr>
      <vt:lpstr>AGENDA</vt:lpstr>
      <vt:lpstr>De viktigste bestemmelsene i lov- og avtaleverk</vt:lpstr>
      <vt:lpstr>Arbeidstakers og arbeidsgivers plikter</vt:lpstr>
      <vt:lpstr>Opptjening av feriepenger</vt:lpstr>
      <vt:lpstr>Kan arbeidsgiver bestemme  når ferien skal avvikles?</vt:lpstr>
      <vt:lpstr>Spørsmål /fakta om ferie</vt:lpstr>
      <vt:lpstr>Videre om ferie</vt:lpstr>
      <vt:lpstr>Videre om ferie </vt:lpstr>
      <vt:lpstr>Videre om ferie</vt:lpstr>
      <vt:lpstr>PowerPoint-presentasjon</vt:lpstr>
    </vt:vector>
  </TitlesOfParts>
  <Manager/>
  <Company>Finansforbundet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Kjersti E. Aronsen</cp:lastModifiedBy>
  <cp:revision>129</cp:revision>
  <dcterms:created xsi:type="dcterms:W3CDTF">2015-08-25T13:23:36Z</dcterms:created>
  <dcterms:modified xsi:type="dcterms:W3CDTF">2018-01-12T09:49:12Z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0x0101000BA834CC468B4F13A5F18A23810C503A004C368166C8084B4B8C3263878278854A</vt:lpwstr>
  </property>
</Properties>
</file>