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 id="2147483677" r:id="rId4"/>
  </p:sldMasterIdLst>
  <p:notesMasterIdLst>
    <p:notesMasterId r:id="rId35"/>
  </p:notesMasterIdLst>
  <p:sldIdLst>
    <p:sldId id="289" r:id="rId5"/>
    <p:sldId id="258" r:id="rId6"/>
    <p:sldId id="259" r:id="rId7"/>
    <p:sldId id="260" r:id="rId8"/>
    <p:sldId id="261" r:id="rId9"/>
    <p:sldId id="262" r:id="rId10"/>
    <p:sldId id="263" r:id="rId11"/>
    <p:sldId id="264" r:id="rId12"/>
    <p:sldId id="265" r:id="rId13"/>
    <p:sldId id="266" r:id="rId14"/>
    <p:sldId id="290"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BD94D-82C7-416F-8E6D-BCC25ABD4B10}" type="datetimeFigureOut">
              <a:rPr lang="nb-NO" smtClean="0"/>
              <a:t>16.09.2016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DCEC3-A414-4821-9E0F-08A954FCB93E}" type="slidenum">
              <a:rPr lang="nb-NO" smtClean="0"/>
              <a:t>‹#›</a:t>
            </a:fld>
            <a:endParaRPr lang="nb-NO"/>
          </a:p>
        </p:txBody>
      </p:sp>
    </p:spTree>
    <p:extLst>
      <p:ext uri="{BB962C8B-B14F-4D97-AF65-F5344CB8AC3E}">
        <p14:creationId xmlns:p14="http://schemas.microsoft.com/office/powerpoint/2010/main" val="175050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 En liten overgang fra det Dag</a:t>
            </a:r>
            <a:r>
              <a:rPr lang="nb-NO" baseline="0" dirty="0" smtClean="0"/>
              <a:t> Arne har snakket om.</a:t>
            </a:r>
          </a:p>
          <a:p>
            <a:r>
              <a:rPr lang="nb-NO" dirty="0" smtClean="0"/>
              <a:t>Da vi ba dere drøfte</a:t>
            </a:r>
            <a:r>
              <a:rPr lang="nb-NO" baseline="0" dirty="0" smtClean="0"/>
              <a:t> om hva dere ville at dette kurset skulle handle om, snakket dere om tillitsvalgtes rolle. En av filmene dere fikk før kurset handlet også om dette.</a:t>
            </a:r>
          </a:p>
          <a:p>
            <a:r>
              <a:rPr lang="nb-NO" baseline="0" dirty="0" smtClean="0"/>
              <a:t>Hva har du begitt deg ut på? Hvordan skal du løse oppdraget ditt – til beste for medlemmene og bedriften?</a:t>
            </a:r>
          </a:p>
          <a:p>
            <a:endParaRPr lang="nb-NO" dirty="0" smtClean="0"/>
          </a:p>
          <a:p>
            <a:r>
              <a:rPr lang="nb-NO" dirty="0" smtClean="0"/>
              <a:t>Selv</a:t>
            </a:r>
            <a:r>
              <a:rPr lang="nb-NO" baseline="0" dirty="0" smtClean="0"/>
              <a:t> om titlene på foredragene disse to dagene ikke alltid er tillitsvalgtes rolle, handler alt vi skal snakke om </a:t>
            </a:r>
            <a:r>
              <a:rPr lang="nb-NO" baseline="0" dirty="0" err="1" smtClean="0"/>
              <a:t>om</a:t>
            </a:r>
            <a:r>
              <a:rPr lang="nb-NO" baseline="0" dirty="0" smtClean="0"/>
              <a:t> kunnskap, metoder, bestemmelser etc. som skal hjelpe deg til å bli en bedre tillitsvalgt – og få en større forståelse for rollen. Vi skal jobbe med oppgaver som skal gjøre at du forstår med av rollen i grupper senere i dag og i morgen.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200919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4799D-C581-462E-9305-5236A0B17E3E}" type="slidenum">
              <a:rPr lang="nb-NO">
                <a:solidFill>
                  <a:prstClr val="black"/>
                </a:solidFill>
              </a:rPr>
              <a:pPr/>
              <a:t>13</a:t>
            </a:fld>
            <a:endParaRPr lang="nb-NO">
              <a:solidFill>
                <a:prstClr val="black"/>
              </a:solidFill>
            </a:endParaRPr>
          </a:p>
        </p:txBody>
      </p:sp>
      <p:sp>
        <p:nvSpPr>
          <p:cNvPr id="167938" name="Rectangle 2"/>
          <p:cNvSpPr>
            <a:spLocks noGrp="1" noRot="1" noChangeAspect="1" noChangeArrowheads="1" noTextEdit="1"/>
          </p:cNvSpPr>
          <p:nvPr>
            <p:ph type="sldImg"/>
          </p:nvPr>
        </p:nvSpPr>
        <p:spPr>
          <a:xfrm>
            <a:off x="357188" y="708025"/>
            <a:ext cx="6146800" cy="3459163"/>
          </a:xfrm>
          <a:ln/>
        </p:spPr>
      </p:sp>
      <p:sp>
        <p:nvSpPr>
          <p:cNvPr id="167939" name="Rectangle 3"/>
          <p:cNvSpPr>
            <a:spLocks noGrp="1" noChangeArrowheads="1"/>
          </p:cNvSpPr>
          <p:nvPr>
            <p:ph type="body" idx="1"/>
          </p:nvPr>
        </p:nvSpPr>
        <p:spPr>
          <a:xfrm>
            <a:off x="914859" y="4367495"/>
            <a:ext cx="5028287" cy="4068669"/>
          </a:xfrm>
        </p:spPr>
        <p:txBody>
          <a:bodyPr/>
          <a:lstStyle/>
          <a:p>
            <a:r>
              <a:rPr lang="nb-NO" dirty="0"/>
              <a:t>Poenget med lysarkets beskrivelse er:</a:t>
            </a:r>
            <a:br>
              <a:rPr lang="nb-NO" dirty="0"/>
            </a:br>
            <a:r>
              <a:rPr lang="nb-NO" dirty="0"/>
              <a:t/>
            </a:r>
            <a:br>
              <a:rPr lang="nb-NO" dirty="0"/>
            </a:br>
            <a:r>
              <a:rPr lang="nb-NO" dirty="0"/>
              <a:t>- å minne om at alle har forhandlingskompetanse, </a:t>
            </a:r>
            <a:br>
              <a:rPr lang="nb-NO" dirty="0"/>
            </a:br>
            <a:r>
              <a:rPr lang="nb-NO" dirty="0"/>
              <a:t>  fordi vi faktisk forhandler i det daglige,</a:t>
            </a:r>
            <a:br>
              <a:rPr lang="nb-NO" dirty="0"/>
            </a:br>
            <a:r>
              <a:rPr lang="nb-NO" dirty="0"/>
              <a:t>- nye tillitsvalgte trenger ikke være så fryktelig </a:t>
            </a:r>
            <a:br>
              <a:rPr lang="nb-NO" dirty="0"/>
            </a:br>
            <a:r>
              <a:rPr lang="nb-NO" dirty="0"/>
              <a:t>  engstelige for forhandlerrollen,</a:t>
            </a:r>
            <a:br>
              <a:rPr lang="nb-NO" dirty="0"/>
            </a:br>
            <a:r>
              <a:rPr lang="nb-NO" dirty="0"/>
              <a:t>- eksemplet med guttungen og is er tatt med for å </a:t>
            </a:r>
            <a:br>
              <a:rPr lang="nb-NO" dirty="0"/>
            </a:br>
            <a:r>
              <a:rPr lang="nb-NO" dirty="0"/>
              <a:t>  illustrere at vår metode også kan brukes i  </a:t>
            </a:r>
            <a:br>
              <a:rPr lang="nb-NO" dirty="0"/>
            </a:br>
            <a:r>
              <a:rPr lang="nb-NO" dirty="0"/>
              <a:t>  konfliktsituasjoner, men dette skal vi komme tilbake </a:t>
            </a:r>
            <a:br>
              <a:rPr lang="nb-NO" dirty="0"/>
            </a:br>
            <a:r>
              <a:rPr lang="nb-NO" dirty="0"/>
              <a:t>  til senere på kurset.</a:t>
            </a:r>
          </a:p>
          <a:p>
            <a:endParaRPr lang="nb-NO" dirty="0"/>
          </a:p>
          <a:p>
            <a:r>
              <a:rPr lang="nb-NO" dirty="0"/>
              <a:t>Side 1 i manus ”Forhandlingsteori</a:t>
            </a:r>
            <a:r>
              <a:rPr lang="nb-NO" dirty="0" smtClean="0"/>
              <a:t>” i det gamle opplæringsheftet.</a:t>
            </a:r>
            <a:endParaRPr lang="nb-NO" dirty="0"/>
          </a:p>
        </p:txBody>
      </p:sp>
    </p:spTree>
    <p:extLst>
      <p:ext uri="{BB962C8B-B14F-4D97-AF65-F5344CB8AC3E}">
        <p14:creationId xmlns:p14="http://schemas.microsoft.com/office/powerpoint/2010/main" val="64915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039C2-810D-4412-9195-8834BE0C4AF3}" type="slidenum">
              <a:rPr lang="nb-NO">
                <a:solidFill>
                  <a:prstClr val="black"/>
                </a:solidFill>
              </a:rPr>
              <a:pPr/>
              <a:t>14</a:t>
            </a:fld>
            <a:endParaRPr lang="nb-NO">
              <a:solidFill>
                <a:prstClr val="black"/>
              </a:solidFill>
            </a:endParaRPr>
          </a:p>
        </p:txBody>
      </p:sp>
      <p:sp>
        <p:nvSpPr>
          <p:cNvPr id="169986" name="Rectangle 2"/>
          <p:cNvSpPr>
            <a:spLocks noGrp="1" noRot="1" noChangeAspect="1" noChangeArrowheads="1" noTextEdit="1"/>
          </p:cNvSpPr>
          <p:nvPr>
            <p:ph type="sldImg"/>
          </p:nvPr>
        </p:nvSpPr>
        <p:spPr>
          <a:xfrm>
            <a:off x="357188" y="708025"/>
            <a:ext cx="6146800" cy="3459163"/>
          </a:xfrm>
          <a:ln/>
        </p:spPr>
      </p:sp>
      <p:sp>
        <p:nvSpPr>
          <p:cNvPr id="169987" name="Rectangle 3"/>
          <p:cNvSpPr>
            <a:spLocks noGrp="1" noChangeArrowheads="1"/>
          </p:cNvSpPr>
          <p:nvPr>
            <p:ph type="body" idx="1"/>
          </p:nvPr>
        </p:nvSpPr>
        <p:spPr>
          <a:xfrm>
            <a:off x="914859" y="4367495"/>
            <a:ext cx="5028287" cy="4068669"/>
          </a:xfrm>
        </p:spPr>
        <p:txBody>
          <a:bodyPr/>
          <a:lstStyle/>
          <a:p>
            <a:r>
              <a:rPr lang="nb-NO"/>
              <a:t>Vår metode tar utgangspunkt i partenes interesse.  </a:t>
            </a:r>
          </a:p>
          <a:p>
            <a:pPr lvl="3"/>
            <a:endParaRPr lang="nb-NO" dirty="0"/>
          </a:p>
          <a:p>
            <a:r>
              <a:rPr lang="nb-NO" dirty="0"/>
              <a:t>Det grunnleggende spørsmål som styrer våre forhandlinger er spørsmålet:</a:t>
            </a:r>
          </a:p>
          <a:p>
            <a:pPr lvl="1"/>
            <a:r>
              <a:rPr lang="nb-NO" dirty="0"/>
              <a:t>Hva oppnår du med denne løsningen?</a:t>
            </a:r>
            <a:br>
              <a:rPr lang="nb-NO" dirty="0"/>
            </a:br>
            <a:r>
              <a:rPr lang="nb-NO" dirty="0"/>
              <a:t/>
            </a:r>
            <a:br>
              <a:rPr lang="nb-NO" dirty="0"/>
            </a:br>
            <a:endParaRPr lang="nb-NO" dirty="0"/>
          </a:p>
          <a:p>
            <a:pPr lvl="1"/>
            <a:r>
              <a:rPr lang="nb-NO" dirty="0"/>
              <a:t>Hvilken begrunnelse har du for akkurat denne løsningen? </a:t>
            </a:r>
          </a:p>
        </p:txBody>
      </p:sp>
    </p:spTree>
    <p:extLst>
      <p:ext uri="{BB962C8B-B14F-4D97-AF65-F5344CB8AC3E}">
        <p14:creationId xmlns:p14="http://schemas.microsoft.com/office/powerpoint/2010/main" val="40582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B8F6-E65A-4D10-BC5D-2E0D5D39538C}" type="slidenum">
              <a:rPr lang="nb-NO">
                <a:solidFill>
                  <a:prstClr val="black"/>
                </a:solidFill>
              </a:rPr>
              <a:pPr/>
              <a:t>15</a:t>
            </a:fld>
            <a:endParaRPr lang="nb-NO">
              <a:solidFill>
                <a:prstClr val="black"/>
              </a:solidFill>
            </a:endParaRPr>
          </a:p>
        </p:txBody>
      </p:sp>
      <p:sp>
        <p:nvSpPr>
          <p:cNvPr id="172034" name="Rectangle 2"/>
          <p:cNvSpPr>
            <a:spLocks noGrp="1" noRot="1" noChangeAspect="1" noChangeArrowheads="1" noTextEdit="1"/>
          </p:cNvSpPr>
          <p:nvPr>
            <p:ph type="sldImg"/>
          </p:nvPr>
        </p:nvSpPr>
        <p:spPr>
          <a:xfrm>
            <a:off x="357188" y="708025"/>
            <a:ext cx="6146800" cy="3459163"/>
          </a:xfrm>
          <a:ln/>
        </p:spPr>
      </p:sp>
      <p:sp>
        <p:nvSpPr>
          <p:cNvPr id="172035" name="Rectangle 3"/>
          <p:cNvSpPr>
            <a:spLocks noGrp="1" noChangeArrowheads="1"/>
          </p:cNvSpPr>
          <p:nvPr>
            <p:ph type="body" idx="1"/>
          </p:nvPr>
        </p:nvSpPr>
        <p:spPr>
          <a:xfrm>
            <a:off x="914859" y="4367495"/>
            <a:ext cx="5028287" cy="4068669"/>
          </a:xfrm>
        </p:spPr>
        <p:txBody>
          <a:bodyPr/>
          <a:lstStyle/>
          <a:p>
            <a:endParaRPr lang="nb-NO"/>
          </a:p>
          <a:p>
            <a:r>
              <a:rPr lang="nb-NO"/>
              <a:t>Hva handler teorien om: </a:t>
            </a:r>
          </a:p>
          <a:p>
            <a:pPr lvl="1"/>
            <a:r>
              <a:rPr lang="nb-NO"/>
              <a:t>Etablere et forhandlingsklima hvor partene åpent gir uttrykk for grunnlaget deres krav er bygget på dvs. hva  deres interesse er.</a:t>
            </a:r>
            <a:br>
              <a:rPr lang="nb-NO"/>
            </a:br>
            <a:r>
              <a:rPr lang="nb-NO"/>
              <a:t/>
            </a:r>
            <a:br>
              <a:rPr lang="nb-NO"/>
            </a:br>
            <a:r>
              <a:rPr lang="nb-NO"/>
              <a:t>Dette innebærer å skape dialog og å finne felles interessepunkter.</a:t>
            </a:r>
          </a:p>
          <a:p>
            <a:endParaRPr lang="nb-NO"/>
          </a:p>
        </p:txBody>
      </p:sp>
    </p:spTree>
    <p:extLst>
      <p:ext uri="{BB962C8B-B14F-4D97-AF65-F5344CB8AC3E}">
        <p14:creationId xmlns:p14="http://schemas.microsoft.com/office/powerpoint/2010/main" val="348938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E272A-4435-4F31-B0A8-DC36DA56F552}" type="slidenum">
              <a:rPr lang="nb-NO">
                <a:solidFill>
                  <a:prstClr val="black"/>
                </a:solidFill>
              </a:rPr>
              <a:pPr/>
              <a:t>16</a:t>
            </a:fld>
            <a:endParaRPr lang="nb-NO">
              <a:solidFill>
                <a:prstClr val="black"/>
              </a:solidFill>
            </a:endParaRPr>
          </a:p>
        </p:txBody>
      </p:sp>
      <p:sp>
        <p:nvSpPr>
          <p:cNvPr id="174082" name="Rectangle 2"/>
          <p:cNvSpPr>
            <a:spLocks noGrp="1" noRot="1" noChangeAspect="1" noChangeArrowheads="1" noTextEdit="1"/>
          </p:cNvSpPr>
          <p:nvPr>
            <p:ph type="sldImg"/>
          </p:nvPr>
        </p:nvSpPr>
        <p:spPr>
          <a:xfrm>
            <a:off x="357188" y="708025"/>
            <a:ext cx="6146800" cy="3459163"/>
          </a:xfrm>
          <a:ln/>
        </p:spPr>
      </p:sp>
      <p:sp>
        <p:nvSpPr>
          <p:cNvPr id="174083" name="Rectangle 3"/>
          <p:cNvSpPr>
            <a:spLocks noGrp="1" noChangeArrowheads="1"/>
          </p:cNvSpPr>
          <p:nvPr>
            <p:ph type="body" idx="1"/>
          </p:nvPr>
        </p:nvSpPr>
        <p:spPr>
          <a:xfrm>
            <a:off x="706105" y="4251701"/>
            <a:ext cx="5411569" cy="4606551"/>
          </a:xfrm>
        </p:spPr>
        <p:txBody>
          <a:bodyPr/>
          <a:lstStyle/>
          <a:p>
            <a:r>
              <a:rPr lang="nb-NO" dirty="0"/>
              <a:t>Bruker benevnelsen ”forhandlinger” uansett om vi drøfter eller fører reelle forhandlinger.</a:t>
            </a:r>
          </a:p>
          <a:p>
            <a:pPr lvl="1"/>
            <a:r>
              <a:rPr lang="nb-NO" sz="600" dirty="0"/>
              <a:t>Tillitsvalgte skal være klar over hvilken forhandlingsposisjon de er i avhengig av sak</a:t>
            </a:r>
            <a:endParaRPr lang="nb-NO" dirty="0"/>
          </a:p>
          <a:p>
            <a:r>
              <a:rPr lang="nb-NO" dirty="0"/>
              <a:t>Tillitsvalgte står sterkt ved reelle forhandlinger</a:t>
            </a:r>
          </a:p>
          <a:p>
            <a:pPr lvl="1"/>
            <a:r>
              <a:rPr lang="nb-NO" sz="600" b="1" dirty="0" err="1"/>
              <a:t>Def</a:t>
            </a:r>
            <a:r>
              <a:rPr lang="nb-NO" sz="600" b="1" dirty="0"/>
              <a:t>. forhandlinger</a:t>
            </a:r>
            <a:r>
              <a:rPr lang="nb-NO" sz="600" dirty="0"/>
              <a:t>	</a:t>
            </a:r>
          </a:p>
          <a:p>
            <a:pPr lvl="2"/>
            <a:r>
              <a:rPr lang="nb-NO" sz="600" dirty="0"/>
              <a:t>Retten til å benytte sanksjonsmidler dersom partene ikke oppnår enighet om resultatet</a:t>
            </a:r>
          </a:p>
          <a:p>
            <a:pPr lvl="1"/>
            <a:r>
              <a:rPr lang="nb-NO" sz="600" b="1" dirty="0"/>
              <a:t>Eks. Bedriftsavtaler</a:t>
            </a:r>
          </a:p>
          <a:p>
            <a:pPr lvl="2"/>
            <a:r>
              <a:rPr lang="nb-NO" sz="600" dirty="0"/>
              <a:t>Dersom vi ikke oppnår enighet om tariffavtalens bestemmelser avgjøres saken av en voldgiftsinstans</a:t>
            </a:r>
            <a:endParaRPr lang="nb-NO" dirty="0"/>
          </a:p>
          <a:p>
            <a:r>
              <a:rPr lang="nb-NO" dirty="0"/>
              <a:t>Står svakere i saker med drøftingsrett</a:t>
            </a:r>
          </a:p>
          <a:p>
            <a:pPr lvl="1"/>
            <a:r>
              <a:rPr lang="nb-NO" sz="600" b="1" dirty="0" err="1"/>
              <a:t>Def</a:t>
            </a:r>
            <a:r>
              <a:rPr lang="nb-NO" sz="600" b="1" dirty="0"/>
              <a:t>. drøftinger</a:t>
            </a:r>
            <a:endParaRPr lang="nb-NO" sz="600" dirty="0"/>
          </a:p>
          <a:p>
            <a:pPr lvl="2"/>
            <a:r>
              <a:rPr lang="nb-NO" sz="600" dirty="0"/>
              <a:t>T.v. kan ikke sette inn sanksjonsmidler dersom de ikke får gjennomslag for sitt syn </a:t>
            </a:r>
          </a:p>
          <a:p>
            <a:pPr lvl="1"/>
            <a:r>
              <a:rPr lang="nb-NO" sz="600" b="1" dirty="0"/>
              <a:t>Eks. t.v. representanter i lønns- og ansettelsesråd</a:t>
            </a:r>
            <a:endParaRPr lang="nb-NO" sz="600" dirty="0"/>
          </a:p>
          <a:p>
            <a:pPr lvl="2"/>
            <a:r>
              <a:rPr lang="nb-NO" sz="600" dirty="0"/>
              <a:t>Tillitsvalgte har kun en rådgivende funksjon </a:t>
            </a:r>
          </a:p>
          <a:p>
            <a:pPr lvl="2"/>
            <a:r>
              <a:rPr lang="nb-NO" sz="600" dirty="0"/>
              <a:t>Arbeidsgiver kan treffe sin beslutning uten at det er oppstilt krav om enighet med t.v.</a:t>
            </a:r>
            <a:endParaRPr lang="nb-NO" dirty="0"/>
          </a:p>
          <a:p>
            <a:r>
              <a:rPr lang="nb-NO" dirty="0"/>
              <a:t>Ulik posisjon krever ulik forhandlingsstrategi!</a:t>
            </a:r>
          </a:p>
        </p:txBody>
      </p:sp>
    </p:spTree>
    <p:extLst>
      <p:ext uri="{BB962C8B-B14F-4D97-AF65-F5344CB8AC3E}">
        <p14:creationId xmlns:p14="http://schemas.microsoft.com/office/powerpoint/2010/main" val="67125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90B75-2447-4B91-9641-D4F64B828702}" type="slidenum">
              <a:rPr lang="nb-NO">
                <a:solidFill>
                  <a:prstClr val="black"/>
                </a:solidFill>
              </a:rPr>
              <a:pPr/>
              <a:t>17</a:t>
            </a:fld>
            <a:endParaRPr lang="nb-NO">
              <a:solidFill>
                <a:prstClr val="black"/>
              </a:solidFill>
            </a:endParaRPr>
          </a:p>
        </p:txBody>
      </p:sp>
      <p:sp>
        <p:nvSpPr>
          <p:cNvPr id="176130" name="Rectangle 2"/>
          <p:cNvSpPr>
            <a:spLocks noGrp="1" noRot="1" noChangeAspect="1" noChangeArrowheads="1" noTextEdit="1"/>
          </p:cNvSpPr>
          <p:nvPr>
            <p:ph type="sldImg"/>
          </p:nvPr>
        </p:nvSpPr>
        <p:spPr>
          <a:xfrm>
            <a:off x="357188" y="708025"/>
            <a:ext cx="6146800" cy="3459163"/>
          </a:xfrm>
          <a:ln/>
        </p:spPr>
      </p:sp>
      <p:sp>
        <p:nvSpPr>
          <p:cNvPr id="176131" name="Rectangle 3"/>
          <p:cNvSpPr>
            <a:spLocks noGrp="1" noChangeArrowheads="1"/>
          </p:cNvSpPr>
          <p:nvPr>
            <p:ph type="body" idx="1"/>
          </p:nvPr>
        </p:nvSpPr>
        <p:spPr>
          <a:xfrm>
            <a:off x="914859" y="4367495"/>
            <a:ext cx="5028287" cy="4068669"/>
          </a:xfrm>
        </p:spPr>
        <p:txBody>
          <a:bodyPr/>
          <a:lstStyle/>
          <a:p>
            <a:r>
              <a:rPr lang="nb-NO" dirty="0"/>
              <a:t>Fortell historien om ”Søstrene og appelsinen”</a:t>
            </a:r>
          </a:p>
          <a:p>
            <a:r>
              <a:rPr lang="nb-NO" dirty="0" smtClean="0"/>
              <a:t>To søstre</a:t>
            </a:r>
            <a:r>
              <a:rPr lang="nb-NO" baseline="0" dirty="0" smtClean="0"/>
              <a:t> kjemper om en appelsin. Fordi de ikke klarer å uttrykke sine interesser, kjemper de nådeløst om appelsinen i sin helhet. Hadde de uttrykket sine interesser, hadde de visst at den ene var på jakt etter fruktkjøttet, og den andre etter skallet.</a:t>
            </a:r>
            <a:endParaRPr lang="nb-NO" dirty="0"/>
          </a:p>
          <a:p>
            <a:r>
              <a:rPr lang="nb-NO" dirty="0"/>
              <a:t>Oppsummering av historien:</a:t>
            </a:r>
          </a:p>
          <a:p>
            <a:endParaRPr lang="nb-NO" dirty="0"/>
          </a:p>
          <a:p>
            <a:pPr lvl="1"/>
            <a:r>
              <a:rPr lang="nb-NO" b="1" dirty="0"/>
              <a:t>Standpunktet:</a:t>
            </a:r>
            <a:r>
              <a:rPr lang="nb-NO" dirty="0"/>
              <a:t> </a:t>
            </a:r>
          </a:p>
          <a:p>
            <a:pPr lvl="1"/>
            <a:r>
              <a:rPr lang="nb-NO" dirty="0"/>
              <a:t>”Jeg vil ha appelsinen”</a:t>
            </a:r>
          </a:p>
          <a:p>
            <a:pPr lvl="4"/>
            <a:endParaRPr lang="nb-NO" dirty="0"/>
          </a:p>
          <a:p>
            <a:pPr lvl="1"/>
            <a:r>
              <a:rPr lang="nb-NO" b="1" dirty="0"/>
              <a:t>Grunnlaget (interessen):</a:t>
            </a:r>
            <a:r>
              <a:rPr lang="nb-NO" dirty="0"/>
              <a:t>  </a:t>
            </a:r>
          </a:p>
          <a:p>
            <a:pPr lvl="1"/>
            <a:r>
              <a:rPr lang="nb-NO" dirty="0"/>
              <a:t>”..fordi jeg skal bake kake og trenger skallet”</a:t>
            </a:r>
          </a:p>
          <a:p>
            <a:endParaRPr lang="nb-NO" dirty="0"/>
          </a:p>
          <a:p>
            <a:pPr lvl="1"/>
            <a:r>
              <a:rPr lang="nb-NO" b="1" dirty="0"/>
              <a:t>Løsningen: 	</a:t>
            </a:r>
            <a:r>
              <a:rPr lang="nb-NO" dirty="0"/>
              <a:t>      </a:t>
            </a:r>
          </a:p>
          <a:p>
            <a:pPr lvl="1"/>
            <a:r>
              <a:rPr lang="nb-NO" dirty="0"/>
              <a:t>”Du får skallet så tar jeg fruktkjøttet, jeg skal 	      nemlig lage saft”</a:t>
            </a:r>
          </a:p>
          <a:p>
            <a:pPr lvl="1"/>
            <a:endParaRPr lang="nb-NO" dirty="0"/>
          </a:p>
          <a:p>
            <a:pPr lvl="1"/>
            <a:r>
              <a:rPr lang="nb-NO" dirty="0"/>
              <a:t>Side 2 i manus ”Forhandlingsteori”</a:t>
            </a:r>
          </a:p>
          <a:p>
            <a:endParaRPr lang="nb-NO" dirty="0"/>
          </a:p>
        </p:txBody>
      </p:sp>
    </p:spTree>
    <p:extLst>
      <p:ext uri="{BB962C8B-B14F-4D97-AF65-F5344CB8AC3E}">
        <p14:creationId xmlns:p14="http://schemas.microsoft.com/office/powerpoint/2010/main" val="260602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FD94D-9D52-46D6-A3AC-FB4642A6B83D}" type="slidenum">
              <a:rPr lang="nb-NO">
                <a:solidFill>
                  <a:prstClr val="black"/>
                </a:solidFill>
              </a:rPr>
              <a:pPr/>
              <a:t>18</a:t>
            </a:fld>
            <a:endParaRPr lang="nb-NO">
              <a:solidFill>
                <a:prstClr val="black"/>
              </a:solidFill>
            </a:endParaRPr>
          </a:p>
        </p:txBody>
      </p:sp>
      <p:sp>
        <p:nvSpPr>
          <p:cNvPr id="178178" name="Rectangle 2"/>
          <p:cNvSpPr>
            <a:spLocks noGrp="1" noRot="1" noChangeAspect="1" noChangeArrowheads="1" noTextEdit="1"/>
          </p:cNvSpPr>
          <p:nvPr>
            <p:ph type="sldImg"/>
          </p:nvPr>
        </p:nvSpPr>
        <p:spPr>
          <a:xfrm>
            <a:off x="357188" y="708025"/>
            <a:ext cx="6146800" cy="3459163"/>
          </a:xfrm>
          <a:ln/>
        </p:spPr>
      </p:sp>
      <p:sp>
        <p:nvSpPr>
          <p:cNvPr id="178179" name="Rectangle 3"/>
          <p:cNvSpPr>
            <a:spLocks noGrp="1" noChangeArrowheads="1"/>
          </p:cNvSpPr>
          <p:nvPr>
            <p:ph type="body" idx="1"/>
          </p:nvPr>
        </p:nvSpPr>
        <p:spPr>
          <a:xfrm>
            <a:off x="914859" y="4367495"/>
            <a:ext cx="5028287" cy="4068669"/>
          </a:xfrm>
        </p:spPr>
        <p:txBody>
          <a:bodyPr/>
          <a:lstStyle/>
          <a:p>
            <a:r>
              <a:rPr lang="nb-NO"/>
              <a:t>Det mest irriterende ved såkalte standpunktforhandlinger er at motparten ikke i det hele tatt vil forholde seg til hva du har behov for å få ivaretatt.</a:t>
            </a:r>
            <a:br>
              <a:rPr lang="nb-NO"/>
            </a:br>
            <a:endParaRPr lang="nb-NO"/>
          </a:p>
          <a:p>
            <a:r>
              <a:rPr lang="nb-NO"/>
              <a:t>Fokus må være på holdningene; det skal dreie seg om å skape et godt resultat som begge parter kan leve med. Resultatet må innebære langsiktighet, idet partene skal kunne samarbeide videre i ettertid.</a:t>
            </a:r>
          </a:p>
        </p:txBody>
      </p:sp>
    </p:spTree>
    <p:extLst>
      <p:ext uri="{BB962C8B-B14F-4D97-AF65-F5344CB8AC3E}">
        <p14:creationId xmlns:p14="http://schemas.microsoft.com/office/powerpoint/2010/main" val="44457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711AF-D76B-4D6C-9F87-C1024E4BB199}" type="slidenum">
              <a:rPr lang="nb-NO">
                <a:solidFill>
                  <a:prstClr val="black"/>
                </a:solidFill>
              </a:rPr>
              <a:pPr/>
              <a:t>19</a:t>
            </a:fld>
            <a:endParaRPr lang="nb-NO">
              <a:solidFill>
                <a:prstClr val="black"/>
              </a:solidFill>
            </a:endParaRPr>
          </a:p>
        </p:txBody>
      </p:sp>
      <p:sp>
        <p:nvSpPr>
          <p:cNvPr id="180226" name="Rectangle 2"/>
          <p:cNvSpPr>
            <a:spLocks noGrp="1" noRot="1" noChangeAspect="1" noChangeArrowheads="1" noTextEdit="1"/>
          </p:cNvSpPr>
          <p:nvPr>
            <p:ph type="sldImg"/>
          </p:nvPr>
        </p:nvSpPr>
        <p:spPr>
          <a:xfrm>
            <a:off x="357188" y="708025"/>
            <a:ext cx="6146800" cy="3459163"/>
          </a:xfrm>
          <a:ln/>
        </p:spPr>
      </p:sp>
      <p:sp>
        <p:nvSpPr>
          <p:cNvPr id="180227" name="Rectangle 3"/>
          <p:cNvSpPr>
            <a:spLocks noGrp="1" noChangeArrowheads="1"/>
          </p:cNvSpPr>
          <p:nvPr>
            <p:ph type="body" idx="1"/>
          </p:nvPr>
        </p:nvSpPr>
        <p:spPr>
          <a:xfrm>
            <a:off x="914859" y="4367495"/>
            <a:ext cx="5028287" cy="4068669"/>
          </a:xfrm>
        </p:spPr>
        <p:txBody>
          <a:bodyPr/>
          <a:lstStyle/>
          <a:p>
            <a:r>
              <a:rPr lang="nb-NO" u="sng" dirty="0"/>
              <a:t>Interessen:</a:t>
            </a:r>
            <a:r>
              <a:rPr lang="nb-NO" dirty="0"/>
              <a:t> </a:t>
            </a:r>
          </a:p>
          <a:p>
            <a:pPr lvl="1"/>
            <a:r>
              <a:rPr lang="nb-NO" dirty="0"/>
              <a:t>Fokuser på interessen, ikke på standpunktet</a:t>
            </a:r>
          </a:p>
          <a:p>
            <a:pPr lvl="1"/>
            <a:endParaRPr lang="nb-NO" dirty="0"/>
          </a:p>
          <a:p>
            <a:r>
              <a:rPr lang="nb-NO" u="sng" dirty="0"/>
              <a:t>Personen:</a:t>
            </a:r>
            <a:r>
              <a:rPr lang="nb-NO" dirty="0"/>
              <a:t> </a:t>
            </a:r>
          </a:p>
          <a:p>
            <a:pPr lvl="1"/>
            <a:r>
              <a:rPr lang="nb-NO" dirty="0"/>
              <a:t>Hold person og sak adskilt</a:t>
            </a:r>
          </a:p>
          <a:p>
            <a:pPr lvl="1"/>
            <a:endParaRPr lang="nb-NO" dirty="0"/>
          </a:p>
          <a:p>
            <a:r>
              <a:rPr lang="nb-NO" u="sng" dirty="0"/>
              <a:t>Valgmuligheter</a:t>
            </a:r>
            <a:r>
              <a:rPr lang="nb-NO" dirty="0"/>
              <a:t>: </a:t>
            </a:r>
          </a:p>
          <a:p>
            <a:pPr lvl="1"/>
            <a:r>
              <a:rPr lang="nb-NO" dirty="0"/>
              <a:t>Forsøk å finne frem til flere forskjellige forslag før det treffes beslutning</a:t>
            </a:r>
          </a:p>
          <a:p>
            <a:pPr lvl="1"/>
            <a:endParaRPr lang="nb-NO" dirty="0"/>
          </a:p>
          <a:p>
            <a:r>
              <a:rPr lang="nb-NO" u="sng" dirty="0"/>
              <a:t>Kriterier</a:t>
            </a:r>
            <a:r>
              <a:rPr lang="nb-NO" dirty="0"/>
              <a:t>: </a:t>
            </a:r>
          </a:p>
          <a:p>
            <a:pPr lvl="1"/>
            <a:r>
              <a:rPr lang="nb-NO" dirty="0"/>
              <a:t>De skal være relevante og saklige</a:t>
            </a:r>
          </a:p>
          <a:p>
            <a:endParaRPr lang="nb-NO" sz="900" dirty="0"/>
          </a:p>
        </p:txBody>
      </p:sp>
    </p:spTree>
    <p:extLst>
      <p:ext uri="{BB962C8B-B14F-4D97-AF65-F5344CB8AC3E}">
        <p14:creationId xmlns:p14="http://schemas.microsoft.com/office/powerpoint/2010/main" val="63845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B88EC-AA25-4BBC-8C0C-926AC39D3702}" type="slidenum">
              <a:rPr lang="nb-NO">
                <a:solidFill>
                  <a:prstClr val="black"/>
                </a:solidFill>
              </a:rPr>
              <a:pPr/>
              <a:t>20</a:t>
            </a:fld>
            <a:endParaRPr lang="nb-NO">
              <a:solidFill>
                <a:prstClr val="black"/>
              </a:solidFill>
            </a:endParaRPr>
          </a:p>
        </p:txBody>
      </p:sp>
      <p:sp>
        <p:nvSpPr>
          <p:cNvPr id="182274" name="Rectangle 2"/>
          <p:cNvSpPr>
            <a:spLocks noGrp="1" noRot="1" noChangeAspect="1" noChangeArrowheads="1" noTextEdit="1"/>
          </p:cNvSpPr>
          <p:nvPr>
            <p:ph type="sldImg"/>
          </p:nvPr>
        </p:nvSpPr>
        <p:spPr>
          <a:xfrm>
            <a:off x="357188" y="708025"/>
            <a:ext cx="6146800" cy="3459163"/>
          </a:xfrm>
          <a:ln/>
        </p:spPr>
      </p:sp>
      <p:sp>
        <p:nvSpPr>
          <p:cNvPr id="182275" name="Rectangle 3"/>
          <p:cNvSpPr>
            <a:spLocks noGrp="1" noChangeArrowheads="1"/>
          </p:cNvSpPr>
          <p:nvPr>
            <p:ph type="body" idx="1"/>
          </p:nvPr>
        </p:nvSpPr>
        <p:spPr>
          <a:xfrm>
            <a:off x="862386" y="4275044"/>
            <a:ext cx="5099012" cy="4370294"/>
          </a:xfrm>
        </p:spPr>
        <p:txBody>
          <a:bodyPr/>
          <a:lstStyle/>
          <a:p>
            <a:r>
              <a:rPr lang="nb-NO"/>
              <a:t>Ved å fokusere på interesser  </a:t>
            </a:r>
          </a:p>
          <a:p>
            <a:pPr lvl="1"/>
            <a:r>
              <a:rPr lang="nb-NO"/>
              <a:t>Vil vi opprettholde et høyt saklighetsnivå</a:t>
            </a:r>
          </a:p>
          <a:p>
            <a:pPr lvl="1"/>
            <a:r>
              <a:rPr lang="nb-NO"/>
              <a:t>Danne en god plattform for samarbeid</a:t>
            </a:r>
          </a:p>
          <a:p>
            <a:pPr lvl="1"/>
            <a:endParaRPr lang="nb-NO"/>
          </a:p>
          <a:p>
            <a:r>
              <a:rPr lang="nb-NO"/>
              <a:t>Fortell historien om 24-timers bankene</a:t>
            </a:r>
          </a:p>
          <a:p>
            <a:pPr lvl="1"/>
            <a:r>
              <a:rPr lang="nb-NO"/>
              <a:t>Historien lærte oss viktigheten av å være tydelige på hva vi ønsker å oppnå (side 6-7 i manus)</a:t>
            </a:r>
          </a:p>
          <a:p>
            <a:endParaRPr lang="nb-NO" b="1"/>
          </a:p>
          <a:p>
            <a:r>
              <a:rPr lang="nb-NO"/>
              <a:t>Hvilken hensikt har vi?</a:t>
            </a:r>
          </a:p>
          <a:p>
            <a:endParaRPr lang="nb-NO"/>
          </a:p>
          <a:p>
            <a:r>
              <a:rPr lang="nb-NO"/>
              <a:t>Hvilke synspunkter ligger til grunn?</a:t>
            </a:r>
          </a:p>
          <a:p>
            <a:endParaRPr lang="nb-NO"/>
          </a:p>
          <a:p>
            <a:r>
              <a:rPr lang="nb-NO"/>
              <a:t>Erfaring</a:t>
            </a:r>
          </a:p>
          <a:p>
            <a:pPr lvl="1"/>
            <a:r>
              <a:rPr lang="nb-NO"/>
              <a:t>Fikk erfaring om at selskapsledelsens tillit til oss økte ved at vi var så fokusert på interesser og de objektive kriteriene - nemlig spørsmålet om hva som lå innenfor akseptable, rettslige rammer.</a:t>
            </a:r>
          </a:p>
          <a:p>
            <a:pPr lvl="1"/>
            <a:r>
              <a:rPr lang="nb-NO"/>
              <a:t>Side 6 i manus ”Forhandlingsteori”</a:t>
            </a:r>
          </a:p>
          <a:p>
            <a:endParaRPr lang="nb-NO"/>
          </a:p>
        </p:txBody>
      </p:sp>
    </p:spTree>
    <p:extLst>
      <p:ext uri="{BB962C8B-B14F-4D97-AF65-F5344CB8AC3E}">
        <p14:creationId xmlns:p14="http://schemas.microsoft.com/office/powerpoint/2010/main" val="340269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628BD-814F-40DD-9E51-A2B7DEA84A0A}" type="slidenum">
              <a:rPr lang="nb-NO">
                <a:solidFill>
                  <a:prstClr val="black"/>
                </a:solidFill>
              </a:rPr>
              <a:pPr/>
              <a:t>21</a:t>
            </a:fld>
            <a:endParaRPr lang="nb-NO">
              <a:solidFill>
                <a:prstClr val="black"/>
              </a:solidFill>
            </a:endParaRPr>
          </a:p>
        </p:txBody>
      </p:sp>
      <p:sp>
        <p:nvSpPr>
          <p:cNvPr id="184322" name="Rectangle 2"/>
          <p:cNvSpPr>
            <a:spLocks noGrp="1" noRot="1" noChangeAspect="1" noChangeArrowheads="1" noTextEdit="1"/>
          </p:cNvSpPr>
          <p:nvPr>
            <p:ph type="sldImg"/>
          </p:nvPr>
        </p:nvSpPr>
        <p:spPr>
          <a:xfrm>
            <a:off x="357188" y="708025"/>
            <a:ext cx="6146800" cy="3459163"/>
          </a:xfrm>
          <a:ln/>
        </p:spPr>
      </p:sp>
      <p:sp>
        <p:nvSpPr>
          <p:cNvPr id="184323" name="Rectangle 3"/>
          <p:cNvSpPr>
            <a:spLocks noGrp="1" noChangeArrowheads="1"/>
          </p:cNvSpPr>
          <p:nvPr>
            <p:ph type="body" idx="1"/>
          </p:nvPr>
        </p:nvSpPr>
        <p:spPr>
          <a:xfrm>
            <a:off x="914859" y="4367493"/>
            <a:ext cx="5028287" cy="4398309"/>
          </a:xfrm>
        </p:spPr>
        <p:txBody>
          <a:bodyPr/>
          <a:lstStyle/>
          <a:p>
            <a:r>
              <a:rPr lang="nb-NO"/>
              <a:t>Hvordan tenker motparten?</a:t>
            </a:r>
            <a:br>
              <a:rPr lang="nb-NO"/>
            </a:br>
            <a:r>
              <a:rPr lang="nb-NO"/>
              <a:t>Sett deg inn i motpartens situasjon!</a:t>
            </a:r>
          </a:p>
          <a:p>
            <a:r>
              <a:rPr lang="nb-NO"/>
              <a:t>Hvordan tenker jeg selv?</a:t>
            </a:r>
          </a:p>
          <a:p>
            <a:endParaRPr lang="nb-NO"/>
          </a:p>
          <a:p>
            <a:r>
              <a:rPr lang="nb-NO"/>
              <a:t>For ikke å snakke om hvordan medlemmet tenker:</a:t>
            </a:r>
          </a:p>
          <a:p>
            <a:endParaRPr lang="nb-NO"/>
          </a:p>
          <a:p>
            <a:pPr lvl="1"/>
            <a:r>
              <a:rPr lang="nb-NO"/>
              <a:t>Hva er den egentlige interessen?</a:t>
            </a:r>
          </a:p>
          <a:p>
            <a:pPr lvl="1"/>
            <a:endParaRPr lang="nb-NO"/>
          </a:p>
          <a:p>
            <a:pPr lvl="1"/>
            <a:r>
              <a:rPr lang="nb-NO"/>
              <a:t>Er det han/hun sier og ber meg gjøre for seg det han/hun egentlig vil jeg skal gjøre? Eller finnes det et såkalt ”skjult” budskap?</a:t>
            </a:r>
          </a:p>
          <a:p>
            <a:pPr lvl="1"/>
            <a:endParaRPr lang="nb-NO"/>
          </a:p>
          <a:p>
            <a:pPr lvl="1"/>
            <a:r>
              <a:rPr lang="nb-NO"/>
              <a:t>Fortell historien om telefonen fra et medlem om ”Selskapets dårlige personalpolitikk”</a:t>
            </a:r>
            <a:br>
              <a:rPr lang="nb-NO"/>
            </a:br>
            <a:r>
              <a:rPr lang="nb-NO"/>
              <a:t>Hva tror motparten om meg?</a:t>
            </a:r>
            <a:br>
              <a:rPr lang="nb-NO"/>
            </a:br>
            <a:r>
              <a:rPr lang="nb-NO"/>
              <a:t>Hvordan opptrer jeg?</a:t>
            </a:r>
            <a:br>
              <a:rPr lang="nb-NO"/>
            </a:br>
            <a:r>
              <a:rPr lang="nb-NO"/>
              <a:t>Forstår jeg deg slik at ……… ?</a:t>
            </a:r>
          </a:p>
          <a:p>
            <a:pPr lvl="1"/>
            <a:r>
              <a:rPr lang="nb-NO"/>
              <a:t>Side 9 i manus ”Forhandlingsteori”</a:t>
            </a:r>
          </a:p>
        </p:txBody>
      </p:sp>
    </p:spTree>
    <p:extLst>
      <p:ext uri="{BB962C8B-B14F-4D97-AF65-F5344CB8AC3E}">
        <p14:creationId xmlns:p14="http://schemas.microsoft.com/office/powerpoint/2010/main" val="421092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EC986-8950-4C4D-BA50-955DB24A4A08}" type="slidenum">
              <a:rPr lang="nb-NO">
                <a:solidFill>
                  <a:prstClr val="black"/>
                </a:solidFill>
              </a:rPr>
              <a:pPr/>
              <a:t>22</a:t>
            </a:fld>
            <a:endParaRPr lang="nb-NO">
              <a:solidFill>
                <a:prstClr val="black"/>
              </a:solidFill>
            </a:endParaRPr>
          </a:p>
        </p:txBody>
      </p:sp>
      <p:sp>
        <p:nvSpPr>
          <p:cNvPr id="186370" name="Rectangle 2"/>
          <p:cNvSpPr>
            <a:spLocks noGrp="1" noRot="1" noChangeAspect="1" noChangeArrowheads="1" noTextEdit="1"/>
          </p:cNvSpPr>
          <p:nvPr>
            <p:ph type="sldImg"/>
          </p:nvPr>
        </p:nvSpPr>
        <p:spPr>
          <a:xfrm>
            <a:off x="357188" y="708025"/>
            <a:ext cx="6146800" cy="3459163"/>
          </a:xfrm>
          <a:ln/>
        </p:spPr>
      </p:sp>
      <p:sp>
        <p:nvSpPr>
          <p:cNvPr id="186371" name="Rectangle 3"/>
          <p:cNvSpPr>
            <a:spLocks noGrp="1" noChangeArrowheads="1"/>
          </p:cNvSpPr>
          <p:nvPr>
            <p:ph type="body" idx="1"/>
          </p:nvPr>
        </p:nvSpPr>
        <p:spPr>
          <a:xfrm>
            <a:off x="914859" y="4275044"/>
            <a:ext cx="5028287" cy="4161118"/>
          </a:xfrm>
        </p:spPr>
        <p:txBody>
          <a:bodyPr/>
          <a:lstStyle/>
          <a:p>
            <a:r>
              <a:rPr lang="nb-NO"/>
              <a:t>Vi er ikke motparter!</a:t>
            </a:r>
            <a:br>
              <a:rPr lang="nb-NO"/>
            </a:br>
            <a:endParaRPr lang="nb-NO"/>
          </a:p>
          <a:p>
            <a:r>
              <a:rPr lang="nb-NO"/>
              <a:t>Vi skal ikke gi oss på det vi mener er et godt resultat for oss.  Snarere tvert i mot.  </a:t>
            </a:r>
          </a:p>
          <a:p>
            <a:endParaRPr lang="nb-NO"/>
          </a:p>
          <a:p>
            <a:r>
              <a:rPr lang="nb-NO"/>
              <a:t>Vi skal være ”tøffe” på sak, men myk mot person.  </a:t>
            </a:r>
          </a:p>
          <a:p>
            <a:endParaRPr lang="nb-NO"/>
          </a:p>
          <a:p>
            <a:r>
              <a:rPr lang="nb-NO"/>
              <a:t>Det vil bli forstått og respektert</a:t>
            </a:r>
          </a:p>
          <a:p>
            <a:r>
              <a:rPr lang="nb-NO"/>
              <a:t/>
            </a:r>
            <a:br>
              <a:rPr lang="nb-NO"/>
            </a:br>
            <a:r>
              <a:rPr lang="nb-NO"/>
              <a:t>	</a:t>
            </a:r>
            <a:r>
              <a:rPr lang="nb-NO" b="1"/>
              <a:t>Respekt for hverandres roller/posisjoner!</a:t>
            </a:r>
            <a:br>
              <a:rPr lang="nb-NO" b="1"/>
            </a:br>
            <a:r>
              <a:rPr lang="nb-NO" b="1"/>
              <a:t/>
            </a:r>
            <a:br>
              <a:rPr lang="nb-NO" b="1"/>
            </a:br>
            <a:r>
              <a:rPr lang="nb-NO" b="1"/>
              <a:t>	Holde på sine interesser og begrunne </a:t>
            </a:r>
            <a:br>
              <a:rPr lang="nb-NO" b="1"/>
            </a:br>
            <a:r>
              <a:rPr lang="nb-NO" b="1"/>
              <a:t>                hvorfor!</a:t>
            </a:r>
            <a:br>
              <a:rPr lang="nb-NO" b="1"/>
            </a:br>
            <a:endParaRPr lang="nb-NO" b="1"/>
          </a:p>
        </p:txBody>
      </p:sp>
    </p:spTree>
    <p:extLst>
      <p:ext uri="{BB962C8B-B14F-4D97-AF65-F5344CB8AC3E}">
        <p14:creationId xmlns:p14="http://schemas.microsoft.com/office/powerpoint/2010/main" val="344041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Hvorfor bruker vi mye tid på BA på grunnkurs. Viktig</a:t>
            </a:r>
            <a:r>
              <a:rPr lang="nb-NO" baseline="0" dirty="0" smtClean="0"/>
              <a:t> redskap for TV i bedriftene – her kan vi påvirke. Det er derfor en viktig arena for oss. </a:t>
            </a:r>
            <a:r>
              <a:rPr lang="nb-NO" b="1" baseline="0" dirty="0" smtClean="0"/>
              <a:t>Arbeidsgiver kan ikke endre på ordningene i BA uten å forhandle med TV.</a:t>
            </a:r>
            <a:endParaRPr lang="nb-NO" b="1"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132245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23FE0-4353-495D-A34C-9A44F0475BA4}" type="slidenum">
              <a:rPr lang="nb-NO">
                <a:solidFill>
                  <a:prstClr val="black"/>
                </a:solidFill>
              </a:rPr>
              <a:pPr/>
              <a:t>23</a:t>
            </a:fld>
            <a:endParaRPr lang="nb-NO">
              <a:solidFill>
                <a:prstClr val="black"/>
              </a:solidFill>
            </a:endParaRPr>
          </a:p>
        </p:txBody>
      </p:sp>
      <p:sp>
        <p:nvSpPr>
          <p:cNvPr id="188418" name="Rectangle 2"/>
          <p:cNvSpPr>
            <a:spLocks noGrp="1" noRot="1" noChangeAspect="1" noChangeArrowheads="1" noTextEdit="1"/>
          </p:cNvSpPr>
          <p:nvPr>
            <p:ph type="sldImg"/>
          </p:nvPr>
        </p:nvSpPr>
        <p:spPr>
          <a:xfrm>
            <a:off x="357188" y="708025"/>
            <a:ext cx="6146800" cy="3459163"/>
          </a:xfrm>
          <a:ln/>
        </p:spPr>
      </p:sp>
      <p:sp>
        <p:nvSpPr>
          <p:cNvPr id="188419" name="Rectangle 3"/>
          <p:cNvSpPr>
            <a:spLocks noGrp="1" noChangeArrowheads="1"/>
          </p:cNvSpPr>
          <p:nvPr>
            <p:ph type="body" idx="1"/>
          </p:nvPr>
        </p:nvSpPr>
        <p:spPr>
          <a:xfrm>
            <a:off x="783675" y="4367495"/>
            <a:ext cx="5334000" cy="4068669"/>
          </a:xfrm>
        </p:spPr>
        <p:txBody>
          <a:bodyPr/>
          <a:lstStyle/>
          <a:p>
            <a:r>
              <a:rPr lang="nb-NO"/>
              <a:t>Legg ikke skylda på motparten</a:t>
            </a:r>
          </a:p>
          <a:p>
            <a:pPr lvl="1"/>
            <a:r>
              <a:rPr lang="nb-NO"/>
              <a:t>Unngå fokusering på ”hvem som har skylda”</a:t>
            </a:r>
          </a:p>
          <a:p>
            <a:pPr lvl="1"/>
            <a:r>
              <a:rPr lang="nb-NO"/>
              <a:t>Da er det beste forsvar angrep</a:t>
            </a:r>
          </a:p>
          <a:p>
            <a:pPr lvl="1"/>
            <a:r>
              <a:rPr lang="nb-NO"/>
              <a:t>Partene har et felles ansvar</a:t>
            </a:r>
          </a:p>
          <a:p>
            <a:endParaRPr lang="nb-NO"/>
          </a:p>
          <a:p>
            <a:r>
              <a:rPr lang="nb-NO"/>
              <a:t>Vis følelser, men kontroller de negative følelsesutbruddene</a:t>
            </a:r>
          </a:p>
          <a:p>
            <a:pPr lvl="1"/>
            <a:r>
              <a:rPr lang="nb-NO"/>
              <a:t>I stedet for å si ”Du tar meg ikke på alvor..:” kan man si: ”Min følelse er at du ikke tar meg på alvor”. </a:t>
            </a:r>
          </a:p>
          <a:p>
            <a:pPr lvl="1"/>
            <a:r>
              <a:rPr lang="nb-NO"/>
              <a:t>Eller: ”Jeg opplever at ……………”</a:t>
            </a:r>
          </a:p>
        </p:txBody>
      </p:sp>
    </p:spTree>
    <p:extLst>
      <p:ext uri="{BB962C8B-B14F-4D97-AF65-F5344CB8AC3E}">
        <p14:creationId xmlns:p14="http://schemas.microsoft.com/office/powerpoint/2010/main" val="215030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51828-5CF8-4A84-8514-24C84D8890BC}" type="slidenum">
              <a:rPr lang="nb-NO">
                <a:solidFill>
                  <a:prstClr val="black"/>
                </a:solidFill>
              </a:rPr>
              <a:pPr/>
              <a:t>24</a:t>
            </a:fld>
            <a:endParaRPr lang="nb-NO">
              <a:solidFill>
                <a:prstClr val="black"/>
              </a:solidFill>
            </a:endParaRPr>
          </a:p>
        </p:txBody>
      </p:sp>
      <p:sp>
        <p:nvSpPr>
          <p:cNvPr id="190466" name="Rectangle 2"/>
          <p:cNvSpPr>
            <a:spLocks noGrp="1" noRot="1" noChangeAspect="1" noChangeArrowheads="1" noTextEdit="1"/>
          </p:cNvSpPr>
          <p:nvPr>
            <p:ph type="sldImg"/>
          </p:nvPr>
        </p:nvSpPr>
        <p:spPr>
          <a:xfrm>
            <a:off x="357188" y="708025"/>
            <a:ext cx="6146800" cy="3459163"/>
          </a:xfrm>
          <a:ln/>
        </p:spPr>
      </p:sp>
      <p:sp>
        <p:nvSpPr>
          <p:cNvPr id="190467" name="Rectangle 3"/>
          <p:cNvSpPr>
            <a:spLocks noGrp="1" noChangeArrowheads="1"/>
          </p:cNvSpPr>
          <p:nvPr>
            <p:ph type="body" idx="1"/>
          </p:nvPr>
        </p:nvSpPr>
        <p:spPr>
          <a:xfrm>
            <a:off x="914859" y="4367495"/>
            <a:ext cx="5028287" cy="4068669"/>
          </a:xfrm>
        </p:spPr>
        <p:txBody>
          <a:bodyPr/>
          <a:lstStyle/>
          <a:p>
            <a:endParaRPr lang="en-US"/>
          </a:p>
        </p:txBody>
      </p:sp>
    </p:spTree>
    <p:extLst>
      <p:ext uri="{BB962C8B-B14F-4D97-AF65-F5344CB8AC3E}">
        <p14:creationId xmlns:p14="http://schemas.microsoft.com/office/powerpoint/2010/main" val="157131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CE9BB-336D-40E3-89A5-3E731549242F}" type="slidenum">
              <a:rPr lang="nb-NO">
                <a:solidFill>
                  <a:prstClr val="black"/>
                </a:solidFill>
              </a:rPr>
              <a:pPr/>
              <a:t>25</a:t>
            </a:fld>
            <a:endParaRPr lang="nb-NO">
              <a:solidFill>
                <a:prstClr val="black"/>
              </a:solidFill>
            </a:endParaRPr>
          </a:p>
        </p:txBody>
      </p:sp>
      <p:sp>
        <p:nvSpPr>
          <p:cNvPr id="192514" name="Rectangle 2"/>
          <p:cNvSpPr>
            <a:spLocks noGrp="1" noRot="1" noChangeAspect="1" noChangeArrowheads="1" noTextEdit="1"/>
          </p:cNvSpPr>
          <p:nvPr>
            <p:ph type="sldImg"/>
          </p:nvPr>
        </p:nvSpPr>
        <p:spPr>
          <a:xfrm>
            <a:off x="357188" y="708025"/>
            <a:ext cx="6146800" cy="3459163"/>
          </a:xfrm>
          <a:ln/>
        </p:spPr>
      </p:sp>
      <p:sp>
        <p:nvSpPr>
          <p:cNvPr id="192515" name="Rectangle 3"/>
          <p:cNvSpPr>
            <a:spLocks noGrp="1" noChangeArrowheads="1"/>
          </p:cNvSpPr>
          <p:nvPr>
            <p:ph type="body" idx="1"/>
          </p:nvPr>
        </p:nvSpPr>
        <p:spPr>
          <a:xfrm>
            <a:off x="914859" y="4367495"/>
            <a:ext cx="5028287" cy="4068669"/>
          </a:xfrm>
        </p:spPr>
        <p:txBody>
          <a:bodyPr/>
          <a:lstStyle/>
          <a:p>
            <a:r>
              <a:rPr lang="nb-NO"/>
              <a:t>Også tidligere erfaringer og historikk kan hjelpe deg frem  mot løsning.</a:t>
            </a:r>
          </a:p>
        </p:txBody>
      </p:sp>
    </p:spTree>
    <p:extLst>
      <p:ext uri="{BB962C8B-B14F-4D97-AF65-F5344CB8AC3E}">
        <p14:creationId xmlns:p14="http://schemas.microsoft.com/office/powerpoint/2010/main" val="170104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1B2AC-B9C6-4429-BA48-6BA944E2D67E}" type="slidenum">
              <a:rPr lang="nb-NO">
                <a:solidFill>
                  <a:prstClr val="black"/>
                </a:solidFill>
              </a:rPr>
              <a:pPr/>
              <a:t>26</a:t>
            </a:fld>
            <a:endParaRPr lang="nb-NO">
              <a:solidFill>
                <a:prstClr val="black"/>
              </a:solidFill>
            </a:endParaRPr>
          </a:p>
        </p:txBody>
      </p:sp>
      <p:sp>
        <p:nvSpPr>
          <p:cNvPr id="194562" name="Rectangle 2"/>
          <p:cNvSpPr>
            <a:spLocks noGrp="1" noRot="1" noChangeAspect="1" noChangeArrowheads="1" noTextEdit="1"/>
          </p:cNvSpPr>
          <p:nvPr>
            <p:ph type="sldImg"/>
          </p:nvPr>
        </p:nvSpPr>
        <p:spPr>
          <a:xfrm>
            <a:off x="357188" y="708025"/>
            <a:ext cx="6146800" cy="3459163"/>
          </a:xfrm>
          <a:ln/>
        </p:spPr>
      </p:sp>
      <p:sp>
        <p:nvSpPr>
          <p:cNvPr id="194563" name="Rectangle 3"/>
          <p:cNvSpPr>
            <a:spLocks noGrp="1" noChangeArrowheads="1"/>
          </p:cNvSpPr>
          <p:nvPr>
            <p:ph type="body" idx="1"/>
          </p:nvPr>
        </p:nvSpPr>
        <p:spPr>
          <a:xfrm>
            <a:off x="914859" y="4367495"/>
            <a:ext cx="5028287" cy="4068669"/>
          </a:xfrm>
        </p:spPr>
        <p:txBody>
          <a:bodyPr/>
          <a:lstStyle/>
          <a:p>
            <a:r>
              <a:rPr lang="nb-NO"/>
              <a:t>Et godt resultat er bare mulig dersom begge parter har nødvendige fullmakter og at begge parter befinner seg på riktig beslutningsnivå i bedriften.</a:t>
            </a:r>
          </a:p>
        </p:txBody>
      </p:sp>
    </p:spTree>
    <p:extLst>
      <p:ext uri="{BB962C8B-B14F-4D97-AF65-F5344CB8AC3E}">
        <p14:creationId xmlns:p14="http://schemas.microsoft.com/office/powerpoint/2010/main" val="361492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371A4-257A-4E75-B3C9-7E6221793952}" type="slidenum">
              <a:rPr lang="nb-NO">
                <a:solidFill>
                  <a:prstClr val="black"/>
                </a:solidFill>
              </a:rPr>
              <a:pPr/>
              <a:t>27</a:t>
            </a:fld>
            <a:endParaRPr lang="nb-NO">
              <a:solidFill>
                <a:prstClr val="black"/>
              </a:solidFill>
            </a:endParaRPr>
          </a:p>
        </p:txBody>
      </p:sp>
      <p:sp>
        <p:nvSpPr>
          <p:cNvPr id="196610" name="Rectangle 2"/>
          <p:cNvSpPr>
            <a:spLocks noGrp="1" noRot="1" noChangeAspect="1" noChangeArrowheads="1" noTextEdit="1"/>
          </p:cNvSpPr>
          <p:nvPr>
            <p:ph type="sldImg"/>
          </p:nvPr>
        </p:nvSpPr>
        <p:spPr>
          <a:xfrm>
            <a:off x="357188" y="708025"/>
            <a:ext cx="6146800" cy="3459163"/>
          </a:xfrm>
          <a:ln/>
        </p:spPr>
      </p:sp>
      <p:sp>
        <p:nvSpPr>
          <p:cNvPr id="196611" name="Rectangle 3"/>
          <p:cNvSpPr>
            <a:spLocks noGrp="1" noChangeArrowheads="1"/>
          </p:cNvSpPr>
          <p:nvPr>
            <p:ph type="body" idx="1"/>
          </p:nvPr>
        </p:nvSpPr>
        <p:spPr>
          <a:xfrm>
            <a:off x="914859" y="4367495"/>
            <a:ext cx="5028287" cy="4068669"/>
          </a:xfrm>
        </p:spPr>
        <p:txBody>
          <a:bodyPr/>
          <a:lstStyle/>
          <a:p>
            <a:r>
              <a:rPr lang="nb-NO"/>
              <a:t>Presenter på flip-over forhandlingsprotokollens mal:</a:t>
            </a:r>
            <a:br>
              <a:rPr lang="nb-NO"/>
            </a:br>
            <a:r>
              <a:rPr lang="nb-NO"/>
              <a:t/>
            </a:r>
            <a:br>
              <a:rPr lang="nb-NO"/>
            </a:br>
            <a:r>
              <a:rPr lang="nb-NO"/>
              <a:t>TIDSPUNKT(ER)</a:t>
            </a:r>
            <a:br>
              <a:rPr lang="nb-NO"/>
            </a:br>
            <a:r>
              <a:rPr lang="nb-NO"/>
              <a:t>STED(ER)</a:t>
            </a:r>
            <a:br>
              <a:rPr lang="nb-NO"/>
            </a:br>
            <a:r>
              <a:rPr lang="nb-NO"/>
              <a:t>TILSTEDEVÆRENDE</a:t>
            </a:r>
            <a:br>
              <a:rPr lang="nb-NO"/>
            </a:br>
            <a:r>
              <a:rPr lang="nb-NO"/>
              <a:t>FRAVÆRENDE</a:t>
            </a:r>
            <a:br>
              <a:rPr lang="nb-NO"/>
            </a:br>
            <a:r>
              <a:rPr lang="nb-NO"/>
              <a:t>SAK(ENE)</a:t>
            </a:r>
            <a:br>
              <a:rPr lang="nb-NO"/>
            </a:br>
            <a:r>
              <a:rPr lang="nb-NO"/>
              <a:t>BESLUTNING(ER)</a:t>
            </a:r>
            <a:br>
              <a:rPr lang="nb-NO"/>
            </a:br>
            <a:r>
              <a:rPr lang="nb-NO"/>
              <a:t>EVENTUELLE SÆRMERKNADER FRA BEGGE ELLER EN AV PARTENE</a:t>
            </a:r>
            <a:br>
              <a:rPr lang="nb-NO"/>
            </a:br>
            <a:r>
              <a:rPr lang="nb-NO"/>
              <a:t>(Informasjon)</a:t>
            </a:r>
            <a:br>
              <a:rPr lang="nb-NO"/>
            </a:br>
            <a:r>
              <a:rPr lang="nb-NO"/>
              <a:t>DATO</a:t>
            </a:r>
            <a:br>
              <a:rPr lang="nb-NO"/>
            </a:br>
            <a:r>
              <a:rPr lang="nb-NO" u="sng"/>
              <a:t>UNDERSKRIFT</a:t>
            </a:r>
            <a:r>
              <a:rPr lang="nb-NO"/>
              <a:t> (av minst 1 fra hver delegasjon)</a:t>
            </a:r>
          </a:p>
        </p:txBody>
      </p:sp>
    </p:spTree>
    <p:extLst>
      <p:ext uri="{BB962C8B-B14F-4D97-AF65-F5344CB8AC3E}">
        <p14:creationId xmlns:p14="http://schemas.microsoft.com/office/powerpoint/2010/main" val="3261969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647F1-8FE1-4D4E-AF32-601865D1986E}" type="slidenum">
              <a:rPr lang="nb-NO">
                <a:solidFill>
                  <a:prstClr val="black"/>
                </a:solidFill>
              </a:rPr>
              <a:pPr/>
              <a:t>28</a:t>
            </a:fld>
            <a:endParaRPr lang="nb-NO">
              <a:solidFill>
                <a:prstClr val="black"/>
              </a:solidFill>
            </a:endParaRPr>
          </a:p>
        </p:txBody>
      </p:sp>
      <p:sp>
        <p:nvSpPr>
          <p:cNvPr id="198658" name="Rectangle 2"/>
          <p:cNvSpPr>
            <a:spLocks noGrp="1" noRot="1" noChangeAspect="1" noChangeArrowheads="1" noTextEdit="1"/>
          </p:cNvSpPr>
          <p:nvPr>
            <p:ph type="sldImg"/>
          </p:nvPr>
        </p:nvSpPr>
        <p:spPr>
          <a:xfrm>
            <a:off x="357188" y="708025"/>
            <a:ext cx="6146800" cy="3459163"/>
          </a:xfrm>
          <a:ln/>
        </p:spPr>
      </p:sp>
      <p:sp>
        <p:nvSpPr>
          <p:cNvPr id="198659" name="Rectangle 3"/>
          <p:cNvSpPr>
            <a:spLocks noGrp="1" noChangeArrowheads="1"/>
          </p:cNvSpPr>
          <p:nvPr>
            <p:ph type="body" idx="1"/>
          </p:nvPr>
        </p:nvSpPr>
        <p:spPr>
          <a:xfrm>
            <a:off x="914859" y="4367495"/>
            <a:ext cx="5028287" cy="4068669"/>
          </a:xfrm>
        </p:spPr>
        <p:txBody>
          <a:bodyPr/>
          <a:lstStyle/>
          <a:p>
            <a:r>
              <a:rPr lang="nb-NO"/>
              <a:t>Med strategi forstås: Opplegg for og planer med sikte på å nå bestemte mål.</a:t>
            </a:r>
            <a:br>
              <a:rPr lang="nb-NO"/>
            </a:br>
            <a:endParaRPr lang="nb-NO"/>
          </a:p>
          <a:p>
            <a:r>
              <a:rPr lang="nb-NO"/>
              <a:t>Med taktikk forstås: Den planmessige fremgangsmåten for å nå målene.</a:t>
            </a:r>
          </a:p>
        </p:txBody>
      </p:sp>
    </p:spTree>
    <p:extLst>
      <p:ext uri="{BB962C8B-B14F-4D97-AF65-F5344CB8AC3E}">
        <p14:creationId xmlns:p14="http://schemas.microsoft.com/office/powerpoint/2010/main" val="2487812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D38A6-9B37-4ACA-8C16-BEE9721D6475}" type="slidenum">
              <a:rPr lang="nb-NO">
                <a:solidFill>
                  <a:prstClr val="black"/>
                </a:solidFill>
              </a:rPr>
              <a:pPr/>
              <a:t>29</a:t>
            </a:fld>
            <a:endParaRPr lang="nb-NO">
              <a:solidFill>
                <a:prstClr val="black"/>
              </a:solidFill>
            </a:endParaRPr>
          </a:p>
        </p:txBody>
      </p:sp>
      <p:sp>
        <p:nvSpPr>
          <p:cNvPr id="200706" name="Rectangle 2"/>
          <p:cNvSpPr>
            <a:spLocks noGrp="1" noRot="1" noChangeAspect="1" noChangeArrowheads="1" noTextEdit="1"/>
          </p:cNvSpPr>
          <p:nvPr>
            <p:ph type="sldImg"/>
          </p:nvPr>
        </p:nvSpPr>
        <p:spPr>
          <a:xfrm>
            <a:off x="357188" y="708025"/>
            <a:ext cx="6146800" cy="3459163"/>
          </a:xfrm>
          <a:ln/>
        </p:spPr>
      </p:sp>
      <p:sp>
        <p:nvSpPr>
          <p:cNvPr id="200707" name="Rectangle 3"/>
          <p:cNvSpPr>
            <a:spLocks noGrp="1" noChangeArrowheads="1"/>
          </p:cNvSpPr>
          <p:nvPr>
            <p:ph type="body" idx="1"/>
          </p:nvPr>
        </p:nvSpPr>
        <p:spPr>
          <a:xfrm>
            <a:off x="914859" y="4367495"/>
            <a:ext cx="5028287" cy="4068669"/>
          </a:xfrm>
        </p:spPr>
        <p:txBody>
          <a:bodyPr/>
          <a:lstStyle/>
          <a:p>
            <a:r>
              <a:rPr lang="nn-NO"/>
              <a:t>Forhandlingsfasene</a:t>
            </a:r>
          </a:p>
          <a:p>
            <a:pPr lvl="1"/>
            <a:r>
              <a:rPr lang="nn-NO"/>
              <a:t>Innledning</a:t>
            </a:r>
          </a:p>
          <a:p>
            <a:pPr lvl="2"/>
            <a:r>
              <a:rPr lang="nn-NO"/>
              <a:t>Sosialt</a:t>
            </a:r>
          </a:p>
          <a:p>
            <a:pPr lvl="2"/>
            <a:r>
              <a:rPr lang="nn-NO"/>
              <a:t>Saklig</a:t>
            </a:r>
          </a:p>
          <a:p>
            <a:pPr lvl="2"/>
            <a:r>
              <a:rPr lang="nn-NO"/>
              <a:t>Personlig</a:t>
            </a:r>
          </a:p>
          <a:p>
            <a:pPr lvl="1"/>
            <a:r>
              <a:rPr lang="nn-NO"/>
              <a:t>Diskusjon/idè</a:t>
            </a:r>
          </a:p>
          <a:p>
            <a:pPr lvl="2"/>
            <a:r>
              <a:rPr lang="nn-NO"/>
              <a:t>Vær kreativ - finn løsninger</a:t>
            </a:r>
          </a:p>
          <a:p>
            <a:pPr lvl="1"/>
            <a:r>
              <a:rPr lang="nn-NO"/>
              <a:t>Forhandlinger </a:t>
            </a:r>
          </a:p>
          <a:p>
            <a:pPr lvl="2"/>
            <a:r>
              <a:rPr lang="nn-NO"/>
              <a:t>Gi og ta</a:t>
            </a:r>
          </a:p>
          <a:p>
            <a:pPr lvl="1"/>
            <a:r>
              <a:rPr lang="nn-NO"/>
              <a:t>Valg av løsning</a:t>
            </a:r>
          </a:p>
          <a:p>
            <a:pPr lvl="2"/>
            <a:r>
              <a:rPr lang="nn-NO"/>
              <a:t>Aksept?</a:t>
            </a:r>
          </a:p>
          <a:p>
            <a:pPr lvl="2"/>
            <a:r>
              <a:rPr lang="nn-NO"/>
              <a:t>Oppsummer underveis</a:t>
            </a:r>
          </a:p>
          <a:p>
            <a:pPr lvl="1"/>
            <a:r>
              <a:rPr lang="nn-NO"/>
              <a:t>Avslutning</a:t>
            </a:r>
          </a:p>
          <a:p>
            <a:pPr lvl="2"/>
            <a:r>
              <a:rPr lang="nn-NO"/>
              <a:t>Oppsummering</a:t>
            </a:r>
          </a:p>
          <a:p>
            <a:pPr lvl="2"/>
            <a:r>
              <a:rPr lang="nn-NO"/>
              <a:t>Avtale</a:t>
            </a:r>
            <a:endParaRPr lang="nb-NO"/>
          </a:p>
        </p:txBody>
      </p:sp>
    </p:spTree>
    <p:extLst>
      <p:ext uri="{BB962C8B-B14F-4D97-AF65-F5344CB8AC3E}">
        <p14:creationId xmlns:p14="http://schemas.microsoft.com/office/powerpoint/2010/main" val="1903693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22346-91B8-406A-9951-55C8D2895B29}" type="slidenum">
              <a:rPr lang="nb-NO">
                <a:solidFill>
                  <a:prstClr val="black"/>
                </a:solidFill>
              </a:rPr>
              <a:pPr/>
              <a:t>30</a:t>
            </a:fld>
            <a:endParaRPr lang="nb-NO">
              <a:solidFill>
                <a:prstClr val="black"/>
              </a:solidFill>
            </a:endParaRPr>
          </a:p>
        </p:txBody>
      </p:sp>
      <p:sp>
        <p:nvSpPr>
          <p:cNvPr id="202754" name="Rectangle 2"/>
          <p:cNvSpPr>
            <a:spLocks noGrp="1" noRot="1" noChangeAspect="1" noChangeArrowheads="1" noTextEdit="1"/>
          </p:cNvSpPr>
          <p:nvPr>
            <p:ph type="sldImg"/>
          </p:nvPr>
        </p:nvSpPr>
        <p:spPr>
          <a:xfrm>
            <a:off x="357188" y="708025"/>
            <a:ext cx="6146800" cy="3459163"/>
          </a:xfrm>
          <a:ln/>
        </p:spPr>
      </p:sp>
      <p:sp>
        <p:nvSpPr>
          <p:cNvPr id="202755" name="Rectangle 3"/>
          <p:cNvSpPr>
            <a:spLocks noGrp="1" noChangeArrowheads="1"/>
          </p:cNvSpPr>
          <p:nvPr>
            <p:ph type="body" idx="1"/>
          </p:nvPr>
        </p:nvSpPr>
        <p:spPr>
          <a:xfrm>
            <a:off x="914859" y="4367495"/>
            <a:ext cx="5028287" cy="4068669"/>
          </a:xfrm>
        </p:spPr>
        <p:txBody>
          <a:bodyPr/>
          <a:lstStyle/>
          <a:p>
            <a:r>
              <a:rPr lang="nb-NO"/>
              <a:t>Nedskrivning av avtalen er viktig.</a:t>
            </a:r>
          </a:p>
          <a:p>
            <a:r>
              <a:rPr lang="nb-NO"/>
              <a:t>Evaluering av hele prosessen er om mulig enda viktigere.</a:t>
            </a:r>
          </a:p>
        </p:txBody>
      </p:sp>
    </p:spTree>
    <p:extLst>
      <p:ext uri="{BB962C8B-B14F-4D97-AF65-F5344CB8AC3E}">
        <p14:creationId xmlns:p14="http://schemas.microsoft.com/office/powerpoint/2010/main" val="204600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Direkteavtaler – inngått mellom arbeidsgiver og Finansforbundet</a:t>
            </a:r>
          </a:p>
          <a:p>
            <a:r>
              <a:rPr lang="nb-NO" dirty="0" smtClean="0"/>
              <a:t>Tilslutningsavtaler</a:t>
            </a:r>
            <a:r>
              <a:rPr lang="nb-NO" baseline="0" dirty="0" smtClean="0"/>
              <a:t> – arbeidsgiver tilslutter seg avtaleverket</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66223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Omfang – hvem gjelder</a:t>
            </a:r>
            <a:r>
              <a:rPr lang="nb-NO" baseline="0" dirty="0" smtClean="0"/>
              <a:t> avtalen for? Hvem skal ikke omfattes?</a:t>
            </a:r>
          </a:p>
          <a:p>
            <a:r>
              <a:rPr lang="nb-NO" baseline="0" dirty="0" smtClean="0"/>
              <a:t>Arbeidstidssystem – Sentralavtalen </a:t>
            </a:r>
            <a:r>
              <a:rPr lang="nb-NO" baseline="0" dirty="0" err="1" smtClean="0"/>
              <a:t>kap</a:t>
            </a:r>
            <a:r>
              <a:rPr lang="nb-NO" baseline="0" dirty="0" smtClean="0"/>
              <a:t> 2</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313935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73412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216880E2-73DF-41C0-95BC-FF2724851DE3}"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162787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a:t>
            </a:r>
            <a:r>
              <a:rPr lang="nb-NO" baseline="0" dirty="0" smtClean="0"/>
              <a:t> kan være greit å bruke litt tid på å kikke på de interne bedriftsavtalene slik at de nye tillitsvalgte blir kjent med dem. Nye øyne kan kanskje også se forbedringsmuligheter som ”gamle øyne” ikke ser? Kanskje kan et gruppearbeid bidra til at det kommer opp ideer til positive og/eller nødvendige endringsforslag.</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440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 En liten overgang fra det Dag</a:t>
            </a:r>
            <a:r>
              <a:rPr lang="nb-NO" baseline="0" dirty="0" smtClean="0"/>
              <a:t> Arne har snakket om.</a:t>
            </a:r>
          </a:p>
          <a:p>
            <a:r>
              <a:rPr lang="nb-NO" dirty="0" smtClean="0"/>
              <a:t>Da vi ba dere drøfte</a:t>
            </a:r>
            <a:r>
              <a:rPr lang="nb-NO" baseline="0" dirty="0" smtClean="0"/>
              <a:t> om hva dere ville at dette kurset skulle handle om, snakket dere om tillitsvalgtes rolle. En av filmene dere fikk før kurset handlet også om dette.</a:t>
            </a:r>
          </a:p>
          <a:p>
            <a:r>
              <a:rPr lang="nb-NO" baseline="0" dirty="0" smtClean="0"/>
              <a:t>Hva har du begitt deg ut på? Hvordan skal du løse oppdraget ditt – til beste for medlemmene og bedriften?</a:t>
            </a:r>
          </a:p>
          <a:p>
            <a:endParaRPr lang="nb-NO" dirty="0" smtClean="0"/>
          </a:p>
          <a:p>
            <a:r>
              <a:rPr lang="nb-NO" dirty="0" smtClean="0"/>
              <a:t>Selv</a:t>
            </a:r>
            <a:r>
              <a:rPr lang="nb-NO" baseline="0" dirty="0" smtClean="0"/>
              <a:t> om titlene på foredragene disse to dagene ikke alltid er tillitsvalgtes rolle, handler alt vi skal snakke om </a:t>
            </a:r>
            <a:r>
              <a:rPr lang="nb-NO" baseline="0" dirty="0" err="1" smtClean="0"/>
              <a:t>om</a:t>
            </a:r>
            <a:r>
              <a:rPr lang="nb-NO" baseline="0" dirty="0" smtClean="0"/>
              <a:t> kunnskap, metoder, bestemmelser etc. som skal hjelpe deg til å bli en bedre tillitsvalgt – og få en større forståelse for rollen. Vi skal jobbe med oppgaver som skal gjøre at du forstår med av rollen i grupper senere i dag og i morgen.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406412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B4966-ADCE-4EE1-8748-B9553B4BEA2C}" type="slidenum">
              <a:rPr lang="nb-NO">
                <a:solidFill>
                  <a:prstClr val="black"/>
                </a:solidFill>
              </a:rPr>
              <a:pPr/>
              <a:t>12</a:t>
            </a:fld>
            <a:endParaRPr lang="nb-NO">
              <a:solidFill>
                <a:prstClr val="black"/>
              </a:solidFill>
            </a:endParaRPr>
          </a:p>
        </p:txBody>
      </p:sp>
      <p:sp>
        <p:nvSpPr>
          <p:cNvPr id="165890" name="Rectangle 2"/>
          <p:cNvSpPr>
            <a:spLocks noGrp="1" noRot="1" noChangeAspect="1" noChangeArrowheads="1" noTextEdit="1"/>
          </p:cNvSpPr>
          <p:nvPr>
            <p:ph type="sldImg"/>
          </p:nvPr>
        </p:nvSpPr>
        <p:spPr>
          <a:xfrm>
            <a:off x="357188" y="708025"/>
            <a:ext cx="6146800" cy="3459163"/>
          </a:xfrm>
          <a:ln/>
        </p:spPr>
      </p:sp>
      <p:sp>
        <p:nvSpPr>
          <p:cNvPr id="165891" name="Rectangle 3"/>
          <p:cNvSpPr>
            <a:spLocks noGrp="1" noChangeArrowheads="1"/>
          </p:cNvSpPr>
          <p:nvPr>
            <p:ph type="body" idx="1"/>
          </p:nvPr>
        </p:nvSpPr>
        <p:spPr>
          <a:xfrm>
            <a:off x="914859" y="4367495"/>
            <a:ext cx="5028287" cy="4068669"/>
          </a:xfrm>
        </p:spPr>
        <p:txBody>
          <a:bodyPr/>
          <a:lstStyle/>
          <a:p>
            <a:r>
              <a:rPr lang="nb-NO" dirty="0"/>
              <a:t>Før lysarket vises kan du be deltakerne summe to og to omkring følgende:</a:t>
            </a:r>
            <a:br>
              <a:rPr lang="nb-NO" dirty="0"/>
            </a:br>
            <a:r>
              <a:rPr lang="nb-NO" dirty="0"/>
              <a:t>”Hva assosierer dere med uttrykket ”forhandlinger”? </a:t>
            </a:r>
            <a:br>
              <a:rPr lang="nb-NO" dirty="0"/>
            </a:br>
            <a:endParaRPr lang="nb-NO" dirty="0"/>
          </a:p>
          <a:p>
            <a:r>
              <a:rPr lang="nb-NO" dirty="0"/>
              <a:t>Som tillitsvalgt vil du komme i forhandlingssituasjoner:</a:t>
            </a:r>
            <a:br>
              <a:rPr lang="nb-NO" dirty="0"/>
            </a:br>
            <a:r>
              <a:rPr lang="nb-NO" dirty="0"/>
              <a:t>- med arbeidsgiver i forhold til å ivareta medlemmenes   </a:t>
            </a:r>
            <a:br>
              <a:rPr lang="nb-NO" dirty="0"/>
            </a:br>
            <a:r>
              <a:rPr lang="nb-NO" dirty="0"/>
              <a:t>  interesser,</a:t>
            </a:r>
            <a:br>
              <a:rPr lang="nb-NO" dirty="0"/>
            </a:br>
            <a:r>
              <a:rPr lang="nb-NO" dirty="0"/>
              <a:t>- med tillitsvalgtkollega om en tillitsvalgtkonferanse </a:t>
            </a:r>
            <a:br>
              <a:rPr lang="nb-NO" dirty="0"/>
            </a:br>
            <a:r>
              <a:rPr lang="nb-NO" dirty="0"/>
              <a:t>  når det bare er en av dere som kan bli med,</a:t>
            </a:r>
            <a:br>
              <a:rPr lang="nb-NO" dirty="0"/>
            </a:br>
            <a:r>
              <a:rPr lang="nb-NO" dirty="0"/>
              <a:t>- med samboeren om hvem som skal handle mat,</a:t>
            </a:r>
            <a:br>
              <a:rPr lang="nb-NO" dirty="0"/>
            </a:br>
            <a:r>
              <a:rPr lang="nb-NO" dirty="0"/>
              <a:t>- med guttungen som blir sur fordi han ikke får is i </a:t>
            </a:r>
            <a:br>
              <a:rPr lang="nb-NO" dirty="0"/>
            </a:br>
            <a:r>
              <a:rPr lang="nb-NO" dirty="0"/>
              <a:t>  forbindelse med handleturen</a:t>
            </a:r>
          </a:p>
        </p:txBody>
      </p:sp>
    </p:spTree>
    <p:extLst>
      <p:ext uri="{BB962C8B-B14F-4D97-AF65-F5344CB8AC3E}">
        <p14:creationId xmlns:p14="http://schemas.microsoft.com/office/powerpoint/2010/main" val="2773870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img_1600x1200.jpg"/>
          <p:cNvPicPr>
            <a:picLocks noChangeAspect="1"/>
          </p:cNvPicPr>
          <p:nvPr userDrawn="1"/>
        </p:nvPicPr>
        <p:blipFill>
          <a:blip r:embed="rId2" cstate="print"/>
          <a:srcRect r="2083"/>
          <a:stretch>
            <a:fillRect/>
          </a:stretch>
        </p:blipFill>
        <p:spPr>
          <a:xfrm>
            <a:off x="-49825" y="-46156"/>
            <a:ext cx="12334959" cy="4967691"/>
          </a:xfrm>
          <a:prstGeom prst="rect">
            <a:avLst/>
          </a:prstGeom>
        </p:spPr>
      </p:pic>
      <p:sp>
        <p:nvSpPr>
          <p:cNvPr id="10" name="Rektangel 9"/>
          <p:cNvSpPr/>
          <p:nvPr userDrawn="1"/>
        </p:nvSpPr>
        <p:spPr>
          <a:xfrm>
            <a:off x="-50801" y="4870450"/>
            <a:ext cx="12335935" cy="20828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11" name="Rektangel 10"/>
          <p:cNvSpPr/>
          <p:nvPr userDrawn="1"/>
        </p:nvSpPr>
        <p:spPr>
          <a:xfrm>
            <a:off x="-50801" y="4870450"/>
            <a:ext cx="12335935"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2" name="Tittel 1"/>
          <p:cNvSpPr>
            <a:spLocks noGrp="1"/>
          </p:cNvSpPr>
          <p:nvPr userDrawn="1">
            <p:ph type="ctrTitle"/>
          </p:nvPr>
        </p:nvSpPr>
        <p:spPr>
          <a:xfrm>
            <a:off x="377189" y="5105400"/>
            <a:ext cx="10363200" cy="1047750"/>
          </a:xfrm>
        </p:spPr>
        <p:txBody>
          <a:bodyPr anchor="t" anchorCtr="0">
            <a:normAutofit/>
          </a:bodyPr>
          <a:lstStyle>
            <a:lvl1pPr>
              <a:defRPr sz="2800">
                <a:solidFill>
                  <a:schemeClr val="bg1"/>
                </a:solidFill>
              </a:defRPr>
            </a:lvl1pPr>
          </a:lstStyle>
          <a:p>
            <a:r>
              <a:rPr lang="nb-NO" dirty="0" smtClean="0"/>
              <a:t>Klikk for å redigere tittelstil</a:t>
            </a:r>
            <a:endParaRPr lang="nb-NO" dirty="0"/>
          </a:p>
        </p:txBody>
      </p:sp>
      <p:sp>
        <p:nvSpPr>
          <p:cNvPr id="3" name="Undertittel 2"/>
          <p:cNvSpPr>
            <a:spLocks noGrp="1"/>
          </p:cNvSpPr>
          <p:nvPr userDrawn="1">
            <p:ph type="subTitle" idx="1"/>
          </p:nvPr>
        </p:nvSpPr>
        <p:spPr>
          <a:xfrm>
            <a:off x="385656" y="6289676"/>
            <a:ext cx="8534400" cy="441325"/>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userDrawn="1">
            <p:ph type="dt" sz="half" idx="10"/>
          </p:nvPr>
        </p:nvSpPr>
        <p:spPr/>
        <p:txBody>
          <a:bodyPr/>
          <a:lstStyle/>
          <a:p>
            <a:fld id="{244352CE-47FB-7849-8B75-EC93718C1ADB}" type="datetimeFigureOut">
              <a:rPr lang="nn-NO" smtClean="0">
                <a:solidFill>
                  <a:prstClr val="black">
                    <a:tint val="75000"/>
                  </a:prstClr>
                </a:solidFill>
              </a:rPr>
              <a:pPr/>
              <a:t>16.09.2016</a:t>
            </a:fld>
            <a:endParaRPr lang="nb-NO">
              <a:solidFill>
                <a:prstClr val="black">
                  <a:tint val="75000"/>
                </a:prstClr>
              </a:solidFill>
            </a:endParaRPr>
          </a:p>
        </p:txBody>
      </p:sp>
      <p:sp>
        <p:nvSpPr>
          <p:cNvPr id="5" name="Plassholder for bunntekst 4"/>
          <p:cNvSpPr>
            <a:spLocks noGrp="1"/>
          </p:cNvSpPr>
          <p:nvPr userDrawn="1">
            <p:ph type="ftr" sz="quarter" idx="11"/>
          </p:nvPr>
        </p:nvSpPr>
        <p:spPr/>
        <p:txBody>
          <a:bodyPr/>
          <a:lstStyle/>
          <a:p>
            <a:endParaRPr lang="nb-NO" dirty="0">
              <a:solidFill>
                <a:prstClr val="black">
                  <a:tint val="75000"/>
                </a:prstClr>
              </a:solidFill>
            </a:endParaRPr>
          </a:p>
        </p:txBody>
      </p:sp>
      <p:sp>
        <p:nvSpPr>
          <p:cNvPr id="6" name="Plassholder for lysbildenummer 5"/>
          <p:cNvSpPr>
            <a:spLocks noGrp="1"/>
          </p:cNvSpPr>
          <p:nvPr userDrawn="1">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pic>
        <p:nvPicPr>
          <p:cNvPr id="9" name="Bilde 8" descr="logo_neg.png"/>
          <p:cNvPicPr>
            <a:picLocks noChangeAspect="1"/>
          </p:cNvPicPr>
          <p:nvPr userDrawn="1"/>
        </p:nvPicPr>
        <p:blipFill>
          <a:blip r:embed="rId3" cstate="print"/>
          <a:stretch>
            <a:fillRect/>
          </a:stretch>
        </p:blipFill>
        <p:spPr>
          <a:xfrm>
            <a:off x="309457" y="210676"/>
            <a:ext cx="3051809" cy="631819"/>
          </a:xfrm>
          <a:prstGeom prst="rect">
            <a:avLst/>
          </a:prstGeom>
        </p:spPr>
      </p:pic>
    </p:spTree>
    <p:extLst>
      <p:ext uri="{BB962C8B-B14F-4D97-AF65-F5344CB8AC3E}">
        <p14:creationId xmlns:p14="http://schemas.microsoft.com/office/powerpoint/2010/main" val="242867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1174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203073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3731559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67514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19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9483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80999" y="1930401"/>
            <a:ext cx="10972800" cy="437696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4999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384627"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2133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3" name="Plassholder for innhold 2"/>
          <p:cNvSpPr>
            <a:spLocks noGrp="1"/>
          </p:cNvSpPr>
          <p:nvPr>
            <p:ph idx="1"/>
          </p:nvPr>
        </p:nvSpPr>
        <p:spPr>
          <a:xfrm>
            <a:off x="380999" y="1117600"/>
            <a:ext cx="10972800" cy="5403850"/>
          </a:xfrm>
        </p:spPr>
        <p:txBody>
          <a:bodyPr/>
          <a:lstStyle>
            <a:lvl1pPr>
              <a:buFontTx/>
              <a:buNone/>
              <a:defRPr>
                <a:solidFill>
                  <a:schemeClr val="bg1"/>
                </a:solidFill>
              </a:defRPr>
            </a:lvl1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cxnSp>
        <p:nvCxnSpPr>
          <p:cNvPr id="9" name="Rett linje 8"/>
          <p:cNvCxnSpPr/>
          <p:nvPr userDrawn="1"/>
        </p:nvCxnSpPr>
        <p:spPr>
          <a:xfrm>
            <a:off x="508000" y="6424612"/>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noChangeAspect="1"/>
          </p:cNvPicPr>
          <p:nvPr userDrawn="1"/>
        </p:nvPicPr>
        <p:blipFill>
          <a:blip r:embed="rId2" cstate="print"/>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320613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8617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8" y="1930401"/>
            <a:ext cx="11311468" cy="4376967"/>
          </a:xfrm>
        </p:spPr>
        <p:txBody>
          <a:bodyPr/>
          <a:lstStyle>
            <a:lvl1pPr>
              <a:buNone/>
              <a:defRPr/>
            </a:lvl1pPr>
          </a:lstStyle>
          <a:p>
            <a:pPr lvl="0"/>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8115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44352CE-47FB-7849-8B75-EC93718C1ADB}" type="datetimeFigureOut">
              <a:rPr lang="nn-NO" smtClean="0">
                <a:solidFill>
                  <a:prstClr val="black">
                    <a:tint val="75000"/>
                  </a:prstClr>
                </a:solidFill>
              </a:rPr>
              <a:pPr/>
              <a:t>16.09.2016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4046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202077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53520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6"/>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781405"/>
            <a:ext cx="109728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508000" y="69532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4352CE-47FB-7849-8B75-EC93718C1ADB}" type="datetimeFigureOut">
              <a:rPr lang="nn-NO" smtClean="0">
                <a:solidFill>
                  <a:prstClr val="black">
                    <a:tint val="75000"/>
                  </a:prstClr>
                </a:solidFill>
              </a:rPr>
              <a:pPr defTabSz="457200"/>
              <a:t>16.09.2016</a:t>
            </a:fld>
            <a:endParaRPr lang="nb-NO">
              <a:solidFill>
                <a:prstClr val="black">
                  <a:tint val="75000"/>
                </a:prstClr>
              </a:solidFill>
            </a:endParaRPr>
          </a:p>
        </p:txBody>
      </p:sp>
      <p:sp>
        <p:nvSpPr>
          <p:cNvPr id="5" name="Plassholder for bunntekst 4"/>
          <p:cNvSpPr>
            <a:spLocks noGrp="1"/>
          </p:cNvSpPr>
          <p:nvPr>
            <p:ph type="ftr" sz="quarter" idx="3"/>
          </p:nvPr>
        </p:nvSpPr>
        <p:spPr>
          <a:xfrm>
            <a:off x="4064000" y="69532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b-NO">
              <a:solidFill>
                <a:prstClr val="black">
                  <a:tint val="75000"/>
                </a:prstClr>
              </a:solidFill>
            </a:endParaRPr>
          </a:p>
        </p:txBody>
      </p:sp>
      <p:sp>
        <p:nvSpPr>
          <p:cNvPr id="6" name="Plassholder for lysbildenummer 5"/>
          <p:cNvSpPr>
            <a:spLocks noGrp="1"/>
          </p:cNvSpPr>
          <p:nvPr>
            <p:ph type="sldNum" sz="quarter" idx="4"/>
          </p:nvPr>
        </p:nvSpPr>
        <p:spPr>
          <a:xfrm>
            <a:off x="8636000" y="69532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DF9988A-70E7-E14F-8A8E-87223BDAC7FD}" type="slidenum">
              <a:rPr lang="nb-NO" smtClean="0">
                <a:solidFill>
                  <a:prstClr val="black">
                    <a:tint val="75000"/>
                  </a:prstClr>
                </a:solidFill>
              </a:rPr>
              <a:pPr defTabSz="457200"/>
              <a:t>‹#›</a:t>
            </a:fld>
            <a:endParaRPr lang="nb-NO">
              <a:solidFill>
                <a:prstClr val="black">
                  <a:tint val="75000"/>
                </a:prstClr>
              </a:solidFill>
            </a:endParaRPr>
          </a:p>
        </p:txBody>
      </p:sp>
      <p:cxnSp>
        <p:nvCxnSpPr>
          <p:cNvPr id="9" name="Rett linje 8"/>
          <p:cNvCxnSpPr/>
          <p:nvPr/>
        </p:nvCxnSpPr>
        <p:spPr>
          <a:xfrm>
            <a:off x="508000" y="6424612"/>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noChangeAspect="1"/>
          </p:cNvPicPr>
          <p:nvPr/>
        </p:nvPicPr>
        <p:blipFill>
          <a:blip r:embed="rId9" cstate="print"/>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7987713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457200" rtl="0" eaLnBrk="1" latinLnBrk="0" hangingPunct="1">
        <a:spcBef>
          <a:spcPct val="0"/>
        </a:spcBef>
        <a:buNone/>
        <a:defRPr sz="3400" b="1" kern="1200">
          <a:solidFill>
            <a:srgbClr val="2B899A"/>
          </a:solidFill>
          <a:latin typeface="+mj-lt"/>
          <a:ea typeface="+mj-ea"/>
          <a:cs typeface="+mj-cs"/>
        </a:defRPr>
      </a:lvl1pPr>
    </p:titleStyle>
    <p:bodyStyle>
      <a:lvl1pPr marL="177800" indent="-177800" algn="l" defTabSz="457200" rtl="0" eaLnBrk="1" latinLnBrk="0" hangingPunct="1">
        <a:spcBef>
          <a:spcPts val="1200"/>
        </a:spcBef>
        <a:buClr>
          <a:srgbClr val="8B1F1E"/>
        </a:buClr>
        <a:buFont typeface="Arial"/>
        <a:buChar char="•"/>
        <a:defRPr sz="2400" kern="1200">
          <a:solidFill>
            <a:srgbClr val="52565A"/>
          </a:solidFill>
          <a:latin typeface="+mn-lt"/>
          <a:ea typeface="+mn-ea"/>
          <a:cs typeface="+mn-cs"/>
        </a:defRPr>
      </a:lvl1pPr>
      <a:lvl2pPr marL="360363" indent="-182563" algn="l" defTabSz="457200" rtl="0" eaLnBrk="1" latinLnBrk="0" hangingPunct="1">
        <a:spcBef>
          <a:spcPts val="1200"/>
        </a:spcBef>
        <a:buClr>
          <a:srgbClr val="8B1F1E"/>
        </a:buClr>
        <a:buSzPct val="100000"/>
        <a:buFont typeface="Arial"/>
        <a:buChar char="•"/>
        <a:defRPr sz="2400" kern="1200">
          <a:solidFill>
            <a:srgbClr val="52565A"/>
          </a:solidFill>
          <a:latin typeface="+mn-lt"/>
          <a:ea typeface="+mn-ea"/>
          <a:cs typeface="+mn-cs"/>
        </a:defRPr>
      </a:lvl2pPr>
      <a:lvl3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3pPr>
      <a:lvl4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4pPr>
      <a:lvl5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0"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3345507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Forhandlinger</a:t>
            </a:r>
            <a:endParaRPr lang="nb-NO" dirty="0"/>
          </a:p>
        </p:txBody>
      </p:sp>
      <p:sp>
        <p:nvSpPr>
          <p:cNvPr id="3" name="Undertittel 2"/>
          <p:cNvSpPr>
            <a:spLocks noGrp="1"/>
          </p:cNvSpPr>
          <p:nvPr>
            <p:ph type="subTitle" idx="1"/>
          </p:nvPr>
        </p:nvSpPr>
        <p:spPr/>
        <p:txBody>
          <a:bodyPr>
            <a:normAutofit/>
          </a:bodyPr>
          <a:lstStyle/>
          <a:p>
            <a:r>
              <a:rPr lang="nb-NO" dirty="0" smtClean="0"/>
              <a:t>Grunnopplæring del 2</a:t>
            </a:r>
            <a:endParaRPr lang="nb-NO" dirty="0"/>
          </a:p>
        </p:txBody>
      </p:sp>
      <p:sp>
        <p:nvSpPr>
          <p:cNvPr id="4" name="Plassholder for dato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1761055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txBox="1">
            <a:spLocks/>
          </p:cNvSpPr>
          <p:nvPr/>
        </p:nvSpPr>
        <p:spPr>
          <a:xfrm>
            <a:off x="1812471" y="1666876"/>
            <a:ext cx="4232729" cy="4525963"/>
          </a:xfrm>
          <a:prstGeom prst="rect">
            <a:avLst/>
          </a:prstGeom>
        </p:spPr>
        <p:txBody>
          <a:bodyPr>
            <a:normAutofit/>
          </a:bodyPr>
          <a:lstStyle/>
          <a:p>
            <a:pPr marL="177800" indent="-177800" defTabSz="457200">
              <a:spcBef>
                <a:spcPts val="1200"/>
              </a:spcBef>
              <a:buClr>
                <a:srgbClr val="8B1F1E"/>
              </a:buClr>
              <a:buFont typeface="Arial"/>
              <a:buChar char="•"/>
              <a:defRPr/>
            </a:pPr>
            <a:endParaRPr lang="nb-NO" sz="2400" dirty="0">
              <a:solidFill>
                <a:srgbClr val="52565A"/>
              </a:solidFill>
            </a:endParaRPr>
          </a:p>
          <a:p>
            <a:pPr marL="360363" lvl="1" indent="-182563" defTabSz="457200">
              <a:spcBef>
                <a:spcPts val="1200"/>
              </a:spcBef>
              <a:buClr>
                <a:srgbClr val="8B1F1E"/>
              </a:buClr>
              <a:buSzPct val="100000"/>
              <a:defRPr/>
            </a:pPr>
            <a:r>
              <a:rPr lang="nb-NO" sz="2400" dirty="0">
                <a:solidFill>
                  <a:srgbClr val="52565A"/>
                </a:solidFill>
              </a:rPr>
              <a:t>					</a:t>
            </a:r>
            <a:endParaRPr lang="nb-NO" sz="1200" dirty="0">
              <a:solidFill>
                <a:srgbClr val="52565A"/>
              </a:solidFill>
            </a:endParaRPr>
          </a:p>
        </p:txBody>
      </p:sp>
      <p:sp>
        <p:nvSpPr>
          <p:cNvPr id="5" name="Tittel 3"/>
          <p:cNvSpPr txBox="1">
            <a:spLocks/>
          </p:cNvSpPr>
          <p:nvPr/>
        </p:nvSpPr>
        <p:spPr>
          <a:xfrm>
            <a:off x="2187574" y="3629025"/>
            <a:ext cx="8229600" cy="1143000"/>
          </a:xfrm>
          <a:prstGeom prst="rect">
            <a:avLst/>
          </a:prstGeom>
        </p:spPr>
        <p:txBody>
          <a:bodyPr/>
          <a:lstStyle/>
          <a:p>
            <a:pPr defTabSz="457200">
              <a:spcBef>
                <a:spcPct val="0"/>
              </a:spcBef>
              <a:defRPr/>
            </a:pPr>
            <a:endParaRPr lang="nb-NO" sz="3400" b="1" dirty="0">
              <a:solidFill>
                <a:srgbClr val="2B899A"/>
              </a:solidFill>
            </a:endParaRPr>
          </a:p>
        </p:txBody>
      </p:sp>
      <p:sp>
        <p:nvSpPr>
          <p:cNvPr id="7" name="Plassholder for innhold 10"/>
          <p:cNvSpPr txBox="1">
            <a:spLocks/>
          </p:cNvSpPr>
          <p:nvPr/>
        </p:nvSpPr>
        <p:spPr>
          <a:xfrm>
            <a:off x="2187574" y="4200525"/>
            <a:ext cx="7715250" cy="2171700"/>
          </a:xfrm>
          <a:prstGeom prst="rect">
            <a:avLst/>
          </a:prstGeom>
        </p:spPr>
        <p:txBody>
          <a:bodyPr/>
          <a:lstStyle/>
          <a:p>
            <a:pPr marL="177800" indent="-177800" defTabSz="457200">
              <a:spcBef>
                <a:spcPts val="1200"/>
              </a:spcBef>
              <a:buClr>
                <a:srgbClr val="8B1F1E"/>
              </a:buClr>
              <a:buFont typeface="Arial"/>
              <a:buChar char="•"/>
              <a:defRPr/>
            </a:pPr>
            <a:endParaRPr lang="nb-NO" sz="2400" dirty="0">
              <a:solidFill>
                <a:srgbClr val="52565A"/>
              </a:solidFill>
            </a:endParaRPr>
          </a:p>
        </p:txBody>
      </p:sp>
      <p:sp>
        <p:nvSpPr>
          <p:cNvPr id="8" name="Tittel 7"/>
          <p:cNvSpPr>
            <a:spLocks noGrp="1"/>
          </p:cNvSpPr>
          <p:nvPr>
            <p:ph type="title"/>
          </p:nvPr>
        </p:nvSpPr>
        <p:spPr>
          <a:xfrm>
            <a:off x="5487960" y="1457325"/>
            <a:ext cx="8229600" cy="1143000"/>
          </a:xfrm>
        </p:spPr>
        <p:txBody>
          <a:bodyPr>
            <a:normAutofit/>
          </a:bodyPr>
          <a:lstStyle/>
          <a:p>
            <a:r>
              <a:rPr lang="nb-NO" dirty="0" smtClean="0"/>
              <a:t>Andre tema du vil </a:t>
            </a:r>
            <a:br>
              <a:rPr lang="nb-NO" dirty="0" smtClean="0"/>
            </a:br>
            <a:r>
              <a:rPr lang="nb-NO" dirty="0" smtClean="0"/>
              <a:t>ha med?</a:t>
            </a:r>
            <a:endParaRPr lang="nb-NO" dirty="0"/>
          </a:p>
        </p:txBody>
      </p:sp>
      <p:sp>
        <p:nvSpPr>
          <p:cNvPr id="9" name="Plassholder for innhold 8"/>
          <p:cNvSpPr>
            <a:spLocks noGrp="1"/>
          </p:cNvSpPr>
          <p:nvPr>
            <p:ph idx="1"/>
          </p:nvPr>
        </p:nvSpPr>
        <p:spPr>
          <a:xfrm>
            <a:off x="5534922" y="2809876"/>
            <a:ext cx="8229600" cy="4376967"/>
          </a:xfrm>
        </p:spPr>
        <p:txBody>
          <a:bodyPr/>
          <a:lstStyle/>
          <a:p>
            <a:r>
              <a:rPr lang="nb-NO" dirty="0" smtClean="0"/>
              <a:t>Reguleres i særavtaler</a:t>
            </a:r>
            <a:endParaRPr lang="nb-NO" dirty="0"/>
          </a:p>
        </p:txBody>
      </p:sp>
      <p:pic>
        <p:nvPicPr>
          <p:cNvPr id="4101" name="Picture 5"/>
          <p:cNvPicPr>
            <a:picLocks noChangeAspect="1" noChangeArrowheads="1"/>
          </p:cNvPicPr>
          <p:nvPr/>
        </p:nvPicPr>
        <p:blipFill>
          <a:blip r:embed="rId2" cstate="screen"/>
          <a:srcRect/>
          <a:stretch>
            <a:fillRect/>
          </a:stretch>
        </p:blipFill>
        <p:spPr bwMode="auto">
          <a:xfrm>
            <a:off x="141511" y="-26273"/>
            <a:ext cx="5018308" cy="6884273"/>
          </a:xfrm>
          <a:prstGeom prst="rect">
            <a:avLst/>
          </a:prstGeom>
          <a:noFill/>
          <a:ln w="9525">
            <a:noFill/>
            <a:miter lim="800000"/>
            <a:headEnd/>
            <a:tailEnd/>
          </a:ln>
        </p:spPr>
      </p:pic>
    </p:spTree>
    <p:extLst>
      <p:ext uri="{BB962C8B-B14F-4D97-AF65-F5344CB8AC3E}">
        <p14:creationId xmlns:p14="http://schemas.microsoft.com/office/powerpoint/2010/main" val="173132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Forhandlingsteori</a:t>
            </a:r>
            <a:endParaRPr lang="nb-NO" dirty="0"/>
          </a:p>
        </p:txBody>
      </p:sp>
      <p:sp>
        <p:nvSpPr>
          <p:cNvPr id="3" name="Undertittel 2"/>
          <p:cNvSpPr>
            <a:spLocks noGrp="1"/>
          </p:cNvSpPr>
          <p:nvPr>
            <p:ph type="subTitle" idx="1"/>
          </p:nvPr>
        </p:nvSpPr>
        <p:spPr/>
        <p:txBody>
          <a:bodyPr>
            <a:normAutofit/>
          </a:bodyPr>
          <a:lstStyle/>
          <a:p>
            <a:r>
              <a:rPr lang="nb-NO" dirty="0" smtClean="0"/>
              <a:t>Grunnopplæring del 2</a:t>
            </a:r>
            <a:endParaRPr lang="nb-NO" dirty="0"/>
          </a:p>
        </p:txBody>
      </p:sp>
      <p:sp>
        <p:nvSpPr>
          <p:cNvPr id="4" name="Plassholder for dato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2547736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10548" y="664032"/>
            <a:ext cx="4787985" cy="1143000"/>
          </a:xfrm>
        </p:spPr>
        <p:txBody>
          <a:bodyPr/>
          <a:lstStyle/>
          <a:p>
            <a:r>
              <a:rPr lang="nb-NO" dirty="0"/>
              <a:t>Forhandlinger</a:t>
            </a:r>
            <a:br>
              <a:rPr lang="nb-NO" dirty="0"/>
            </a:br>
            <a:endParaRPr lang="nb-NO" dirty="0"/>
          </a:p>
        </p:txBody>
      </p:sp>
      <p:sp>
        <p:nvSpPr>
          <p:cNvPr id="164867" name="Rectangle 3"/>
          <p:cNvSpPr>
            <a:spLocks noGrp="1" noChangeArrowheads="1"/>
          </p:cNvSpPr>
          <p:nvPr>
            <p:ph idx="1"/>
          </p:nvPr>
        </p:nvSpPr>
        <p:spPr>
          <a:xfrm>
            <a:off x="410548" y="1930401"/>
            <a:ext cx="4669454" cy="4376967"/>
          </a:xfrm>
          <a:solidFill>
            <a:schemeClr val="bg1"/>
          </a:solidFill>
        </p:spPr>
        <p:txBody>
          <a:bodyPr/>
          <a:lstStyle/>
          <a:p>
            <a:pPr marL="0" indent="0">
              <a:buNone/>
            </a:pPr>
            <a:r>
              <a:rPr lang="nb-NO" dirty="0" smtClean="0"/>
              <a:t>Definisjon:</a:t>
            </a:r>
          </a:p>
          <a:p>
            <a:pPr marL="0" indent="0">
              <a:buNone/>
            </a:pPr>
            <a:r>
              <a:rPr lang="nn-NO" dirty="0" smtClean="0"/>
              <a:t>Kommunikasjon </a:t>
            </a:r>
            <a:r>
              <a:rPr lang="nn-NO" dirty="0"/>
              <a:t>mellom parter som har felles interesser, men også interesser som er i konflikt med </a:t>
            </a:r>
            <a:r>
              <a:rPr lang="nb-NO" dirty="0"/>
              <a:t>hverandre</a:t>
            </a:r>
            <a:endParaRPr lang="nb-NO" sz="2600" dirty="0"/>
          </a:p>
        </p:txBody>
      </p:sp>
      <p:sp>
        <p:nvSpPr>
          <p:cNvPr id="4" name="Plassholder for lysbildenummer 3"/>
          <p:cNvSpPr>
            <a:spLocks noGrp="1"/>
          </p:cNvSpPr>
          <p:nvPr>
            <p:ph type="sldNum" sz="quarter" idx="12"/>
          </p:nvPr>
        </p:nvSpPr>
        <p:spPr/>
        <p:txBody>
          <a:bodyPr/>
          <a:lstStyle/>
          <a:p>
            <a:fld id="{F98792A3-208C-44BF-8F82-EA16EBA50202}" type="slidenum">
              <a:rPr lang="nb-NO" altLang="nb-NO">
                <a:solidFill>
                  <a:prstClr val="black">
                    <a:tint val="75000"/>
                  </a:prstClr>
                </a:solidFill>
              </a:rPr>
              <a:pPr/>
              <a:t>12</a:t>
            </a:fld>
            <a:endParaRPr lang="nb-NO" altLang="nb-NO">
              <a:solidFill>
                <a:prstClr val="black">
                  <a:tint val="75000"/>
                </a:prstClr>
              </a:solidFill>
            </a:endParaRPr>
          </a:p>
        </p:txBody>
      </p:sp>
      <p:pic>
        <p:nvPicPr>
          <p:cNvPr id="1026" name="Picture 2" descr="F:\Kommunikasjon\Bilder\Bilder fra Jarle\EmptyName 73.jpg"/>
          <p:cNvPicPr>
            <a:picLocks noChangeAspect="1" noChangeArrowheads="1"/>
          </p:cNvPicPr>
          <p:nvPr/>
        </p:nvPicPr>
        <p:blipFill>
          <a:blip r:embed="rId3" cstate="screen"/>
          <a:srcRect/>
          <a:stretch>
            <a:fillRect/>
          </a:stretch>
        </p:blipFill>
        <p:spPr bwMode="auto">
          <a:xfrm>
            <a:off x="7112000" y="0"/>
            <a:ext cx="5080000" cy="6858001"/>
          </a:xfrm>
          <a:prstGeom prst="rect">
            <a:avLst/>
          </a:prstGeom>
          <a:noFill/>
        </p:spPr>
      </p:pic>
    </p:spTree>
    <p:extLst>
      <p:ext uri="{BB962C8B-B14F-4D97-AF65-F5344CB8AC3E}">
        <p14:creationId xmlns:p14="http://schemas.microsoft.com/office/powerpoint/2010/main" val="312178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æring\_MG_5850.tif"/>
          <p:cNvPicPr>
            <a:picLocks noGrp="1" noChangeAspect="1" noChangeArrowheads="1"/>
          </p:cNvPicPr>
          <p:nvPr>
            <p:ph sz="half" idx="2"/>
          </p:nvPr>
        </p:nvPicPr>
        <p:blipFill>
          <a:blip r:embed="rId3" cstate="screen"/>
          <a:srcRect/>
          <a:stretch>
            <a:fillRect/>
          </a:stretch>
        </p:blipFill>
        <p:spPr bwMode="auto">
          <a:xfrm>
            <a:off x="0" y="0"/>
            <a:ext cx="5012266" cy="6858000"/>
          </a:xfrm>
          <a:prstGeom prst="rect">
            <a:avLst/>
          </a:prstGeom>
          <a:noFill/>
        </p:spPr>
      </p:pic>
      <p:sp>
        <p:nvSpPr>
          <p:cNvPr id="166914" name="Rectangle 2"/>
          <p:cNvSpPr>
            <a:spLocks noGrp="1" noChangeArrowheads="1"/>
          </p:cNvSpPr>
          <p:nvPr>
            <p:ph type="title"/>
          </p:nvPr>
        </p:nvSpPr>
        <p:spPr>
          <a:xfrm>
            <a:off x="5271795" y="562429"/>
            <a:ext cx="5082937" cy="1125040"/>
          </a:xfrm>
        </p:spPr>
        <p:txBody>
          <a:bodyPr>
            <a:normAutofit fontScale="90000"/>
          </a:bodyPr>
          <a:lstStyle/>
          <a:p>
            <a:r>
              <a:rPr lang="nb-NO" dirty="0"/>
              <a:t>Alle har forhandlingskompetanse</a:t>
            </a:r>
          </a:p>
        </p:txBody>
      </p:sp>
      <p:sp>
        <p:nvSpPr>
          <p:cNvPr id="166915" name="Rectangle 3"/>
          <p:cNvSpPr>
            <a:spLocks noGrp="1" noChangeArrowheads="1"/>
          </p:cNvSpPr>
          <p:nvPr>
            <p:ph sz="half" idx="1"/>
          </p:nvPr>
        </p:nvSpPr>
        <p:spPr>
          <a:xfrm>
            <a:off x="5393094" y="2057378"/>
            <a:ext cx="4961639" cy="4525963"/>
          </a:xfrm>
        </p:spPr>
        <p:txBody>
          <a:bodyPr/>
          <a:lstStyle/>
          <a:p>
            <a:pPr marL="0" indent="0">
              <a:buNone/>
            </a:pPr>
            <a:r>
              <a:rPr lang="nb-NO" dirty="0"/>
              <a:t>Vi forhandler i det daglige</a:t>
            </a:r>
            <a:r>
              <a:rPr lang="nb-NO" sz="2800" dirty="0"/>
              <a:t>... </a:t>
            </a:r>
            <a:br>
              <a:rPr lang="nb-NO" sz="2800" dirty="0"/>
            </a:br>
            <a:r>
              <a:rPr lang="nb-NO" dirty="0" smtClean="0"/>
              <a:t>så </a:t>
            </a:r>
            <a:r>
              <a:rPr lang="nb-NO" dirty="0"/>
              <a:t>nye tillitsvalgte har også forhandlingskompetanse</a:t>
            </a:r>
          </a:p>
        </p:txBody>
      </p:sp>
      <p:sp>
        <p:nvSpPr>
          <p:cNvPr id="4" name="Plassholder for lysbildenummer 3"/>
          <p:cNvSpPr>
            <a:spLocks noGrp="1"/>
          </p:cNvSpPr>
          <p:nvPr>
            <p:ph type="sldNum" sz="quarter" idx="12"/>
          </p:nvPr>
        </p:nvSpPr>
        <p:spPr/>
        <p:txBody>
          <a:bodyPr/>
          <a:lstStyle/>
          <a:p>
            <a:fld id="{6D3E8921-8505-4A4C-9BF5-BFD60AB45727}" type="slidenum">
              <a:rPr lang="nb-NO" altLang="nb-NO">
                <a:solidFill>
                  <a:prstClr val="black">
                    <a:tint val="75000"/>
                  </a:prstClr>
                </a:solidFill>
              </a:rPr>
              <a:pPr/>
              <a:t>13</a:t>
            </a:fld>
            <a:endParaRPr lang="nb-NO" altLang="nb-NO">
              <a:solidFill>
                <a:prstClr val="black">
                  <a:tint val="75000"/>
                </a:prstClr>
              </a:solidFill>
            </a:endParaRPr>
          </a:p>
        </p:txBody>
      </p:sp>
    </p:spTree>
    <p:extLst>
      <p:ext uri="{BB962C8B-B14F-4D97-AF65-F5344CB8AC3E}">
        <p14:creationId xmlns:p14="http://schemas.microsoft.com/office/powerpoint/2010/main" val="292332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C:\Users\ffkea\Pictures\Bit som mangler.jpg"/>
          <p:cNvPicPr>
            <a:picLocks noChangeAspect="1" noChangeArrowheads="1"/>
          </p:cNvPicPr>
          <p:nvPr/>
        </p:nvPicPr>
        <p:blipFill>
          <a:blip r:embed="rId3" cstate="screen"/>
          <a:srcRect/>
          <a:stretch>
            <a:fillRect/>
          </a:stretch>
        </p:blipFill>
        <p:spPr bwMode="auto">
          <a:xfrm>
            <a:off x="4918503" y="3156671"/>
            <a:ext cx="5656361" cy="3193343"/>
          </a:xfrm>
          <a:prstGeom prst="rect">
            <a:avLst/>
          </a:prstGeom>
          <a:noFill/>
        </p:spPr>
      </p:pic>
      <p:sp>
        <p:nvSpPr>
          <p:cNvPr id="4" name="Plassholder for lysbildenummer 3"/>
          <p:cNvSpPr>
            <a:spLocks noGrp="1"/>
          </p:cNvSpPr>
          <p:nvPr>
            <p:ph type="sldNum" sz="quarter" idx="10"/>
          </p:nvPr>
        </p:nvSpPr>
        <p:spPr/>
        <p:txBody>
          <a:bodyPr/>
          <a:lstStyle/>
          <a:p>
            <a:fld id="{F6E8A01F-7CE0-4485-B133-CA32795A31F6}" type="slidenum">
              <a:rPr lang="nb-NO" altLang="nb-NO">
                <a:solidFill>
                  <a:prstClr val="black">
                    <a:tint val="75000"/>
                  </a:prstClr>
                </a:solidFill>
              </a:rPr>
              <a:pPr/>
              <a:t>14</a:t>
            </a:fld>
            <a:endParaRPr lang="nb-NO" altLang="nb-NO">
              <a:solidFill>
                <a:prstClr val="black">
                  <a:tint val="75000"/>
                </a:prstClr>
              </a:solidFill>
            </a:endParaRPr>
          </a:p>
        </p:txBody>
      </p:sp>
      <p:sp>
        <p:nvSpPr>
          <p:cNvPr id="168962" name="Rectangle 2"/>
          <p:cNvSpPr>
            <a:spLocks noGrp="1" noChangeArrowheads="1"/>
          </p:cNvSpPr>
          <p:nvPr>
            <p:ph type="title"/>
          </p:nvPr>
        </p:nvSpPr>
        <p:spPr>
          <a:xfrm>
            <a:off x="508000" y="359226"/>
            <a:ext cx="9534071" cy="1143000"/>
          </a:xfrm>
        </p:spPr>
        <p:txBody>
          <a:bodyPr/>
          <a:lstStyle/>
          <a:p>
            <a:r>
              <a:rPr lang="nb-NO" sz="1800" dirty="0"/>
              <a:t/>
            </a:r>
            <a:br>
              <a:rPr lang="nb-NO" sz="1800" dirty="0"/>
            </a:br>
            <a:r>
              <a:rPr lang="nb-NO" dirty="0"/>
              <a:t>Vårt utgangspunkt</a:t>
            </a:r>
          </a:p>
        </p:txBody>
      </p:sp>
      <p:sp>
        <p:nvSpPr>
          <p:cNvPr id="168963" name="Rectangle 3"/>
          <p:cNvSpPr>
            <a:spLocks noGrp="1" noChangeArrowheads="1"/>
          </p:cNvSpPr>
          <p:nvPr>
            <p:ph type="body" idx="1"/>
          </p:nvPr>
        </p:nvSpPr>
        <p:spPr>
          <a:xfrm>
            <a:off x="596738" y="1777889"/>
            <a:ext cx="7772400" cy="2913063"/>
          </a:xfrm>
        </p:spPr>
        <p:txBody>
          <a:bodyPr/>
          <a:lstStyle/>
          <a:p>
            <a:r>
              <a:rPr lang="nb-NO" dirty="0"/>
              <a:t>Utgangspunkt i partenes interesse  </a:t>
            </a:r>
            <a:endParaRPr lang="nb-NO" sz="2800" dirty="0"/>
          </a:p>
          <a:p>
            <a:r>
              <a:rPr lang="nb-NO" dirty="0"/>
              <a:t>Det grunnleggende spørsmål som styrer våre forhandlinger </a:t>
            </a:r>
            <a:r>
              <a:rPr lang="nb-NO" dirty="0" smtClean="0"/>
              <a:t>er: </a:t>
            </a:r>
            <a:br>
              <a:rPr lang="nb-NO" dirty="0" smtClean="0"/>
            </a:br>
            <a:r>
              <a:rPr lang="nb-NO" dirty="0" smtClean="0">
                <a:solidFill>
                  <a:srgbClr val="8B1F1E"/>
                </a:solidFill>
              </a:rPr>
              <a:t>Hva </a:t>
            </a:r>
            <a:r>
              <a:rPr lang="nb-NO" dirty="0">
                <a:solidFill>
                  <a:srgbClr val="8B1F1E"/>
                </a:solidFill>
              </a:rPr>
              <a:t>oppnår du med </a:t>
            </a:r>
            <a:r>
              <a:rPr lang="nb-NO" dirty="0" smtClean="0">
                <a:solidFill>
                  <a:srgbClr val="8B1F1E"/>
                </a:solidFill>
              </a:rPr>
              <a:t/>
            </a:r>
            <a:br>
              <a:rPr lang="nb-NO" dirty="0" smtClean="0">
                <a:solidFill>
                  <a:srgbClr val="8B1F1E"/>
                </a:solidFill>
              </a:rPr>
            </a:br>
            <a:r>
              <a:rPr lang="nb-NO" dirty="0" smtClean="0">
                <a:solidFill>
                  <a:srgbClr val="8B1F1E"/>
                </a:solidFill>
              </a:rPr>
              <a:t>den </a:t>
            </a:r>
            <a:r>
              <a:rPr lang="nb-NO" dirty="0">
                <a:solidFill>
                  <a:srgbClr val="8B1F1E"/>
                </a:solidFill>
              </a:rPr>
              <a:t>foreslåtte løsningen?</a:t>
            </a:r>
          </a:p>
        </p:txBody>
      </p:sp>
    </p:spTree>
    <p:extLst>
      <p:ext uri="{BB962C8B-B14F-4D97-AF65-F5344CB8AC3E}">
        <p14:creationId xmlns:p14="http://schemas.microsoft.com/office/powerpoint/2010/main" val="417748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Users\ffkea\Pictures\IStock\Kaffekopp.jpg"/>
          <p:cNvPicPr>
            <a:picLocks noChangeAspect="1" noChangeArrowheads="1"/>
          </p:cNvPicPr>
          <p:nvPr/>
        </p:nvPicPr>
        <p:blipFill>
          <a:blip r:embed="rId3" cstate="screen"/>
          <a:srcRect/>
          <a:stretch>
            <a:fillRect/>
          </a:stretch>
        </p:blipFill>
        <p:spPr bwMode="auto">
          <a:xfrm>
            <a:off x="5476876" y="2354264"/>
            <a:ext cx="5191125" cy="4009569"/>
          </a:xfrm>
          <a:prstGeom prst="rect">
            <a:avLst/>
          </a:prstGeom>
          <a:noFill/>
        </p:spPr>
      </p:pic>
      <p:sp>
        <p:nvSpPr>
          <p:cNvPr id="171010" name="Rectangle 2"/>
          <p:cNvSpPr>
            <a:spLocks noGrp="1" noChangeArrowheads="1"/>
          </p:cNvSpPr>
          <p:nvPr>
            <p:ph type="title"/>
          </p:nvPr>
        </p:nvSpPr>
        <p:spPr>
          <a:xfrm>
            <a:off x="1091682" y="511626"/>
            <a:ext cx="9226614" cy="1143000"/>
          </a:xfrm>
        </p:spPr>
        <p:txBody>
          <a:bodyPr/>
          <a:lstStyle/>
          <a:p>
            <a:r>
              <a:rPr lang="nb-NO" dirty="0"/>
              <a:t>”Fra nei til ja”</a:t>
            </a:r>
          </a:p>
        </p:txBody>
      </p:sp>
      <p:sp>
        <p:nvSpPr>
          <p:cNvPr id="171011" name="Rectangle 3"/>
          <p:cNvSpPr>
            <a:spLocks noGrp="1" noChangeArrowheads="1"/>
          </p:cNvSpPr>
          <p:nvPr>
            <p:ph sz="half" idx="1"/>
          </p:nvPr>
        </p:nvSpPr>
        <p:spPr>
          <a:xfrm>
            <a:off x="942393" y="2066926"/>
            <a:ext cx="5365880" cy="4525963"/>
          </a:xfrm>
        </p:spPr>
        <p:txBody>
          <a:bodyPr/>
          <a:lstStyle/>
          <a:p>
            <a:pPr marL="0" indent="0">
              <a:buNone/>
            </a:pPr>
            <a:r>
              <a:rPr lang="nb-NO" dirty="0" smtClean="0"/>
              <a:t>Etablere et forhandlingsklima hvor partene åpent gir uttrykk for grunnlaget deres krav er bygget på</a:t>
            </a:r>
          </a:p>
          <a:p>
            <a:pPr marL="0" indent="0" algn="r">
              <a:lnSpc>
                <a:spcPct val="105000"/>
              </a:lnSpc>
              <a:buNone/>
            </a:pPr>
            <a:endParaRPr lang="nb-NO" dirty="0"/>
          </a:p>
        </p:txBody>
      </p:sp>
      <p:sp>
        <p:nvSpPr>
          <p:cNvPr id="4" name="Plassholder for lysbildenummer 3"/>
          <p:cNvSpPr>
            <a:spLocks noGrp="1"/>
          </p:cNvSpPr>
          <p:nvPr>
            <p:ph type="sldNum" sz="quarter" idx="12"/>
          </p:nvPr>
        </p:nvSpPr>
        <p:spPr/>
        <p:txBody>
          <a:bodyPr/>
          <a:lstStyle/>
          <a:p>
            <a:fld id="{ACBA4232-D563-41F3-855D-45931FBF4540}" type="slidenum">
              <a:rPr lang="nb-NO" altLang="nb-NO">
                <a:solidFill>
                  <a:prstClr val="black">
                    <a:tint val="75000"/>
                  </a:prstClr>
                </a:solidFill>
              </a:rPr>
              <a:pPr/>
              <a:t>15</a:t>
            </a:fld>
            <a:endParaRPr lang="nb-NO" altLang="nb-NO">
              <a:solidFill>
                <a:prstClr val="black">
                  <a:tint val="75000"/>
                </a:prstClr>
              </a:solidFill>
            </a:endParaRPr>
          </a:p>
        </p:txBody>
      </p:sp>
    </p:spTree>
    <p:extLst>
      <p:ext uri="{BB962C8B-B14F-4D97-AF65-F5344CB8AC3E}">
        <p14:creationId xmlns:p14="http://schemas.microsoft.com/office/powerpoint/2010/main" val="145719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ffkea\Pictures\Lenke.jpg"/>
          <p:cNvPicPr>
            <a:picLocks noChangeAspect="1" noChangeArrowheads="1"/>
          </p:cNvPicPr>
          <p:nvPr/>
        </p:nvPicPr>
        <p:blipFill>
          <a:blip r:embed="rId3" cstate="screen"/>
          <a:srcRect/>
          <a:stretch>
            <a:fillRect/>
          </a:stretch>
        </p:blipFill>
        <p:spPr bwMode="auto">
          <a:xfrm>
            <a:off x="1524000" y="0"/>
            <a:ext cx="9144000" cy="6858000"/>
          </a:xfrm>
          <a:prstGeom prst="rect">
            <a:avLst/>
          </a:prstGeom>
          <a:noFill/>
        </p:spPr>
      </p:pic>
      <p:sp>
        <p:nvSpPr>
          <p:cNvPr id="173059" name="Rectangle 3"/>
          <p:cNvSpPr>
            <a:spLocks noGrp="1" noChangeArrowheads="1"/>
          </p:cNvSpPr>
          <p:nvPr>
            <p:ph type="title"/>
          </p:nvPr>
        </p:nvSpPr>
        <p:spPr>
          <a:xfrm>
            <a:off x="1184988" y="62875"/>
            <a:ext cx="8857083" cy="1143000"/>
          </a:xfrm>
        </p:spPr>
        <p:txBody>
          <a:bodyPr/>
          <a:lstStyle/>
          <a:p>
            <a:r>
              <a:rPr lang="nb-NO" dirty="0"/>
              <a:t>Tillitsvalgtes posisjon</a:t>
            </a:r>
          </a:p>
        </p:txBody>
      </p:sp>
      <p:sp>
        <p:nvSpPr>
          <p:cNvPr id="173060" name="Rectangle 4"/>
          <p:cNvSpPr>
            <a:spLocks noGrp="1" noChangeArrowheads="1"/>
          </p:cNvSpPr>
          <p:nvPr>
            <p:ph idx="1"/>
          </p:nvPr>
        </p:nvSpPr>
        <p:spPr>
          <a:xfrm>
            <a:off x="1119674" y="1856792"/>
            <a:ext cx="5458928" cy="2547257"/>
          </a:xfrm>
        </p:spPr>
        <p:txBody>
          <a:bodyPr/>
          <a:lstStyle/>
          <a:p>
            <a:r>
              <a:rPr lang="nb-NO" dirty="0"/>
              <a:t>Sterk ved reelle </a:t>
            </a:r>
            <a:r>
              <a:rPr lang="nb-NO" dirty="0" smtClean="0"/>
              <a:t>forhandlinger</a:t>
            </a:r>
          </a:p>
          <a:p>
            <a:r>
              <a:rPr lang="nb-NO" dirty="0" smtClean="0"/>
              <a:t>Svakere </a:t>
            </a:r>
            <a:r>
              <a:rPr lang="nb-NO" dirty="0"/>
              <a:t>i saker med drøftingsrett</a:t>
            </a:r>
          </a:p>
          <a:p>
            <a:pPr lvl="3"/>
            <a:endParaRPr lang="nb-NO" dirty="0"/>
          </a:p>
        </p:txBody>
      </p:sp>
      <p:sp>
        <p:nvSpPr>
          <p:cNvPr id="5" name="Plassholder for lysbildenummer 3"/>
          <p:cNvSpPr>
            <a:spLocks noGrp="1"/>
          </p:cNvSpPr>
          <p:nvPr>
            <p:ph type="sldNum" sz="quarter" idx="12"/>
          </p:nvPr>
        </p:nvSpPr>
        <p:spPr/>
        <p:txBody>
          <a:bodyPr/>
          <a:lstStyle/>
          <a:p>
            <a:fld id="{C33DA9B2-55E8-41DD-979F-DD385DB0FA1F}" type="slidenum">
              <a:rPr lang="nb-NO" altLang="nb-NO">
                <a:solidFill>
                  <a:prstClr val="black">
                    <a:tint val="75000"/>
                  </a:prstClr>
                </a:solidFill>
              </a:rPr>
              <a:pPr/>
              <a:t>16</a:t>
            </a:fld>
            <a:endParaRPr lang="nb-NO" altLang="nb-NO">
              <a:solidFill>
                <a:prstClr val="black">
                  <a:tint val="75000"/>
                </a:prstClr>
              </a:solidFill>
            </a:endParaRPr>
          </a:p>
        </p:txBody>
      </p:sp>
      <p:sp>
        <p:nvSpPr>
          <p:cNvPr id="173058" name="Rectangle 2"/>
          <p:cNvSpPr>
            <a:spLocks noChangeArrowheads="1"/>
          </p:cNvSpPr>
          <p:nvPr/>
        </p:nvSpPr>
        <p:spPr bwMode="auto">
          <a:xfrm>
            <a:off x="6361112" y="5325533"/>
            <a:ext cx="3886200" cy="707886"/>
          </a:xfrm>
          <a:prstGeom prst="rect">
            <a:avLst/>
          </a:prstGeom>
          <a:noFill/>
          <a:ln w="9525">
            <a:noFill/>
            <a:miter lim="800000"/>
            <a:headEnd/>
            <a:tailEnd/>
          </a:ln>
          <a:effectLst/>
        </p:spPr>
        <p:txBody>
          <a:bodyPr>
            <a:spAutoFit/>
          </a:bodyPr>
          <a:lstStyle/>
          <a:p>
            <a:pPr algn="ctr" eaLnBrk="0" hangingPunct="0">
              <a:spcBef>
                <a:spcPct val="0"/>
              </a:spcBef>
            </a:pPr>
            <a:r>
              <a:rPr lang="nb-NO" sz="2000" b="1" dirty="0">
                <a:solidFill>
                  <a:srgbClr val="8B1F1E"/>
                </a:solidFill>
                <a:latin typeface="AvantGarde" pitchFamily="34" charset="0"/>
              </a:rPr>
              <a:t>Ulik posisjon krever </a:t>
            </a:r>
          </a:p>
          <a:p>
            <a:pPr algn="ctr" eaLnBrk="0" hangingPunct="0">
              <a:spcBef>
                <a:spcPct val="0"/>
              </a:spcBef>
            </a:pPr>
            <a:r>
              <a:rPr lang="nb-NO" sz="2000" b="1" dirty="0">
                <a:solidFill>
                  <a:srgbClr val="8B1F1E"/>
                </a:solidFill>
                <a:latin typeface="AvantGarde" pitchFamily="34" charset="0"/>
              </a:rPr>
              <a:t>ulik forhandlingsstrategi</a:t>
            </a:r>
          </a:p>
        </p:txBody>
      </p:sp>
    </p:spTree>
    <p:extLst>
      <p:ext uri="{BB962C8B-B14F-4D97-AF65-F5344CB8AC3E}">
        <p14:creationId xmlns:p14="http://schemas.microsoft.com/office/powerpoint/2010/main" val="212332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99796" y="469291"/>
            <a:ext cx="9401544" cy="1143000"/>
          </a:xfrm>
        </p:spPr>
        <p:txBody>
          <a:bodyPr/>
          <a:lstStyle/>
          <a:p>
            <a:r>
              <a:rPr lang="nb-NO" sz="1400" dirty="0"/>
              <a:t/>
            </a:r>
            <a:br>
              <a:rPr lang="nb-NO" sz="1400" dirty="0"/>
            </a:br>
            <a:r>
              <a:rPr lang="nb-NO" dirty="0"/>
              <a:t>”Søstrene og appelsinen”</a:t>
            </a:r>
          </a:p>
        </p:txBody>
      </p:sp>
      <p:sp>
        <p:nvSpPr>
          <p:cNvPr id="175107" name="Rectangle 3"/>
          <p:cNvSpPr>
            <a:spLocks noGrp="1" noChangeArrowheads="1"/>
          </p:cNvSpPr>
          <p:nvPr>
            <p:ph idx="1"/>
          </p:nvPr>
        </p:nvSpPr>
        <p:spPr>
          <a:xfrm>
            <a:off x="699796" y="1930401"/>
            <a:ext cx="5396206" cy="4376967"/>
          </a:xfrm>
        </p:spPr>
        <p:txBody>
          <a:bodyPr>
            <a:normAutofit/>
          </a:bodyPr>
          <a:lstStyle/>
          <a:p>
            <a:r>
              <a:rPr lang="nb-NO" dirty="0"/>
              <a:t>Standpunktet: </a:t>
            </a:r>
          </a:p>
          <a:p>
            <a:pPr lvl="1">
              <a:buFont typeface="Arial Black" pitchFamily="34" charset="0"/>
              <a:buNone/>
            </a:pPr>
            <a:r>
              <a:rPr lang="nb-NO" dirty="0"/>
              <a:t>”Jeg vil ha appelsinen”</a:t>
            </a:r>
          </a:p>
          <a:p>
            <a:pPr lvl="4"/>
            <a:endParaRPr lang="nb-NO" sz="1400" dirty="0"/>
          </a:p>
          <a:p>
            <a:r>
              <a:rPr lang="nb-NO" dirty="0"/>
              <a:t>Grunnlaget: </a:t>
            </a:r>
          </a:p>
          <a:p>
            <a:pPr lvl="1">
              <a:buFont typeface="Arial Black" pitchFamily="34" charset="0"/>
              <a:buNone/>
            </a:pPr>
            <a:r>
              <a:rPr lang="nb-NO" dirty="0"/>
              <a:t>”..fordi jeg skal bake kake og trenger skallet</a:t>
            </a:r>
            <a:r>
              <a:rPr lang="nb-NO" dirty="0" smtClean="0"/>
              <a:t>”</a:t>
            </a:r>
            <a:br>
              <a:rPr lang="nb-NO" dirty="0" smtClean="0"/>
            </a:br>
            <a:endParaRPr lang="nb-NO" dirty="0"/>
          </a:p>
          <a:p>
            <a:r>
              <a:rPr lang="nb-NO" dirty="0"/>
              <a:t>Løsningen: </a:t>
            </a:r>
            <a:br>
              <a:rPr lang="nb-NO" dirty="0"/>
            </a:br>
            <a:r>
              <a:rPr lang="nb-NO" dirty="0"/>
              <a:t> </a:t>
            </a:r>
            <a:r>
              <a:rPr lang="nb-NO" sz="2000" dirty="0"/>
              <a:t>”Du får skallet så tar jeg fruktkjøttet, </a:t>
            </a:r>
            <a:br>
              <a:rPr lang="nb-NO" sz="2000" dirty="0"/>
            </a:br>
            <a:r>
              <a:rPr lang="nb-NO" sz="2000" dirty="0"/>
              <a:t>  jeg skal nemlig lage saft”</a:t>
            </a:r>
            <a:endParaRPr lang="nb-NO" dirty="0"/>
          </a:p>
        </p:txBody>
      </p:sp>
      <p:sp>
        <p:nvSpPr>
          <p:cNvPr id="4" name="Plassholder for lysbildenummer 3"/>
          <p:cNvSpPr>
            <a:spLocks noGrp="1"/>
          </p:cNvSpPr>
          <p:nvPr>
            <p:ph type="sldNum" sz="quarter" idx="12"/>
          </p:nvPr>
        </p:nvSpPr>
        <p:spPr/>
        <p:txBody>
          <a:bodyPr/>
          <a:lstStyle/>
          <a:p>
            <a:fld id="{F1D11762-B01F-4F5C-8763-39B7EA6038AF}" type="slidenum">
              <a:rPr lang="nb-NO" altLang="nb-NO">
                <a:solidFill>
                  <a:prstClr val="black">
                    <a:tint val="75000"/>
                  </a:prstClr>
                </a:solidFill>
              </a:rPr>
              <a:pPr/>
              <a:t>17</a:t>
            </a:fld>
            <a:endParaRPr lang="nb-NO" altLang="nb-NO">
              <a:solidFill>
                <a:prstClr val="black">
                  <a:tint val="75000"/>
                </a:prstClr>
              </a:solidFill>
            </a:endParaRPr>
          </a:p>
        </p:txBody>
      </p:sp>
      <p:pic>
        <p:nvPicPr>
          <p:cNvPr id="30723" name="Picture 3" descr="C:\Users\ffkea\Downloads\ScanStockPhoto_image_77630.jpg"/>
          <p:cNvPicPr>
            <a:picLocks noChangeAspect="1" noChangeArrowheads="1"/>
          </p:cNvPicPr>
          <p:nvPr/>
        </p:nvPicPr>
        <p:blipFill>
          <a:blip r:embed="rId3" cstate="screen"/>
          <a:srcRect/>
          <a:stretch>
            <a:fillRect/>
          </a:stretch>
        </p:blipFill>
        <p:spPr bwMode="auto">
          <a:xfrm>
            <a:off x="6434668" y="1828800"/>
            <a:ext cx="3539257" cy="4278314"/>
          </a:xfrm>
          <a:prstGeom prst="rect">
            <a:avLst/>
          </a:prstGeom>
          <a:noFill/>
        </p:spPr>
      </p:pic>
    </p:spTree>
    <p:extLst>
      <p:ext uri="{BB962C8B-B14F-4D97-AF65-F5344CB8AC3E}">
        <p14:creationId xmlns:p14="http://schemas.microsoft.com/office/powerpoint/2010/main" val="3144640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title"/>
          </p:nvPr>
        </p:nvSpPr>
        <p:spPr>
          <a:xfrm>
            <a:off x="5663682" y="608965"/>
            <a:ext cx="4456109" cy="1143000"/>
          </a:xfrm>
        </p:spPr>
        <p:txBody>
          <a:bodyPr/>
          <a:lstStyle/>
          <a:p>
            <a:r>
              <a:rPr lang="nb-NO" dirty="0"/>
              <a:t>Holdninger</a:t>
            </a:r>
          </a:p>
        </p:txBody>
      </p:sp>
      <p:sp>
        <p:nvSpPr>
          <p:cNvPr id="177154" name="Rectangle 2"/>
          <p:cNvSpPr>
            <a:spLocks noGrp="1" noChangeArrowheads="1"/>
          </p:cNvSpPr>
          <p:nvPr>
            <p:ph idx="1"/>
          </p:nvPr>
        </p:nvSpPr>
        <p:spPr>
          <a:xfrm>
            <a:off x="5663682" y="2027740"/>
            <a:ext cx="4005259" cy="4376967"/>
          </a:xfrm>
          <a:solidFill>
            <a:schemeClr val="bg1"/>
          </a:solidFill>
        </p:spPr>
        <p:txBody>
          <a:bodyPr/>
          <a:lstStyle/>
          <a:p>
            <a:pPr marL="0" indent="0">
              <a:lnSpc>
                <a:spcPct val="120000"/>
              </a:lnSpc>
              <a:buNone/>
            </a:pPr>
            <a:r>
              <a:rPr lang="nb-NO" dirty="0"/>
              <a:t>Vi må bort fra standpunktene, og gi slipp på gamle forestillinger om at forhandlinger er et spill om hvem som vinner.</a:t>
            </a:r>
          </a:p>
        </p:txBody>
      </p:sp>
      <p:sp>
        <p:nvSpPr>
          <p:cNvPr id="4" name="Plassholder for lysbildenummer 3"/>
          <p:cNvSpPr>
            <a:spLocks noGrp="1"/>
          </p:cNvSpPr>
          <p:nvPr>
            <p:ph type="sldNum" sz="quarter" idx="12"/>
          </p:nvPr>
        </p:nvSpPr>
        <p:spPr>
          <a:xfrm>
            <a:off x="8170340" y="6953250"/>
            <a:ext cx="2133600" cy="365125"/>
          </a:xfrm>
        </p:spPr>
        <p:txBody>
          <a:bodyPr/>
          <a:lstStyle/>
          <a:p>
            <a:fld id="{B229AF18-F9D1-43B4-8304-E9946225DA81}" type="slidenum">
              <a:rPr lang="nb-NO" altLang="nb-NO">
                <a:solidFill>
                  <a:prstClr val="black">
                    <a:tint val="75000"/>
                  </a:prstClr>
                </a:solidFill>
              </a:rPr>
              <a:pPr/>
              <a:t>18</a:t>
            </a:fld>
            <a:endParaRPr lang="nb-NO" altLang="nb-NO">
              <a:solidFill>
                <a:prstClr val="black">
                  <a:tint val="75000"/>
                </a:prstClr>
              </a:solidFill>
            </a:endParaRPr>
          </a:p>
        </p:txBody>
      </p:sp>
      <p:pic>
        <p:nvPicPr>
          <p:cNvPr id="5127" name="Picture 7" descr="C:\Users\ffkea\Pictures\IStock\Vinner.jpg"/>
          <p:cNvPicPr>
            <a:picLocks noChangeAspect="1" noChangeArrowheads="1"/>
          </p:cNvPicPr>
          <p:nvPr/>
        </p:nvPicPr>
        <p:blipFill>
          <a:blip r:embed="rId3" cstate="screen"/>
          <a:srcRect/>
          <a:stretch>
            <a:fillRect/>
          </a:stretch>
        </p:blipFill>
        <p:spPr bwMode="auto">
          <a:xfrm>
            <a:off x="443898" y="373217"/>
            <a:ext cx="4419600" cy="6404706"/>
          </a:xfrm>
          <a:prstGeom prst="rect">
            <a:avLst/>
          </a:prstGeom>
          <a:noFill/>
        </p:spPr>
      </p:pic>
    </p:spTree>
    <p:extLst>
      <p:ext uri="{BB962C8B-B14F-4D97-AF65-F5344CB8AC3E}">
        <p14:creationId xmlns:p14="http://schemas.microsoft.com/office/powerpoint/2010/main" val="42313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0"/>
          </p:nvPr>
        </p:nvSpPr>
        <p:spPr/>
        <p:txBody>
          <a:bodyPr/>
          <a:lstStyle/>
          <a:p>
            <a:fld id="{EEEB492C-6BAC-4E96-960B-EE70F937B5E5}" type="slidenum">
              <a:rPr lang="nb-NO" altLang="nb-NO">
                <a:solidFill>
                  <a:prstClr val="black">
                    <a:tint val="75000"/>
                  </a:prstClr>
                </a:solidFill>
              </a:rPr>
              <a:pPr/>
              <a:t>19</a:t>
            </a:fld>
            <a:endParaRPr lang="nb-NO" altLang="nb-NO">
              <a:solidFill>
                <a:prstClr val="black">
                  <a:tint val="75000"/>
                </a:prstClr>
              </a:solidFill>
            </a:endParaRPr>
          </a:p>
        </p:txBody>
      </p:sp>
      <p:sp>
        <p:nvSpPr>
          <p:cNvPr id="179202" name="Rectangle 2"/>
          <p:cNvSpPr>
            <a:spLocks noGrp="1" noChangeArrowheads="1"/>
          </p:cNvSpPr>
          <p:nvPr>
            <p:ph type="title"/>
          </p:nvPr>
        </p:nvSpPr>
        <p:spPr>
          <a:xfrm>
            <a:off x="746449" y="293680"/>
            <a:ext cx="8926708" cy="1143000"/>
          </a:xfrm>
        </p:spPr>
        <p:txBody>
          <a:bodyPr/>
          <a:lstStyle/>
          <a:p>
            <a:r>
              <a:rPr lang="nb-NO" sz="3600" dirty="0"/>
              <a:t>Metoden </a:t>
            </a:r>
            <a:r>
              <a:rPr lang="nb-NO" sz="2400" dirty="0"/>
              <a:t>”Fra nei til ja”</a:t>
            </a:r>
            <a:r>
              <a:rPr lang="nb-NO" sz="3600" dirty="0"/>
              <a:t> </a:t>
            </a:r>
          </a:p>
        </p:txBody>
      </p:sp>
      <p:sp>
        <p:nvSpPr>
          <p:cNvPr id="179203" name="Rectangle 3"/>
          <p:cNvSpPr>
            <a:spLocks noGrp="1" noChangeArrowheads="1"/>
          </p:cNvSpPr>
          <p:nvPr>
            <p:ph type="body" sz="half" idx="1"/>
          </p:nvPr>
        </p:nvSpPr>
        <p:spPr>
          <a:xfrm>
            <a:off x="670072" y="1436680"/>
            <a:ext cx="8051281" cy="4395787"/>
          </a:xfrm>
          <a:noFill/>
        </p:spPr>
        <p:txBody>
          <a:bodyPr>
            <a:normAutofit lnSpcReduction="10000"/>
          </a:bodyPr>
          <a:lstStyle/>
          <a:p>
            <a:endParaRPr lang="nb-NO" sz="2000" dirty="0"/>
          </a:p>
          <a:p>
            <a:r>
              <a:rPr lang="nb-NO" sz="2000" dirty="0"/>
              <a:t>Interesser:	 	  Fokuser på interesser, ikke på standpunkter </a:t>
            </a:r>
          </a:p>
          <a:p>
            <a:pPr lvl="4">
              <a:buClr>
                <a:srgbClr val="009C37"/>
              </a:buClr>
              <a:buNone/>
            </a:pPr>
            <a:endParaRPr lang="nb-NO" sz="1400" b="1" dirty="0">
              <a:solidFill>
                <a:srgbClr val="0D3897"/>
              </a:solidFill>
            </a:endParaRPr>
          </a:p>
          <a:p>
            <a:r>
              <a:rPr lang="nb-NO" sz="2000" dirty="0"/>
              <a:t>Personen:	 	  Skill sak og person</a:t>
            </a:r>
          </a:p>
          <a:p>
            <a:pPr lvl="3">
              <a:buClr>
                <a:srgbClr val="009C37"/>
              </a:buClr>
            </a:pPr>
            <a:endParaRPr lang="nb-NO" sz="1400" b="1" dirty="0">
              <a:solidFill>
                <a:srgbClr val="0D3897"/>
              </a:solidFill>
            </a:endParaRPr>
          </a:p>
          <a:p>
            <a:r>
              <a:rPr lang="nb-NO" sz="2000" dirty="0"/>
              <a:t>Valgmuligheter:	  Finn flere forskjellige forslag før beslutning tas</a:t>
            </a:r>
          </a:p>
          <a:p>
            <a:pPr lvl="3">
              <a:buClr>
                <a:srgbClr val="009C37"/>
              </a:buClr>
              <a:buNone/>
            </a:pPr>
            <a:endParaRPr lang="nb-NO" sz="1400" b="1" dirty="0">
              <a:solidFill>
                <a:srgbClr val="0D3897"/>
              </a:solidFill>
            </a:endParaRPr>
          </a:p>
          <a:p>
            <a:r>
              <a:rPr lang="nb-NO" sz="2000" dirty="0"/>
              <a:t>Kriterier: 		  Skal være relevante og saklige</a:t>
            </a:r>
          </a:p>
          <a:p>
            <a:pPr lvl="2">
              <a:buFont typeface="Arial Black" pitchFamily="34" charset="0"/>
              <a:buNone/>
            </a:pPr>
            <a:r>
              <a:rPr lang="nb-NO" sz="1400" dirty="0"/>
              <a:t>	</a:t>
            </a:r>
          </a:p>
          <a:p>
            <a:r>
              <a:rPr lang="nb-NO" sz="2000" dirty="0"/>
              <a:t>Resultat:		  Begge parter kan leve </a:t>
            </a:r>
            <a:br>
              <a:rPr lang="nb-NO" sz="2000" dirty="0"/>
            </a:br>
            <a:r>
              <a:rPr lang="nb-NO" sz="2000" dirty="0"/>
              <a:t>				  med resultatet</a:t>
            </a:r>
          </a:p>
          <a:p>
            <a:endParaRPr lang="nb-NO" sz="2000" dirty="0"/>
          </a:p>
        </p:txBody>
      </p:sp>
      <p:pic>
        <p:nvPicPr>
          <p:cNvPr id="6" name="Picture 5" descr="C:\Users\ffkea\Pictures\IStock\Kaffekopp.jpg"/>
          <p:cNvPicPr>
            <a:picLocks noChangeAspect="1" noChangeArrowheads="1"/>
          </p:cNvPicPr>
          <p:nvPr/>
        </p:nvPicPr>
        <p:blipFill>
          <a:blip r:embed="rId3" cstate="screen"/>
          <a:srcRect/>
          <a:stretch>
            <a:fillRect/>
          </a:stretch>
        </p:blipFill>
        <p:spPr bwMode="auto">
          <a:xfrm>
            <a:off x="7610469" y="4316950"/>
            <a:ext cx="2541058" cy="1962686"/>
          </a:xfrm>
          <a:prstGeom prst="rect">
            <a:avLst/>
          </a:prstGeom>
          <a:noFill/>
        </p:spPr>
      </p:pic>
    </p:spTree>
    <p:extLst>
      <p:ext uri="{BB962C8B-B14F-4D97-AF65-F5344CB8AC3E}">
        <p14:creationId xmlns:p14="http://schemas.microsoft.com/office/powerpoint/2010/main" val="312796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14604" y="381000"/>
            <a:ext cx="5923737" cy="1143000"/>
          </a:xfrm>
        </p:spPr>
        <p:txBody>
          <a:bodyPr/>
          <a:lstStyle/>
          <a:p>
            <a:r>
              <a:rPr lang="nb-NO" b="1" dirty="0" smtClean="0"/>
              <a:t>Bedriftsavtalen (litt repetisjon)</a:t>
            </a:r>
            <a:endParaRPr lang="nb-NO" b="1" dirty="0"/>
          </a:p>
        </p:txBody>
      </p:sp>
      <p:sp>
        <p:nvSpPr>
          <p:cNvPr id="5" name="Plassholder for innhold 4"/>
          <p:cNvSpPr>
            <a:spLocks noGrp="1"/>
          </p:cNvSpPr>
          <p:nvPr>
            <p:ph idx="1"/>
          </p:nvPr>
        </p:nvSpPr>
        <p:spPr>
          <a:xfrm>
            <a:off x="363894" y="1388529"/>
            <a:ext cx="5435771" cy="5191125"/>
          </a:xfrm>
        </p:spPr>
        <p:txBody>
          <a:bodyPr/>
          <a:lstStyle/>
          <a:p>
            <a:pPr>
              <a:buNone/>
            </a:pPr>
            <a:endParaRPr lang="nb-NO" dirty="0" smtClean="0"/>
          </a:p>
          <a:p>
            <a:r>
              <a:rPr lang="nb-NO" dirty="0" smtClean="0"/>
              <a:t>Enhver bedrift i Finans Norge-området skal ha en bedriftsavtale (BA)</a:t>
            </a:r>
          </a:p>
          <a:p>
            <a:r>
              <a:rPr lang="nb-NO" dirty="0" smtClean="0"/>
              <a:t>Regulerer sentrale forhold for arbeidstakere og tillitsvalgte</a:t>
            </a:r>
          </a:p>
          <a:p>
            <a:r>
              <a:rPr lang="nb-NO" dirty="0" smtClean="0"/>
              <a:t>Vi har forhandlingsrett</a:t>
            </a:r>
          </a:p>
          <a:p>
            <a:pPr>
              <a:buNone/>
            </a:pPr>
            <a:endParaRPr lang="nb-NO" dirty="0" smtClean="0"/>
          </a:p>
        </p:txBody>
      </p:sp>
      <p:pic>
        <p:nvPicPr>
          <p:cNvPr id="6" name="Picture 2" descr="F:\Kommunikasjon\Bilder\Bilder fra Jarle\EmptyName 73.jpg"/>
          <p:cNvPicPr>
            <a:picLocks noChangeAspect="1" noChangeArrowheads="1"/>
          </p:cNvPicPr>
          <p:nvPr/>
        </p:nvPicPr>
        <p:blipFill>
          <a:blip r:embed="rId3" cstate="screen"/>
          <a:srcRect t="-128"/>
          <a:stretch>
            <a:fillRect/>
          </a:stretch>
        </p:blipFill>
        <p:spPr bwMode="auto">
          <a:xfrm>
            <a:off x="7772401" y="0"/>
            <a:ext cx="4419599" cy="6858000"/>
          </a:xfrm>
          <a:prstGeom prst="rect">
            <a:avLst/>
          </a:prstGeom>
          <a:noFill/>
        </p:spPr>
      </p:pic>
    </p:spTree>
    <p:extLst>
      <p:ext uri="{BB962C8B-B14F-4D97-AF65-F5344CB8AC3E}">
        <p14:creationId xmlns:p14="http://schemas.microsoft.com/office/powerpoint/2010/main" val="1415760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37118" y="511626"/>
            <a:ext cx="7221552" cy="1143000"/>
          </a:xfrm>
        </p:spPr>
        <p:txBody>
          <a:bodyPr/>
          <a:lstStyle/>
          <a:p>
            <a:r>
              <a:rPr lang="nb-NO" sz="1800" dirty="0"/>
              <a:t/>
            </a:r>
            <a:br>
              <a:rPr lang="nb-NO" sz="1800" dirty="0"/>
            </a:br>
            <a:r>
              <a:rPr lang="nb-NO" dirty="0"/>
              <a:t>Synlighet</a:t>
            </a:r>
          </a:p>
        </p:txBody>
      </p:sp>
      <p:sp>
        <p:nvSpPr>
          <p:cNvPr id="181251" name="Rectangle 3"/>
          <p:cNvSpPr>
            <a:spLocks noGrp="1" noChangeArrowheads="1"/>
          </p:cNvSpPr>
          <p:nvPr>
            <p:ph idx="1"/>
          </p:nvPr>
        </p:nvSpPr>
        <p:spPr>
          <a:xfrm>
            <a:off x="662473" y="1930401"/>
            <a:ext cx="7609467" cy="4376967"/>
          </a:xfrm>
        </p:spPr>
        <p:txBody>
          <a:bodyPr/>
          <a:lstStyle/>
          <a:p>
            <a:r>
              <a:rPr lang="nb-NO" dirty="0" smtClean="0"/>
              <a:t>Viktigheten </a:t>
            </a:r>
            <a:r>
              <a:rPr lang="nb-NO" dirty="0"/>
              <a:t>av å være tydelige </a:t>
            </a:r>
            <a:r>
              <a:rPr lang="nb-NO" dirty="0" smtClean="0"/>
              <a:t/>
            </a:r>
            <a:br>
              <a:rPr lang="nb-NO" dirty="0" smtClean="0"/>
            </a:br>
            <a:r>
              <a:rPr lang="nb-NO" dirty="0" smtClean="0"/>
              <a:t>på </a:t>
            </a:r>
            <a:r>
              <a:rPr lang="nb-NO" dirty="0"/>
              <a:t>hva vi ønsker å </a:t>
            </a:r>
            <a:r>
              <a:rPr lang="nb-NO" dirty="0" smtClean="0"/>
              <a:t>oppnå</a:t>
            </a:r>
            <a:endParaRPr lang="nb-NO" dirty="0"/>
          </a:p>
          <a:p>
            <a:r>
              <a:rPr lang="nb-NO" dirty="0" smtClean="0"/>
              <a:t>Hvilken </a:t>
            </a:r>
            <a:r>
              <a:rPr lang="nb-NO" dirty="0"/>
              <a:t>hensikt har </a:t>
            </a:r>
            <a:r>
              <a:rPr lang="nb-NO" dirty="0" smtClean="0"/>
              <a:t>vi?</a:t>
            </a:r>
          </a:p>
          <a:p>
            <a:r>
              <a:rPr lang="nb-NO" dirty="0" smtClean="0"/>
              <a:t>Hvilke </a:t>
            </a:r>
            <a:r>
              <a:rPr lang="nb-NO" dirty="0"/>
              <a:t>synspunkter ligger til grunn?</a:t>
            </a:r>
          </a:p>
        </p:txBody>
      </p:sp>
      <p:sp>
        <p:nvSpPr>
          <p:cNvPr id="4" name="Plassholder for lysbildenummer 3"/>
          <p:cNvSpPr>
            <a:spLocks noGrp="1"/>
          </p:cNvSpPr>
          <p:nvPr>
            <p:ph type="sldNum" sz="quarter" idx="12"/>
          </p:nvPr>
        </p:nvSpPr>
        <p:spPr/>
        <p:txBody>
          <a:bodyPr/>
          <a:lstStyle/>
          <a:p>
            <a:fld id="{5CC4D43C-7ED5-4807-AAF6-42A7BCCE651A}" type="slidenum">
              <a:rPr lang="nb-NO" altLang="nb-NO">
                <a:solidFill>
                  <a:prstClr val="black">
                    <a:tint val="75000"/>
                  </a:prstClr>
                </a:solidFill>
              </a:rPr>
              <a:pPr/>
              <a:t>20</a:t>
            </a:fld>
            <a:endParaRPr lang="nb-NO" altLang="nb-NO">
              <a:solidFill>
                <a:prstClr val="black">
                  <a:tint val="75000"/>
                </a:prstClr>
              </a:solidFill>
            </a:endParaRPr>
          </a:p>
        </p:txBody>
      </p:sp>
      <p:pic>
        <p:nvPicPr>
          <p:cNvPr id="24579" name="Picture 3" descr="C:\Users\ffkea\Pictures\Mann m ropert.jpg"/>
          <p:cNvPicPr>
            <a:picLocks noChangeAspect="1" noChangeArrowheads="1"/>
          </p:cNvPicPr>
          <p:nvPr/>
        </p:nvPicPr>
        <p:blipFill>
          <a:blip r:embed="rId3" cstate="screen"/>
          <a:srcRect/>
          <a:stretch>
            <a:fillRect/>
          </a:stretch>
        </p:blipFill>
        <p:spPr bwMode="auto">
          <a:xfrm>
            <a:off x="7746995" y="0"/>
            <a:ext cx="2777066" cy="6315834"/>
          </a:xfrm>
          <a:prstGeom prst="rect">
            <a:avLst/>
          </a:prstGeom>
          <a:noFill/>
        </p:spPr>
      </p:pic>
    </p:spTree>
    <p:extLst>
      <p:ext uri="{BB962C8B-B14F-4D97-AF65-F5344CB8AC3E}">
        <p14:creationId xmlns:p14="http://schemas.microsoft.com/office/powerpoint/2010/main" val="3925709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627985" y="511626"/>
            <a:ext cx="5938427" cy="1143000"/>
          </a:xfrm>
        </p:spPr>
        <p:txBody>
          <a:bodyPr/>
          <a:lstStyle/>
          <a:p>
            <a:r>
              <a:rPr lang="nb-NO" sz="1800" dirty="0"/>
              <a:t/>
            </a:r>
            <a:br>
              <a:rPr lang="nb-NO" sz="1800" dirty="0"/>
            </a:br>
            <a:r>
              <a:rPr lang="nb-NO" dirty="0"/>
              <a:t>Avklar interessene</a:t>
            </a:r>
          </a:p>
        </p:txBody>
      </p:sp>
      <p:sp>
        <p:nvSpPr>
          <p:cNvPr id="183299" name="Rectangle 3"/>
          <p:cNvSpPr>
            <a:spLocks noGrp="1" noChangeArrowheads="1"/>
          </p:cNvSpPr>
          <p:nvPr>
            <p:ph idx="1"/>
          </p:nvPr>
        </p:nvSpPr>
        <p:spPr>
          <a:xfrm>
            <a:off x="4627985" y="1930401"/>
            <a:ext cx="5935706" cy="4376967"/>
          </a:xfrm>
        </p:spPr>
        <p:txBody>
          <a:bodyPr/>
          <a:lstStyle/>
          <a:p>
            <a:pPr>
              <a:lnSpc>
                <a:spcPts val="3100"/>
              </a:lnSpc>
            </a:pPr>
            <a:r>
              <a:rPr lang="nb-NO" dirty="0"/>
              <a:t>Hvordan tenker motparten?</a:t>
            </a:r>
          </a:p>
          <a:p>
            <a:pPr>
              <a:lnSpc>
                <a:spcPts val="3100"/>
              </a:lnSpc>
            </a:pPr>
            <a:r>
              <a:rPr lang="nb-NO" dirty="0"/>
              <a:t>Hvordan tenker jeg selv?</a:t>
            </a:r>
            <a:endParaRPr lang="nb-NO" sz="4000" dirty="0"/>
          </a:p>
          <a:p>
            <a:pPr>
              <a:lnSpc>
                <a:spcPts val="3100"/>
              </a:lnSpc>
            </a:pPr>
            <a:r>
              <a:rPr lang="nb-NO" dirty="0"/>
              <a:t>Hvordan tenker medlemmet?</a:t>
            </a:r>
            <a:endParaRPr lang="nb-NO" sz="2800" dirty="0"/>
          </a:p>
        </p:txBody>
      </p:sp>
      <p:sp>
        <p:nvSpPr>
          <p:cNvPr id="4" name="Plassholder for lysbildenummer 3"/>
          <p:cNvSpPr>
            <a:spLocks noGrp="1"/>
          </p:cNvSpPr>
          <p:nvPr>
            <p:ph type="sldNum" sz="quarter" idx="12"/>
          </p:nvPr>
        </p:nvSpPr>
        <p:spPr/>
        <p:txBody>
          <a:bodyPr/>
          <a:lstStyle/>
          <a:p>
            <a:fld id="{5A71E435-48AE-495E-93D5-889CCD370970}" type="slidenum">
              <a:rPr lang="nb-NO" altLang="nb-NO">
                <a:solidFill>
                  <a:prstClr val="black">
                    <a:tint val="75000"/>
                  </a:prstClr>
                </a:solidFill>
              </a:rPr>
              <a:pPr/>
              <a:t>21</a:t>
            </a:fld>
            <a:endParaRPr lang="nb-NO" altLang="nb-NO">
              <a:solidFill>
                <a:prstClr val="black">
                  <a:tint val="75000"/>
                </a:prstClr>
              </a:solidFill>
            </a:endParaRPr>
          </a:p>
        </p:txBody>
      </p:sp>
      <p:pic>
        <p:nvPicPr>
          <p:cNvPr id="24577" name="Picture 1" descr="F:\Kommunikasjon\Bilder\Bilder powerpoint_\Farget bakgrunn\iStock_000003648499Large.jpg"/>
          <p:cNvPicPr>
            <a:picLocks noChangeAspect="1" noChangeArrowheads="1"/>
          </p:cNvPicPr>
          <p:nvPr/>
        </p:nvPicPr>
        <p:blipFill>
          <a:blip r:embed="rId3" cstate="screen"/>
          <a:srcRect/>
          <a:stretch>
            <a:fillRect/>
          </a:stretch>
        </p:blipFill>
        <p:spPr bwMode="auto">
          <a:xfrm>
            <a:off x="0" y="0"/>
            <a:ext cx="3801533" cy="6858000"/>
          </a:xfrm>
          <a:prstGeom prst="rect">
            <a:avLst/>
          </a:prstGeom>
          <a:noFill/>
        </p:spPr>
      </p:pic>
    </p:spTree>
    <p:extLst>
      <p:ext uri="{BB962C8B-B14F-4D97-AF65-F5344CB8AC3E}">
        <p14:creationId xmlns:p14="http://schemas.microsoft.com/office/powerpoint/2010/main" val="2446055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69168" y="655565"/>
            <a:ext cx="6051770" cy="1143000"/>
          </a:xfrm>
        </p:spPr>
        <p:txBody>
          <a:bodyPr>
            <a:normAutofit fontScale="90000"/>
          </a:bodyPr>
          <a:lstStyle/>
          <a:p>
            <a:r>
              <a:rPr lang="nb-NO" sz="1600" dirty="0"/>
              <a:t/>
            </a:r>
            <a:br>
              <a:rPr lang="nb-NO" sz="1600" dirty="0"/>
            </a:br>
            <a:r>
              <a:rPr lang="nb-NO" dirty="0"/>
              <a:t>Forhandlere er først </a:t>
            </a:r>
            <a:br>
              <a:rPr lang="nb-NO" dirty="0"/>
            </a:br>
            <a:r>
              <a:rPr lang="nb-NO" dirty="0"/>
              <a:t>og fremst mennesker</a:t>
            </a:r>
          </a:p>
        </p:txBody>
      </p:sp>
      <p:sp>
        <p:nvSpPr>
          <p:cNvPr id="185347" name="Rectangle 3"/>
          <p:cNvSpPr>
            <a:spLocks noGrp="1" noChangeArrowheads="1"/>
          </p:cNvSpPr>
          <p:nvPr>
            <p:ph idx="1"/>
          </p:nvPr>
        </p:nvSpPr>
        <p:spPr>
          <a:xfrm>
            <a:off x="636514" y="2083671"/>
            <a:ext cx="4867276" cy="4376967"/>
          </a:xfrm>
        </p:spPr>
        <p:txBody>
          <a:bodyPr/>
          <a:lstStyle/>
          <a:p>
            <a:pPr>
              <a:lnSpc>
                <a:spcPts val="3100"/>
              </a:lnSpc>
            </a:pPr>
            <a:r>
              <a:rPr lang="nb-NO" dirty="0"/>
              <a:t>Vi skal ikke fremstå som en trussel, men som samarbeidspartner</a:t>
            </a:r>
          </a:p>
          <a:p>
            <a:pPr>
              <a:lnSpc>
                <a:spcPts val="3100"/>
              </a:lnSpc>
            </a:pPr>
            <a:r>
              <a:rPr lang="nb-NO" dirty="0"/>
              <a:t>Vi skal være ”tøffe” på sak, men myk mot person  </a:t>
            </a:r>
            <a:br>
              <a:rPr lang="nb-NO" dirty="0"/>
            </a:br>
            <a:endParaRPr lang="nb-NO" sz="1600" dirty="0"/>
          </a:p>
          <a:p>
            <a:pPr>
              <a:lnSpc>
                <a:spcPts val="3100"/>
              </a:lnSpc>
              <a:buNone/>
            </a:pPr>
            <a:r>
              <a:rPr lang="nb-NO" dirty="0" smtClean="0">
                <a:solidFill>
                  <a:srgbClr val="8B1F1E"/>
                </a:solidFill>
              </a:rPr>
              <a:t>Dette </a:t>
            </a:r>
            <a:r>
              <a:rPr lang="nb-NO" dirty="0">
                <a:solidFill>
                  <a:srgbClr val="8B1F1E"/>
                </a:solidFill>
              </a:rPr>
              <a:t>vil bli forstått og </a:t>
            </a:r>
            <a:r>
              <a:rPr lang="nb-NO" dirty="0" smtClean="0">
                <a:solidFill>
                  <a:srgbClr val="8B1F1E"/>
                </a:solidFill>
              </a:rPr>
              <a:t>respektert.</a:t>
            </a:r>
            <a:endParaRPr lang="nb-NO" dirty="0">
              <a:solidFill>
                <a:srgbClr val="8B1F1E"/>
              </a:solidFill>
            </a:endParaRPr>
          </a:p>
        </p:txBody>
      </p:sp>
      <p:sp>
        <p:nvSpPr>
          <p:cNvPr id="4" name="Plassholder for lysbildenummer 3"/>
          <p:cNvSpPr>
            <a:spLocks noGrp="1"/>
          </p:cNvSpPr>
          <p:nvPr>
            <p:ph type="sldNum" sz="quarter" idx="12"/>
          </p:nvPr>
        </p:nvSpPr>
        <p:spPr/>
        <p:txBody>
          <a:bodyPr/>
          <a:lstStyle/>
          <a:p>
            <a:fld id="{E7DFBC91-EDFF-4871-9012-338CBC778986}" type="slidenum">
              <a:rPr lang="nb-NO" altLang="nb-NO">
                <a:solidFill>
                  <a:prstClr val="black">
                    <a:tint val="75000"/>
                  </a:prstClr>
                </a:solidFill>
              </a:rPr>
              <a:pPr/>
              <a:t>22</a:t>
            </a:fld>
            <a:endParaRPr lang="nb-NO" altLang="nb-NO">
              <a:solidFill>
                <a:prstClr val="black">
                  <a:tint val="75000"/>
                </a:prstClr>
              </a:solidFill>
            </a:endParaRPr>
          </a:p>
        </p:txBody>
      </p:sp>
      <p:pic>
        <p:nvPicPr>
          <p:cNvPr id="20481" name="Picture 1" descr="F:\Kommunikasjon\Bilder\Bilder fra Jarle\EmptyName 113.jpg"/>
          <p:cNvPicPr>
            <a:picLocks noChangeAspect="1" noChangeArrowheads="1"/>
          </p:cNvPicPr>
          <p:nvPr/>
        </p:nvPicPr>
        <p:blipFill>
          <a:blip r:embed="rId3" cstate="screen"/>
          <a:srcRect/>
          <a:stretch>
            <a:fillRect/>
          </a:stretch>
        </p:blipFill>
        <p:spPr bwMode="auto">
          <a:xfrm>
            <a:off x="8192546" y="0"/>
            <a:ext cx="3999454" cy="6858000"/>
          </a:xfrm>
          <a:prstGeom prst="rect">
            <a:avLst/>
          </a:prstGeom>
          <a:noFill/>
        </p:spPr>
      </p:pic>
    </p:spTree>
    <p:extLst>
      <p:ext uri="{BB962C8B-B14F-4D97-AF65-F5344CB8AC3E}">
        <p14:creationId xmlns:p14="http://schemas.microsoft.com/office/powerpoint/2010/main" val="3338589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nb-NO" sz="1600" dirty="0"/>
              <a:t/>
            </a:r>
            <a:br>
              <a:rPr lang="nb-NO" sz="1600" dirty="0"/>
            </a:br>
            <a:r>
              <a:rPr lang="nb-NO" dirty="0"/>
              <a:t>Et par råd</a:t>
            </a:r>
          </a:p>
        </p:txBody>
      </p:sp>
      <p:sp>
        <p:nvSpPr>
          <p:cNvPr id="187395" name="Rectangle 3"/>
          <p:cNvSpPr>
            <a:spLocks noGrp="1" noChangeArrowheads="1"/>
          </p:cNvSpPr>
          <p:nvPr>
            <p:ph idx="1"/>
          </p:nvPr>
        </p:nvSpPr>
        <p:spPr>
          <a:xfrm>
            <a:off x="384628" y="1930401"/>
            <a:ext cx="6101897" cy="4376967"/>
          </a:xfrm>
        </p:spPr>
        <p:txBody>
          <a:bodyPr/>
          <a:lstStyle/>
          <a:p>
            <a:pPr>
              <a:lnSpc>
                <a:spcPts val="3100"/>
              </a:lnSpc>
            </a:pPr>
            <a:r>
              <a:rPr lang="nb-NO" dirty="0"/>
              <a:t>Legg ikke skylda på motparten</a:t>
            </a:r>
          </a:p>
          <a:p>
            <a:pPr>
              <a:lnSpc>
                <a:spcPts val="3100"/>
              </a:lnSpc>
            </a:pPr>
            <a:r>
              <a:rPr lang="nb-NO" dirty="0"/>
              <a:t>Vis følelser, men kontroller de negative følelsesutbruddene</a:t>
            </a:r>
          </a:p>
        </p:txBody>
      </p:sp>
      <p:sp>
        <p:nvSpPr>
          <p:cNvPr id="4" name="Plassholder for lysbildenummer 3"/>
          <p:cNvSpPr>
            <a:spLocks noGrp="1"/>
          </p:cNvSpPr>
          <p:nvPr>
            <p:ph type="sldNum" sz="quarter" idx="12"/>
          </p:nvPr>
        </p:nvSpPr>
        <p:spPr/>
        <p:txBody>
          <a:bodyPr/>
          <a:lstStyle/>
          <a:p>
            <a:fld id="{469B8747-DCBC-4978-8765-517D93001262}" type="slidenum">
              <a:rPr lang="nb-NO" altLang="nb-NO">
                <a:solidFill>
                  <a:prstClr val="black">
                    <a:tint val="75000"/>
                  </a:prstClr>
                </a:solidFill>
              </a:rPr>
              <a:pPr/>
              <a:t>23</a:t>
            </a:fld>
            <a:endParaRPr lang="nb-NO" altLang="nb-NO">
              <a:solidFill>
                <a:prstClr val="black">
                  <a:tint val="75000"/>
                </a:prstClr>
              </a:solidFill>
            </a:endParaRPr>
          </a:p>
        </p:txBody>
      </p:sp>
      <p:pic>
        <p:nvPicPr>
          <p:cNvPr id="5" name="Picture 1" descr="C:\Users\ffkea\Pictures\IStock\Nedlatende.jpg"/>
          <p:cNvPicPr>
            <a:picLocks noChangeAspect="1" noChangeArrowheads="1"/>
          </p:cNvPicPr>
          <p:nvPr/>
        </p:nvPicPr>
        <p:blipFill>
          <a:blip r:embed="rId3" cstate="screen"/>
          <a:srcRect/>
          <a:stretch>
            <a:fillRect/>
          </a:stretch>
        </p:blipFill>
        <p:spPr bwMode="auto">
          <a:xfrm>
            <a:off x="7632095" y="0"/>
            <a:ext cx="3725333" cy="6309637"/>
          </a:xfrm>
          <a:prstGeom prst="rect">
            <a:avLst/>
          </a:prstGeom>
          <a:noFill/>
        </p:spPr>
      </p:pic>
    </p:spTree>
    <p:extLst>
      <p:ext uri="{BB962C8B-B14F-4D97-AF65-F5344CB8AC3E}">
        <p14:creationId xmlns:p14="http://schemas.microsoft.com/office/powerpoint/2010/main" val="1218721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41176" y="299951"/>
            <a:ext cx="9568631" cy="1143000"/>
          </a:xfrm>
        </p:spPr>
        <p:txBody>
          <a:bodyPr/>
          <a:lstStyle/>
          <a:p>
            <a:r>
              <a:rPr lang="nb-NO" dirty="0"/>
              <a:t>Valgmuligheter</a:t>
            </a:r>
          </a:p>
        </p:txBody>
      </p:sp>
      <p:sp>
        <p:nvSpPr>
          <p:cNvPr id="189443" name="Rectangle 3"/>
          <p:cNvSpPr>
            <a:spLocks noGrp="1" noChangeArrowheads="1"/>
          </p:cNvSpPr>
          <p:nvPr>
            <p:ph idx="1"/>
          </p:nvPr>
        </p:nvSpPr>
        <p:spPr>
          <a:xfrm>
            <a:off x="541176" y="1888066"/>
            <a:ext cx="4572694" cy="4376967"/>
          </a:xfrm>
          <a:solidFill>
            <a:schemeClr val="bg1"/>
          </a:solidFill>
        </p:spPr>
        <p:txBody>
          <a:bodyPr/>
          <a:lstStyle/>
          <a:p>
            <a:pPr marL="0" indent="0">
              <a:buNone/>
            </a:pPr>
            <a:r>
              <a:rPr lang="nb-NO" dirty="0"/>
              <a:t>Dersom vi forlater våre standpunkter vil vi lettere finne kreative løsninger som er gjensidig fordelaktige for begge parter.</a:t>
            </a:r>
          </a:p>
        </p:txBody>
      </p:sp>
      <p:sp>
        <p:nvSpPr>
          <p:cNvPr id="4" name="Plassholder for lysbildenummer 3"/>
          <p:cNvSpPr>
            <a:spLocks noGrp="1"/>
          </p:cNvSpPr>
          <p:nvPr>
            <p:ph type="sldNum" sz="quarter" idx="12"/>
          </p:nvPr>
        </p:nvSpPr>
        <p:spPr/>
        <p:txBody>
          <a:bodyPr/>
          <a:lstStyle/>
          <a:p>
            <a:fld id="{9FC6CD70-2A44-4B57-B371-3BEC54A04C4D}" type="slidenum">
              <a:rPr lang="nb-NO" altLang="nb-NO">
                <a:solidFill>
                  <a:prstClr val="black">
                    <a:tint val="75000"/>
                  </a:prstClr>
                </a:solidFill>
              </a:rPr>
              <a:pPr/>
              <a:t>24</a:t>
            </a:fld>
            <a:endParaRPr lang="nb-NO" altLang="nb-NO">
              <a:solidFill>
                <a:prstClr val="black">
                  <a:tint val="75000"/>
                </a:prstClr>
              </a:solidFill>
            </a:endParaRPr>
          </a:p>
        </p:txBody>
      </p:sp>
      <p:pic>
        <p:nvPicPr>
          <p:cNvPr id="18433" name="Picture 1" descr="C:\Users\ffkea\Pictures\IStock\Vinn vinn.jpg"/>
          <p:cNvPicPr>
            <a:picLocks noChangeAspect="1" noChangeArrowheads="1"/>
          </p:cNvPicPr>
          <p:nvPr/>
        </p:nvPicPr>
        <p:blipFill>
          <a:blip r:embed="rId3" cstate="screen"/>
          <a:srcRect/>
          <a:stretch>
            <a:fillRect/>
          </a:stretch>
        </p:blipFill>
        <p:spPr bwMode="auto">
          <a:xfrm rot="656694">
            <a:off x="5077327" y="2062205"/>
            <a:ext cx="4847567" cy="3642517"/>
          </a:xfrm>
          <a:prstGeom prst="rect">
            <a:avLst/>
          </a:prstGeom>
          <a:noFill/>
        </p:spPr>
      </p:pic>
    </p:spTree>
    <p:extLst>
      <p:ext uri="{BB962C8B-B14F-4D97-AF65-F5344CB8AC3E}">
        <p14:creationId xmlns:p14="http://schemas.microsoft.com/office/powerpoint/2010/main" val="3217619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338737" y="511626"/>
            <a:ext cx="6202260" cy="1143000"/>
          </a:xfrm>
        </p:spPr>
        <p:txBody>
          <a:bodyPr/>
          <a:lstStyle/>
          <a:p>
            <a:r>
              <a:rPr lang="nb-NO" sz="1400" dirty="0"/>
              <a:t/>
            </a:r>
            <a:br>
              <a:rPr lang="nb-NO" sz="1400" dirty="0"/>
            </a:br>
            <a:r>
              <a:rPr lang="nb-NO" dirty="0"/>
              <a:t>Relevante, saklige kriterier</a:t>
            </a:r>
          </a:p>
        </p:txBody>
      </p:sp>
      <p:sp>
        <p:nvSpPr>
          <p:cNvPr id="191491" name="Rectangle 3"/>
          <p:cNvSpPr>
            <a:spLocks noGrp="1" noChangeArrowheads="1"/>
          </p:cNvSpPr>
          <p:nvPr>
            <p:ph idx="1"/>
          </p:nvPr>
        </p:nvSpPr>
        <p:spPr>
          <a:xfrm>
            <a:off x="4338736" y="1930400"/>
            <a:ext cx="6134526" cy="4699000"/>
          </a:xfrm>
        </p:spPr>
        <p:txBody>
          <a:bodyPr>
            <a:normAutofit/>
          </a:bodyPr>
          <a:lstStyle/>
          <a:p>
            <a:r>
              <a:rPr lang="nb-NO" dirty="0" smtClean="0"/>
              <a:t>   Løsningen </a:t>
            </a:r>
            <a:r>
              <a:rPr lang="nb-NO" dirty="0"/>
              <a:t>må ligge innenfor rammen </a:t>
            </a:r>
            <a:r>
              <a:rPr lang="nb-NO" dirty="0" smtClean="0"/>
              <a:t>av:</a:t>
            </a:r>
            <a:endParaRPr lang="nb-NO" dirty="0"/>
          </a:p>
          <a:p>
            <a:pPr lvl="1">
              <a:buFont typeface="Wingdings" pitchFamily="2" charset="2"/>
              <a:buChar char="ü"/>
            </a:pPr>
            <a:r>
              <a:rPr lang="nb-NO" dirty="0"/>
              <a:t>lov, avtaleverket og ansettelseskontrakt</a:t>
            </a:r>
          </a:p>
          <a:p>
            <a:pPr lvl="1">
              <a:buFont typeface="Wingdings" pitchFamily="2" charset="2"/>
              <a:buChar char="ü"/>
            </a:pPr>
            <a:r>
              <a:rPr lang="nb-NO" dirty="0"/>
              <a:t>personalpolitiske retningslinjer</a:t>
            </a:r>
          </a:p>
          <a:p>
            <a:pPr lvl="1">
              <a:buFont typeface="Wingdings" pitchFamily="2" charset="2"/>
              <a:buChar char="ü"/>
            </a:pPr>
            <a:r>
              <a:rPr lang="nb-NO" dirty="0"/>
              <a:t>felles verdier</a:t>
            </a:r>
          </a:p>
          <a:p>
            <a:pPr lvl="1">
              <a:buFont typeface="Wingdings" pitchFamily="2" charset="2"/>
              <a:buChar char="ü"/>
            </a:pPr>
            <a:r>
              <a:rPr lang="nb-NO" dirty="0"/>
              <a:t>etiske og moralske normer</a:t>
            </a:r>
          </a:p>
          <a:p>
            <a:pPr lvl="1">
              <a:buFont typeface="Wingdings" pitchFamily="2" charset="2"/>
              <a:buChar char="ü"/>
            </a:pPr>
            <a:r>
              <a:rPr lang="nb-NO" dirty="0"/>
              <a:t>alminnelig rettferdighetssans</a:t>
            </a:r>
          </a:p>
        </p:txBody>
      </p:sp>
      <p:sp>
        <p:nvSpPr>
          <p:cNvPr id="4" name="Plassholder for lysbildenummer 3"/>
          <p:cNvSpPr>
            <a:spLocks noGrp="1"/>
          </p:cNvSpPr>
          <p:nvPr>
            <p:ph type="sldNum" sz="quarter" idx="12"/>
          </p:nvPr>
        </p:nvSpPr>
        <p:spPr>
          <a:xfrm>
            <a:off x="7873995" y="6953250"/>
            <a:ext cx="2133600" cy="365125"/>
          </a:xfrm>
        </p:spPr>
        <p:txBody>
          <a:bodyPr/>
          <a:lstStyle/>
          <a:p>
            <a:fld id="{F1B95B70-3C3E-47F4-8D07-A890384AF7CB}" type="slidenum">
              <a:rPr lang="nb-NO" altLang="nb-NO">
                <a:solidFill>
                  <a:prstClr val="black">
                    <a:tint val="75000"/>
                  </a:prstClr>
                </a:solidFill>
              </a:rPr>
              <a:pPr/>
              <a:t>25</a:t>
            </a:fld>
            <a:endParaRPr lang="nb-NO" altLang="nb-NO">
              <a:solidFill>
                <a:prstClr val="black">
                  <a:tint val="75000"/>
                </a:prstClr>
              </a:solidFill>
            </a:endParaRPr>
          </a:p>
        </p:txBody>
      </p:sp>
      <p:pic>
        <p:nvPicPr>
          <p:cNvPr id="5" name="Picture 2" descr="F:\Kompetanse og organisasjon\E-læring 2012\Bilder\_MG_6136.tif"/>
          <p:cNvPicPr>
            <a:picLocks noChangeAspect="1" noChangeArrowheads="1"/>
          </p:cNvPicPr>
          <p:nvPr/>
        </p:nvPicPr>
        <p:blipFill>
          <a:blip r:embed="rId3" cstate="screen"/>
          <a:srcRect/>
          <a:stretch>
            <a:fillRect/>
          </a:stretch>
        </p:blipFill>
        <p:spPr bwMode="auto">
          <a:xfrm>
            <a:off x="0" y="-3175"/>
            <a:ext cx="3759200" cy="6861175"/>
          </a:xfrm>
          <a:prstGeom prst="rect">
            <a:avLst/>
          </a:prstGeom>
          <a:noFill/>
          <a:ln w="9525">
            <a:noFill/>
            <a:miter lim="800000"/>
            <a:headEnd/>
            <a:tailEnd/>
          </a:ln>
        </p:spPr>
      </p:pic>
    </p:spTree>
    <p:extLst>
      <p:ext uri="{BB962C8B-B14F-4D97-AF65-F5344CB8AC3E}">
        <p14:creationId xmlns:p14="http://schemas.microsoft.com/office/powerpoint/2010/main" val="2619483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fkea\Pictures\IStock\Blink.jpg"/>
          <p:cNvPicPr>
            <a:picLocks noChangeAspect="1" noChangeArrowheads="1"/>
          </p:cNvPicPr>
          <p:nvPr/>
        </p:nvPicPr>
        <p:blipFill>
          <a:blip r:embed="rId3" cstate="screen"/>
          <a:srcRect/>
          <a:stretch>
            <a:fillRect/>
          </a:stretch>
        </p:blipFill>
        <p:spPr bwMode="auto">
          <a:xfrm>
            <a:off x="5876925" y="1900754"/>
            <a:ext cx="4552950" cy="4497617"/>
          </a:xfrm>
          <a:prstGeom prst="rect">
            <a:avLst/>
          </a:prstGeom>
          <a:noFill/>
        </p:spPr>
      </p:pic>
      <p:sp>
        <p:nvSpPr>
          <p:cNvPr id="193538" name="Rectangle 2"/>
          <p:cNvSpPr>
            <a:spLocks noGrp="1" noChangeArrowheads="1"/>
          </p:cNvSpPr>
          <p:nvPr>
            <p:ph type="title"/>
          </p:nvPr>
        </p:nvSpPr>
        <p:spPr/>
        <p:txBody>
          <a:bodyPr/>
          <a:lstStyle/>
          <a:p>
            <a:r>
              <a:rPr lang="nb-NO"/>
              <a:t>Et godt resultat</a:t>
            </a:r>
          </a:p>
        </p:txBody>
      </p:sp>
      <p:sp>
        <p:nvSpPr>
          <p:cNvPr id="193539" name="Rectangle 3"/>
          <p:cNvSpPr>
            <a:spLocks noGrp="1" noChangeArrowheads="1"/>
          </p:cNvSpPr>
          <p:nvPr>
            <p:ph idx="1"/>
          </p:nvPr>
        </p:nvSpPr>
        <p:spPr>
          <a:xfrm>
            <a:off x="298580" y="1930401"/>
            <a:ext cx="6330821" cy="4376967"/>
          </a:xfrm>
        </p:spPr>
        <p:txBody>
          <a:bodyPr/>
          <a:lstStyle/>
          <a:p>
            <a:pPr>
              <a:lnSpc>
                <a:spcPts val="3100"/>
              </a:lnSpc>
            </a:pPr>
            <a:r>
              <a:rPr lang="nb-NO" dirty="0"/>
              <a:t>Resultatet oppleves som rettferdig</a:t>
            </a:r>
            <a:endParaRPr lang="nb-NO" sz="4000" dirty="0"/>
          </a:p>
          <a:p>
            <a:pPr>
              <a:lnSpc>
                <a:spcPts val="3100"/>
              </a:lnSpc>
            </a:pPr>
            <a:r>
              <a:rPr lang="nb-NO" dirty="0"/>
              <a:t>Resultatet har fremkommet i en effektiv prosess</a:t>
            </a:r>
            <a:endParaRPr lang="nb-NO" sz="4000" dirty="0"/>
          </a:p>
          <a:p>
            <a:pPr>
              <a:lnSpc>
                <a:spcPts val="3100"/>
              </a:lnSpc>
            </a:pPr>
            <a:r>
              <a:rPr lang="nb-NO" dirty="0"/>
              <a:t>Forholdet mellom partene er (fortsatt) godt</a:t>
            </a:r>
            <a:endParaRPr lang="nb-NO" sz="4000" dirty="0"/>
          </a:p>
          <a:p>
            <a:pPr>
              <a:lnSpc>
                <a:spcPts val="3100"/>
              </a:lnSpc>
            </a:pPr>
            <a:r>
              <a:rPr lang="nb-NO" dirty="0"/>
              <a:t>Resultatet er realistisk og gjennomførbart</a:t>
            </a:r>
            <a:endParaRPr lang="nb-NO" sz="2800" dirty="0"/>
          </a:p>
        </p:txBody>
      </p:sp>
      <p:sp>
        <p:nvSpPr>
          <p:cNvPr id="4" name="Plassholder for lysbildenummer 3"/>
          <p:cNvSpPr>
            <a:spLocks noGrp="1"/>
          </p:cNvSpPr>
          <p:nvPr>
            <p:ph type="sldNum" sz="quarter" idx="12"/>
          </p:nvPr>
        </p:nvSpPr>
        <p:spPr/>
        <p:txBody>
          <a:bodyPr/>
          <a:lstStyle/>
          <a:p>
            <a:fld id="{8A3B90CA-7B9D-4A7C-B15B-FF00D961ECC8}" type="slidenum">
              <a:rPr lang="nb-NO" altLang="nb-NO">
                <a:solidFill>
                  <a:prstClr val="black">
                    <a:tint val="75000"/>
                  </a:prstClr>
                </a:solidFill>
              </a:rPr>
              <a:pPr/>
              <a:t>26</a:t>
            </a:fld>
            <a:endParaRPr lang="nb-NO" altLang="nb-NO">
              <a:solidFill>
                <a:prstClr val="black">
                  <a:tint val="75000"/>
                </a:prstClr>
              </a:solidFill>
            </a:endParaRPr>
          </a:p>
        </p:txBody>
      </p:sp>
    </p:spTree>
    <p:extLst>
      <p:ext uri="{BB962C8B-B14F-4D97-AF65-F5344CB8AC3E}">
        <p14:creationId xmlns:p14="http://schemas.microsoft.com/office/powerpoint/2010/main" val="225106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fkea\Pictures\IStock\Forhandlinger.jpg"/>
          <p:cNvPicPr>
            <a:picLocks noChangeAspect="1" noChangeArrowheads="1"/>
          </p:cNvPicPr>
          <p:nvPr/>
        </p:nvPicPr>
        <p:blipFill>
          <a:blip r:embed="rId3" cstate="screen"/>
          <a:srcRect/>
          <a:stretch>
            <a:fillRect/>
          </a:stretch>
        </p:blipFill>
        <p:spPr bwMode="auto">
          <a:xfrm>
            <a:off x="0" y="0"/>
            <a:ext cx="12192000" cy="8050598"/>
          </a:xfrm>
          <a:prstGeom prst="rect">
            <a:avLst/>
          </a:prstGeom>
          <a:noFill/>
        </p:spPr>
      </p:pic>
      <p:sp>
        <p:nvSpPr>
          <p:cNvPr id="195586" name="Rectangle 2"/>
          <p:cNvSpPr>
            <a:spLocks noGrp="1" noChangeArrowheads="1"/>
          </p:cNvSpPr>
          <p:nvPr>
            <p:ph type="title"/>
          </p:nvPr>
        </p:nvSpPr>
        <p:spPr>
          <a:xfrm>
            <a:off x="1829405" y="139078"/>
            <a:ext cx="8229600" cy="1143000"/>
          </a:xfrm>
        </p:spPr>
        <p:txBody>
          <a:bodyPr/>
          <a:lstStyle/>
          <a:p>
            <a:r>
              <a:rPr lang="nb-NO" sz="1800" dirty="0"/>
              <a:t/>
            </a:r>
            <a:br>
              <a:rPr lang="nb-NO" sz="1800" dirty="0"/>
            </a:br>
            <a:r>
              <a:rPr lang="nb-NO" dirty="0">
                <a:solidFill>
                  <a:schemeClr val="bg1"/>
                </a:solidFill>
              </a:rPr>
              <a:t>Prosessen</a:t>
            </a:r>
          </a:p>
        </p:txBody>
      </p:sp>
      <p:sp>
        <p:nvSpPr>
          <p:cNvPr id="195587" name="Rectangle 3"/>
          <p:cNvSpPr>
            <a:spLocks noGrp="1" noChangeArrowheads="1"/>
          </p:cNvSpPr>
          <p:nvPr>
            <p:ph idx="1"/>
          </p:nvPr>
        </p:nvSpPr>
        <p:spPr>
          <a:xfrm>
            <a:off x="1809749" y="1752594"/>
            <a:ext cx="8229600" cy="6624157"/>
          </a:xfrm>
        </p:spPr>
        <p:txBody>
          <a:bodyPr>
            <a:normAutofit/>
          </a:bodyPr>
          <a:lstStyle/>
          <a:p>
            <a:r>
              <a:rPr lang="nb-NO" b="1" dirty="0" smtClean="0">
                <a:solidFill>
                  <a:schemeClr val="bg1"/>
                </a:solidFill>
              </a:rPr>
              <a:t>FØR:		Forberedelser</a:t>
            </a:r>
          </a:p>
          <a:p>
            <a:pPr marL="0" indent="0">
              <a:buNone/>
            </a:pPr>
            <a:endParaRPr lang="nb-NO" sz="4000" dirty="0"/>
          </a:p>
          <a:p>
            <a:r>
              <a:rPr lang="nb-NO" b="1" dirty="0" smtClean="0">
                <a:solidFill>
                  <a:schemeClr val="bg1"/>
                </a:solidFill>
              </a:rPr>
              <a:t>UNDER: </a:t>
            </a:r>
            <a:r>
              <a:rPr lang="nb-NO" b="1" dirty="0">
                <a:solidFill>
                  <a:schemeClr val="bg1"/>
                </a:solidFill>
              </a:rPr>
              <a:t>	</a:t>
            </a:r>
            <a:r>
              <a:rPr lang="nb-NO" b="1" dirty="0" smtClean="0">
                <a:solidFill>
                  <a:schemeClr val="bg1"/>
                </a:solidFill>
              </a:rPr>
              <a:t>Selve forhandlingen</a:t>
            </a:r>
          </a:p>
          <a:p>
            <a:endParaRPr lang="nb-NO" sz="4000" dirty="0"/>
          </a:p>
          <a:p>
            <a:r>
              <a:rPr lang="nb-NO" b="1" dirty="0" smtClean="0">
                <a:solidFill>
                  <a:schemeClr val="bg1"/>
                </a:solidFill>
              </a:rPr>
              <a:t>ETTER:	Arbeidet </a:t>
            </a:r>
            <a:r>
              <a:rPr lang="nb-NO" b="1" dirty="0">
                <a:solidFill>
                  <a:schemeClr val="bg1"/>
                </a:solidFill>
              </a:rPr>
              <a:t>videre</a:t>
            </a:r>
            <a:endParaRPr lang="nb-NO" sz="2800" b="1" dirty="0">
              <a:solidFill>
                <a:schemeClr val="bg1"/>
              </a:solidFill>
            </a:endParaRPr>
          </a:p>
        </p:txBody>
      </p:sp>
      <p:sp>
        <p:nvSpPr>
          <p:cNvPr id="4" name="Plassholder for lysbildenummer 3"/>
          <p:cNvSpPr>
            <a:spLocks noGrp="1"/>
          </p:cNvSpPr>
          <p:nvPr>
            <p:ph type="sldNum" sz="quarter" idx="12"/>
          </p:nvPr>
        </p:nvSpPr>
        <p:spPr/>
        <p:txBody>
          <a:bodyPr/>
          <a:lstStyle/>
          <a:p>
            <a:fld id="{604E8B67-6A44-4038-998C-C45774238BF1}" type="slidenum">
              <a:rPr lang="nb-NO" altLang="nb-NO">
                <a:solidFill>
                  <a:prstClr val="black">
                    <a:tint val="75000"/>
                  </a:prstClr>
                </a:solidFill>
              </a:rPr>
              <a:pPr/>
              <a:t>27</a:t>
            </a:fld>
            <a:endParaRPr lang="nb-NO" altLang="nb-NO">
              <a:solidFill>
                <a:prstClr val="black">
                  <a:tint val="75000"/>
                </a:prstClr>
              </a:solidFill>
            </a:endParaRPr>
          </a:p>
        </p:txBody>
      </p:sp>
    </p:spTree>
    <p:extLst>
      <p:ext uri="{BB962C8B-B14F-4D97-AF65-F5344CB8AC3E}">
        <p14:creationId xmlns:p14="http://schemas.microsoft.com/office/powerpoint/2010/main" val="2090790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ffkea\Pictures\Spørsmålstegn-filer\image003.jpg"/>
          <p:cNvPicPr>
            <a:picLocks noChangeAspect="1" noChangeArrowheads="1"/>
          </p:cNvPicPr>
          <p:nvPr/>
        </p:nvPicPr>
        <p:blipFill>
          <a:blip r:embed="rId3" cstate="screen"/>
          <a:srcRect/>
          <a:stretch>
            <a:fillRect/>
          </a:stretch>
        </p:blipFill>
        <p:spPr bwMode="auto">
          <a:xfrm>
            <a:off x="0" y="0"/>
            <a:ext cx="4762500" cy="6858000"/>
          </a:xfrm>
          <a:prstGeom prst="rect">
            <a:avLst/>
          </a:prstGeom>
          <a:noFill/>
        </p:spPr>
      </p:pic>
      <p:sp>
        <p:nvSpPr>
          <p:cNvPr id="197634" name="Rectangle 2"/>
          <p:cNvSpPr>
            <a:spLocks noGrp="1" noChangeArrowheads="1"/>
          </p:cNvSpPr>
          <p:nvPr>
            <p:ph type="title"/>
          </p:nvPr>
        </p:nvSpPr>
        <p:spPr>
          <a:xfrm>
            <a:off x="5311839" y="403225"/>
            <a:ext cx="3879396" cy="1143000"/>
          </a:xfrm>
        </p:spPr>
        <p:txBody>
          <a:bodyPr/>
          <a:lstStyle/>
          <a:p>
            <a:r>
              <a:rPr lang="nb-NO" sz="1400" dirty="0"/>
              <a:t/>
            </a:r>
            <a:br>
              <a:rPr lang="nb-NO" sz="1400" dirty="0"/>
            </a:br>
            <a:r>
              <a:rPr lang="nb-NO" dirty="0"/>
              <a:t>Prosessen</a:t>
            </a:r>
          </a:p>
        </p:txBody>
      </p:sp>
      <p:sp>
        <p:nvSpPr>
          <p:cNvPr id="197635" name="Rectangle 3"/>
          <p:cNvSpPr>
            <a:spLocks noGrp="1" noChangeArrowheads="1"/>
          </p:cNvSpPr>
          <p:nvPr>
            <p:ph idx="1"/>
          </p:nvPr>
        </p:nvSpPr>
        <p:spPr>
          <a:xfrm>
            <a:off x="5311839" y="1844675"/>
            <a:ext cx="5108510" cy="5175250"/>
          </a:xfrm>
        </p:spPr>
        <p:txBody>
          <a:bodyPr>
            <a:normAutofit/>
          </a:bodyPr>
          <a:lstStyle/>
          <a:p>
            <a:pPr>
              <a:buNone/>
            </a:pPr>
            <a:r>
              <a:rPr lang="nb-NO" dirty="0" smtClean="0"/>
              <a:t>Forberedelser</a:t>
            </a:r>
            <a:endParaRPr lang="nb-NO" dirty="0"/>
          </a:p>
          <a:p>
            <a:pPr lvl="1">
              <a:buFont typeface="Wingdings" pitchFamily="2" charset="2"/>
              <a:buChar char="ü"/>
            </a:pPr>
            <a:r>
              <a:rPr lang="nb-NO" dirty="0"/>
              <a:t>Interesseavklaring</a:t>
            </a:r>
          </a:p>
          <a:p>
            <a:pPr lvl="1">
              <a:buFont typeface="Wingdings" pitchFamily="2" charset="2"/>
              <a:buChar char="ü"/>
            </a:pPr>
            <a:r>
              <a:rPr lang="nb-NO" dirty="0"/>
              <a:t>Rolleavklaring </a:t>
            </a:r>
          </a:p>
          <a:p>
            <a:pPr lvl="2">
              <a:buFont typeface="Wingdings" pitchFamily="2" charset="2"/>
              <a:buChar char="ü"/>
            </a:pPr>
            <a:r>
              <a:rPr lang="nb-NO" dirty="0"/>
              <a:t>- Forhandling eller drøftelse</a:t>
            </a:r>
          </a:p>
          <a:p>
            <a:pPr lvl="2">
              <a:buFont typeface="Wingdings" pitchFamily="2" charset="2"/>
              <a:buChar char="ü"/>
            </a:pPr>
            <a:r>
              <a:rPr lang="nb-NO" dirty="0"/>
              <a:t>- Mandat og fullmakt</a:t>
            </a:r>
          </a:p>
          <a:p>
            <a:pPr lvl="1">
              <a:buFont typeface="Wingdings" pitchFamily="2" charset="2"/>
              <a:buChar char="ü"/>
            </a:pPr>
            <a:r>
              <a:rPr lang="nb-NO" dirty="0"/>
              <a:t>Saksforberedelser</a:t>
            </a:r>
          </a:p>
          <a:p>
            <a:pPr lvl="1">
              <a:buFont typeface="Wingdings" pitchFamily="2" charset="2"/>
              <a:buChar char="ü"/>
            </a:pPr>
            <a:r>
              <a:rPr lang="nb-NO" dirty="0"/>
              <a:t>Personer – ressurser</a:t>
            </a:r>
          </a:p>
          <a:p>
            <a:pPr lvl="1">
              <a:buFont typeface="Wingdings" pitchFamily="2" charset="2"/>
              <a:buChar char="ü"/>
            </a:pPr>
            <a:r>
              <a:rPr lang="nb-NO" dirty="0"/>
              <a:t>Valg av strategi/taktikk	</a:t>
            </a:r>
          </a:p>
          <a:p>
            <a:pPr lvl="4"/>
            <a:endParaRPr lang="nb-NO" dirty="0"/>
          </a:p>
        </p:txBody>
      </p:sp>
      <p:sp>
        <p:nvSpPr>
          <p:cNvPr id="4" name="Plassholder for lysbildenummer 3"/>
          <p:cNvSpPr>
            <a:spLocks noGrp="1"/>
          </p:cNvSpPr>
          <p:nvPr>
            <p:ph type="sldNum" sz="quarter" idx="12"/>
          </p:nvPr>
        </p:nvSpPr>
        <p:spPr/>
        <p:txBody>
          <a:bodyPr/>
          <a:lstStyle/>
          <a:p>
            <a:fld id="{4D58366E-8795-4E82-97B0-E08CA2C761A8}" type="slidenum">
              <a:rPr lang="nb-NO" altLang="nb-NO">
                <a:solidFill>
                  <a:prstClr val="black">
                    <a:tint val="75000"/>
                  </a:prstClr>
                </a:solidFill>
              </a:rPr>
              <a:pPr/>
              <a:t>28</a:t>
            </a:fld>
            <a:endParaRPr lang="nb-NO" altLang="nb-NO">
              <a:solidFill>
                <a:prstClr val="black">
                  <a:tint val="75000"/>
                </a:prstClr>
              </a:solidFill>
            </a:endParaRPr>
          </a:p>
        </p:txBody>
      </p:sp>
    </p:spTree>
    <p:extLst>
      <p:ext uri="{BB962C8B-B14F-4D97-AF65-F5344CB8AC3E}">
        <p14:creationId xmlns:p14="http://schemas.microsoft.com/office/powerpoint/2010/main" val="3455584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600824" y="435426"/>
            <a:ext cx="3279322" cy="1143000"/>
          </a:xfrm>
        </p:spPr>
        <p:txBody>
          <a:bodyPr/>
          <a:lstStyle/>
          <a:p>
            <a:r>
              <a:rPr lang="nb-NO" sz="1800" dirty="0"/>
              <a:t/>
            </a:r>
            <a:br>
              <a:rPr lang="nb-NO" sz="1800" dirty="0"/>
            </a:br>
            <a:r>
              <a:rPr lang="nb-NO" dirty="0"/>
              <a:t>Prosessen</a:t>
            </a:r>
          </a:p>
        </p:txBody>
      </p:sp>
      <p:sp>
        <p:nvSpPr>
          <p:cNvPr id="199683" name="Rectangle 3"/>
          <p:cNvSpPr>
            <a:spLocks noGrp="1" noChangeArrowheads="1"/>
          </p:cNvSpPr>
          <p:nvPr>
            <p:ph idx="1"/>
          </p:nvPr>
        </p:nvSpPr>
        <p:spPr>
          <a:xfrm>
            <a:off x="6600825" y="1930401"/>
            <a:ext cx="3276599" cy="4376967"/>
          </a:xfrm>
        </p:spPr>
        <p:txBody>
          <a:bodyPr>
            <a:normAutofit/>
          </a:bodyPr>
          <a:lstStyle/>
          <a:p>
            <a:pPr>
              <a:lnSpc>
                <a:spcPts val="3000"/>
              </a:lnSpc>
            </a:pPr>
            <a:r>
              <a:rPr lang="nb-NO" dirty="0"/>
              <a:t>Selve forhandlingen</a:t>
            </a:r>
          </a:p>
          <a:p>
            <a:r>
              <a:rPr lang="nb-NO" dirty="0"/>
              <a:t>Viktige faser</a:t>
            </a:r>
          </a:p>
          <a:p>
            <a:pPr lvl="1">
              <a:buFont typeface="Wingdings" pitchFamily="2" charset="2"/>
              <a:buChar char="ü"/>
            </a:pPr>
            <a:r>
              <a:rPr lang="nb-NO" dirty="0"/>
              <a:t>Innledning</a:t>
            </a:r>
          </a:p>
          <a:p>
            <a:pPr lvl="1">
              <a:buFont typeface="Wingdings" pitchFamily="2" charset="2"/>
              <a:buChar char="ü"/>
            </a:pPr>
            <a:r>
              <a:rPr lang="nb-NO" dirty="0"/>
              <a:t>Diskusjon/idé</a:t>
            </a:r>
          </a:p>
          <a:p>
            <a:pPr lvl="1">
              <a:buFont typeface="Wingdings" pitchFamily="2" charset="2"/>
              <a:buChar char="ü"/>
            </a:pPr>
            <a:r>
              <a:rPr lang="nb-NO" dirty="0"/>
              <a:t>Forhandlinger</a:t>
            </a:r>
          </a:p>
          <a:p>
            <a:pPr lvl="1">
              <a:buFont typeface="Wingdings" pitchFamily="2" charset="2"/>
              <a:buChar char="ü"/>
            </a:pPr>
            <a:r>
              <a:rPr lang="nb-NO" dirty="0"/>
              <a:t>Valg av løsning</a:t>
            </a:r>
          </a:p>
          <a:p>
            <a:pPr lvl="1">
              <a:buFont typeface="Wingdings" pitchFamily="2" charset="2"/>
              <a:buChar char="ü"/>
            </a:pPr>
            <a:r>
              <a:rPr lang="nb-NO" dirty="0"/>
              <a:t>Avslutning</a:t>
            </a:r>
          </a:p>
        </p:txBody>
      </p:sp>
      <p:sp>
        <p:nvSpPr>
          <p:cNvPr id="4" name="Plassholder for lysbildenummer 3"/>
          <p:cNvSpPr>
            <a:spLocks noGrp="1"/>
          </p:cNvSpPr>
          <p:nvPr>
            <p:ph type="sldNum" sz="quarter" idx="12"/>
          </p:nvPr>
        </p:nvSpPr>
        <p:spPr/>
        <p:txBody>
          <a:bodyPr/>
          <a:lstStyle/>
          <a:p>
            <a:fld id="{4395DB74-2831-4D01-AF5F-463377F985E1}" type="slidenum">
              <a:rPr lang="nb-NO" altLang="nb-NO">
                <a:solidFill>
                  <a:prstClr val="black">
                    <a:tint val="75000"/>
                  </a:prstClr>
                </a:solidFill>
              </a:rPr>
              <a:pPr/>
              <a:t>29</a:t>
            </a:fld>
            <a:endParaRPr lang="nb-NO" altLang="nb-NO">
              <a:solidFill>
                <a:prstClr val="black">
                  <a:tint val="75000"/>
                </a:prstClr>
              </a:solidFill>
            </a:endParaRPr>
          </a:p>
        </p:txBody>
      </p:sp>
      <p:pic>
        <p:nvPicPr>
          <p:cNvPr id="9217" name="Picture 1" descr="F:\Kompetanse og organisasjon\E-læring 2012\Bilder\_MG_5497.tif"/>
          <p:cNvPicPr>
            <a:picLocks noChangeAspect="1" noChangeArrowheads="1"/>
          </p:cNvPicPr>
          <p:nvPr/>
        </p:nvPicPr>
        <p:blipFill>
          <a:blip r:embed="rId3" cstate="screen"/>
          <a:srcRect/>
          <a:stretch>
            <a:fillRect/>
          </a:stretch>
        </p:blipFill>
        <p:spPr bwMode="auto">
          <a:xfrm>
            <a:off x="0" y="0"/>
            <a:ext cx="4605337" cy="6858000"/>
          </a:xfrm>
          <a:prstGeom prst="rect">
            <a:avLst/>
          </a:prstGeom>
          <a:noFill/>
        </p:spPr>
      </p:pic>
    </p:spTree>
    <p:extLst>
      <p:ext uri="{BB962C8B-B14F-4D97-AF65-F5344CB8AC3E}">
        <p14:creationId xmlns:p14="http://schemas.microsoft.com/office/powerpoint/2010/main" val="128476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9878" y="511626"/>
            <a:ext cx="9698396" cy="1143000"/>
          </a:xfrm>
        </p:spPr>
        <p:txBody>
          <a:bodyPr/>
          <a:lstStyle/>
          <a:p>
            <a:r>
              <a:rPr lang="nb-NO" dirty="0" smtClean="0"/>
              <a:t>Mer repetisjon....</a:t>
            </a:r>
            <a:endParaRPr lang="nb-NO" dirty="0"/>
          </a:p>
        </p:txBody>
      </p:sp>
      <p:sp>
        <p:nvSpPr>
          <p:cNvPr id="3" name="Plassholder for innhold 2"/>
          <p:cNvSpPr>
            <a:spLocks noGrp="1"/>
          </p:cNvSpPr>
          <p:nvPr>
            <p:ph idx="1"/>
          </p:nvPr>
        </p:nvSpPr>
        <p:spPr>
          <a:xfrm>
            <a:off x="419878" y="1930401"/>
            <a:ext cx="9695674" cy="4376967"/>
          </a:xfrm>
        </p:spPr>
        <p:txBody>
          <a:bodyPr/>
          <a:lstStyle/>
          <a:p>
            <a:r>
              <a:rPr lang="nb-NO" dirty="0" smtClean="0"/>
              <a:t>Det skal inngås skriftlig bedriftsavtale i alle Finans Norges medlemsbedrifter (+ direkteavtaler eller tilslutningsavtaler)</a:t>
            </a:r>
          </a:p>
          <a:p>
            <a:r>
              <a:rPr lang="nb-NO" dirty="0" smtClean="0"/>
              <a:t>Avtalen skal inneholde bestemmelser listet opp i HA §7,4, og kan inneholde bestemmelser listet opp i HA §7,5</a:t>
            </a:r>
          </a:p>
          <a:p>
            <a:r>
              <a:rPr lang="nb-NO" dirty="0" smtClean="0"/>
              <a:t>Varighet på 2 år og oppsigelsesfrist på 3 måneder så sant ikke annet er avtalt. Hvis avtalen ikke sies opp skriftlig, gjelder den for ett år av gangen.</a:t>
            </a:r>
          </a:p>
          <a:p>
            <a:r>
              <a:rPr lang="nb-NO" dirty="0" smtClean="0"/>
              <a:t>BA inngås mellom øverste ledelse eller representanter for denne og de tillitsvalgte i bedriften</a:t>
            </a:r>
            <a:endParaRPr lang="nb-NO" dirty="0"/>
          </a:p>
        </p:txBody>
      </p:sp>
    </p:spTree>
    <p:extLst>
      <p:ext uri="{BB962C8B-B14F-4D97-AF65-F5344CB8AC3E}">
        <p14:creationId xmlns:p14="http://schemas.microsoft.com/office/powerpoint/2010/main" val="4239176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nb-NO" sz="1800"/>
              <a:t/>
            </a:r>
            <a:br>
              <a:rPr lang="nb-NO" sz="1800"/>
            </a:br>
            <a:r>
              <a:rPr lang="nb-NO"/>
              <a:t>Prosessen</a:t>
            </a:r>
          </a:p>
        </p:txBody>
      </p:sp>
      <p:sp>
        <p:nvSpPr>
          <p:cNvPr id="201731" name="Rectangle 3"/>
          <p:cNvSpPr>
            <a:spLocks noGrp="1" noChangeArrowheads="1"/>
          </p:cNvSpPr>
          <p:nvPr>
            <p:ph idx="1"/>
          </p:nvPr>
        </p:nvSpPr>
        <p:spPr/>
        <p:txBody>
          <a:bodyPr/>
          <a:lstStyle/>
          <a:p>
            <a:r>
              <a:rPr lang="nb-NO" dirty="0"/>
              <a:t>Etterarbeidet</a:t>
            </a:r>
          </a:p>
          <a:p>
            <a:pPr lvl="1">
              <a:buFont typeface="Wingdings" pitchFamily="2" charset="2"/>
              <a:buChar char="ü"/>
            </a:pPr>
            <a:r>
              <a:rPr lang="nb-NO" dirty="0"/>
              <a:t>Avtalen</a:t>
            </a:r>
          </a:p>
          <a:p>
            <a:pPr lvl="1">
              <a:buFont typeface="Wingdings" pitchFamily="2" charset="2"/>
              <a:buChar char="ü"/>
            </a:pPr>
            <a:r>
              <a:rPr lang="nb-NO" dirty="0"/>
              <a:t>Informasjon </a:t>
            </a:r>
          </a:p>
          <a:p>
            <a:pPr lvl="1">
              <a:buFont typeface="Wingdings" pitchFamily="2" charset="2"/>
              <a:buChar char="ü"/>
            </a:pPr>
            <a:r>
              <a:rPr lang="nb-NO" dirty="0"/>
              <a:t>Hvem gjør hva - når?</a:t>
            </a:r>
          </a:p>
          <a:p>
            <a:pPr lvl="1">
              <a:buFont typeface="Wingdings" pitchFamily="2" charset="2"/>
              <a:buChar char="ü"/>
            </a:pPr>
            <a:r>
              <a:rPr lang="nb-NO" dirty="0"/>
              <a:t>Evaluering</a:t>
            </a:r>
          </a:p>
          <a:p>
            <a:pPr lvl="4"/>
            <a:endParaRPr lang="nb-NO" dirty="0"/>
          </a:p>
        </p:txBody>
      </p:sp>
      <p:sp>
        <p:nvSpPr>
          <p:cNvPr id="4" name="Plassholder for lysbildenummer 3"/>
          <p:cNvSpPr>
            <a:spLocks noGrp="1"/>
          </p:cNvSpPr>
          <p:nvPr>
            <p:ph type="sldNum" sz="quarter" idx="12"/>
          </p:nvPr>
        </p:nvSpPr>
        <p:spPr/>
        <p:txBody>
          <a:bodyPr/>
          <a:lstStyle/>
          <a:p>
            <a:fld id="{F599C015-5D14-48D0-923E-F8C5A2A67DB0}" type="slidenum">
              <a:rPr lang="nb-NO" altLang="nb-NO">
                <a:solidFill>
                  <a:prstClr val="black">
                    <a:tint val="75000"/>
                  </a:prstClr>
                </a:solidFill>
              </a:rPr>
              <a:pPr/>
              <a:t>30</a:t>
            </a:fld>
            <a:endParaRPr lang="nb-NO" altLang="nb-NO">
              <a:solidFill>
                <a:prstClr val="black">
                  <a:tint val="75000"/>
                </a:prstClr>
              </a:solidFill>
            </a:endParaRPr>
          </a:p>
        </p:txBody>
      </p:sp>
      <p:pic>
        <p:nvPicPr>
          <p:cNvPr id="5" name="Picture 5"/>
          <p:cNvPicPr>
            <a:picLocks noChangeAspect="1" noChangeArrowheads="1"/>
          </p:cNvPicPr>
          <p:nvPr/>
        </p:nvPicPr>
        <p:blipFill>
          <a:blip r:embed="rId3" cstate="screen"/>
          <a:srcRect/>
          <a:stretch>
            <a:fillRect/>
          </a:stretch>
        </p:blipFill>
        <p:spPr bwMode="auto">
          <a:xfrm>
            <a:off x="7173692" y="0"/>
            <a:ext cx="5018308" cy="6884273"/>
          </a:xfrm>
          <a:prstGeom prst="rect">
            <a:avLst/>
          </a:prstGeom>
          <a:noFill/>
          <a:ln w="9525">
            <a:noFill/>
            <a:miter lim="800000"/>
            <a:headEnd/>
            <a:tailEnd/>
          </a:ln>
        </p:spPr>
      </p:pic>
    </p:spTree>
    <p:extLst>
      <p:ext uri="{BB962C8B-B14F-4D97-AF65-F5344CB8AC3E}">
        <p14:creationId xmlns:p14="http://schemas.microsoft.com/office/powerpoint/2010/main" val="139139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r="19720"/>
          <a:stretch>
            <a:fillRect/>
          </a:stretch>
        </p:blipFill>
        <p:spPr bwMode="auto">
          <a:xfrm>
            <a:off x="8385663" y="1757"/>
            <a:ext cx="3806337" cy="6856243"/>
          </a:xfrm>
          <a:prstGeom prst="rect">
            <a:avLst/>
          </a:prstGeom>
          <a:noFill/>
          <a:ln w="9525">
            <a:noFill/>
            <a:miter lim="800000"/>
            <a:headEnd/>
            <a:tailEnd/>
          </a:ln>
        </p:spPr>
      </p:pic>
      <p:sp>
        <p:nvSpPr>
          <p:cNvPr id="3" name="Plassholder for innhold 2"/>
          <p:cNvSpPr>
            <a:spLocks noGrp="1"/>
          </p:cNvSpPr>
          <p:nvPr>
            <p:ph sz="half" idx="1"/>
          </p:nvPr>
        </p:nvSpPr>
        <p:spPr>
          <a:xfrm>
            <a:off x="410548" y="1522096"/>
            <a:ext cx="6108786" cy="4525963"/>
          </a:xfrm>
        </p:spPr>
        <p:txBody>
          <a:bodyPr>
            <a:normAutofit fontScale="25000" lnSpcReduction="20000"/>
          </a:bodyPr>
          <a:lstStyle/>
          <a:p>
            <a:pPr marL="271463" indent="-271463">
              <a:buNone/>
            </a:pPr>
            <a:r>
              <a:rPr lang="nb-NO" sz="6400" dirty="0">
                <a:solidFill>
                  <a:srgbClr val="8B1F1E"/>
                </a:solidFill>
              </a:rPr>
              <a:t>a.</a:t>
            </a:r>
            <a:r>
              <a:rPr lang="nb-NO" sz="6400" dirty="0"/>
              <a:t>   Omfang</a:t>
            </a:r>
          </a:p>
          <a:p>
            <a:pPr marL="271463" indent="-271463">
              <a:buNone/>
            </a:pPr>
            <a:r>
              <a:rPr lang="nb-NO" sz="6400" dirty="0">
                <a:solidFill>
                  <a:srgbClr val="8B1F1E"/>
                </a:solidFill>
              </a:rPr>
              <a:t>b.   </a:t>
            </a:r>
            <a:r>
              <a:rPr lang="nb-NO" sz="6400" dirty="0"/>
              <a:t>Avgrensning av Sentralavtalen</a:t>
            </a:r>
          </a:p>
          <a:p>
            <a:pPr marL="271463" indent="-271463">
              <a:buNone/>
            </a:pPr>
            <a:r>
              <a:rPr lang="nb-NO" sz="6400" dirty="0">
                <a:solidFill>
                  <a:srgbClr val="8B1F1E"/>
                </a:solidFill>
              </a:rPr>
              <a:t>c.   </a:t>
            </a:r>
            <a:r>
              <a:rPr lang="nb-NO" sz="6400" dirty="0"/>
              <a:t>Arbeidstidssystem</a:t>
            </a:r>
          </a:p>
          <a:p>
            <a:pPr marL="271463" indent="-271463">
              <a:buNone/>
            </a:pPr>
            <a:r>
              <a:rPr lang="nb-NO" sz="6400" dirty="0">
                <a:solidFill>
                  <a:srgbClr val="8B1F1E"/>
                </a:solidFill>
              </a:rPr>
              <a:t>d.  </a:t>
            </a:r>
            <a:r>
              <a:rPr lang="nb-NO" sz="6400" dirty="0"/>
              <a:t> Eventuelle regler om natt, </a:t>
            </a:r>
            <a:r>
              <a:rPr lang="nb-NO" sz="6400" dirty="0" err="1"/>
              <a:t>søn-</a:t>
            </a:r>
            <a:r>
              <a:rPr lang="nb-NO" sz="6400" dirty="0"/>
              <a:t> og helligdagstillegg</a:t>
            </a:r>
          </a:p>
          <a:p>
            <a:pPr marL="271463" indent="-271463">
              <a:buNone/>
            </a:pPr>
            <a:r>
              <a:rPr lang="nb-NO" sz="6400" dirty="0">
                <a:solidFill>
                  <a:srgbClr val="8B1F1E"/>
                </a:solidFill>
              </a:rPr>
              <a:t>e.   </a:t>
            </a:r>
            <a:r>
              <a:rPr lang="nb-NO" sz="6400" dirty="0"/>
              <a:t>Lønnssystem</a:t>
            </a:r>
          </a:p>
          <a:p>
            <a:pPr marL="271463" indent="-271463">
              <a:buNone/>
            </a:pPr>
            <a:r>
              <a:rPr lang="nb-NO" sz="6400" dirty="0">
                <a:solidFill>
                  <a:srgbClr val="8B1F1E"/>
                </a:solidFill>
              </a:rPr>
              <a:t>f.    </a:t>
            </a:r>
            <a:r>
              <a:rPr lang="nb-NO" sz="6400" dirty="0"/>
              <a:t>Fungeringstillegg</a:t>
            </a:r>
          </a:p>
          <a:p>
            <a:pPr marL="271463" indent="-271463">
              <a:buNone/>
            </a:pPr>
            <a:r>
              <a:rPr lang="nb-NO" sz="6400" dirty="0">
                <a:solidFill>
                  <a:srgbClr val="8B1F1E"/>
                </a:solidFill>
              </a:rPr>
              <a:t>g.   </a:t>
            </a:r>
            <a:r>
              <a:rPr lang="nb-NO" sz="6400" dirty="0"/>
              <a:t>Regler om overtid ifm. opplærings- og informasjonstiltak</a:t>
            </a:r>
          </a:p>
          <a:p>
            <a:pPr marL="271463" indent="-271463">
              <a:buNone/>
            </a:pPr>
            <a:r>
              <a:rPr lang="nb-NO" sz="6400" dirty="0">
                <a:solidFill>
                  <a:srgbClr val="8B1F1E"/>
                </a:solidFill>
              </a:rPr>
              <a:t>h.   </a:t>
            </a:r>
            <a:r>
              <a:rPr lang="nb-NO" sz="6400" dirty="0"/>
              <a:t>På hvilke beslutningsområder det skal velges TV</a:t>
            </a:r>
          </a:p>
          <a:p>
            <a:pPr marL="271463" indent="-271463">
              <a:buNone/>
            </a:pPr>
            <a:r>
              <a:rPr lang="nb-NO" sz="6400" dirty="0">
                <a:solidFill>
                  <a:srgbClr val="8B1F1E"/>
                </a:solidFill>
              </a:rPr>
              <a:t>i.    </a:t>
            </a:r>
            <a:r>
              <a:rPr lang="nb-NO" sz="6400" dirty="0"/>
              <a:t>Retningslinjer for eksamensfri</a:t>
            </a:r>
          </a:p>
          <a:p>
            <a:pPr marL="271463" indent="-271463">
              <a:buNone/>
            </a:pPr>
            <a:r>
              <a:rPr lang="nb-NO" sz="6400" dirty="0">
                <a:solidFill>
                  <a:srgbClr val="8B1F1E"/>
                </a:solidFill>
              </a:rPr>
              <a:t>j.    </a:t>
            </a:r>
            <a:r>
              <a:rPr lang="nb-NO" sz="6400" dirty="0"/>
              <a:t>Systemer for innhentning av arbeidsmengdestatistikk/volumstatistikk</a:t>
            </a:r>
          </a:p>
          <a:p>
            <a:pPr marL="271463" indent="-271463">
              <a:buNone/>
            </a:pPr>
            <a:r>
              <a:rPr lang="nb-NO" sz="6400" dirty="0">
                <a:solidFill>
                  <a:srgbClr val="8B1F1E"/>
                </a:solidFill>
              </a:rPr>
              <a:t>k.   </a:t>
            </a:r>
            <a:r>
              <a:rPr lang="nb-NO" sz="6400" dirty="0"/>
              <a:t>Tillitsvalgtes rett til fri og avlastning fra det daglige arbeid</a:t>
            </a:r>
          </a:p>
          <a:p>
            <a:pPr algn="r">
              <a:buNone/>
            </a:pPr>
            <a:endParaRPr lang="nb-NO" sz="6400" dirty="0"/>
          </a:p>
          <a:p>
            <a:endParaRPr lang="nb-NO" dirty="0" smtClean="0"/>
          </a:p>
          <a:p>
            <a:endParaRPr lang="nb-NO" dirty="0" smtClean="0"/>
          </a:p>
          <a:p>
            <a:pPr lvl="1">
              <a:buNone/>
            </a:pPr>
            <a:r>
              <a:rPr lang="nb-NO" dirty="0" smtClean="0"/>
              <a:t>					</a:t>
            </a:r>
            <a:endParaRPr lang="nb-NO" sz="1200" dirty="0"/>
          </a:p>
        </p:txBody>
      </p:sp>
      <p:sp>
        <p:nvSpPr>
          <p:cNvPr id="9" name="Tittel 3"/>
          <p:cNvSpPr>
            <a:spLocks noGrp="1"/>
          </p:cNvSpPr>
          <p:nvPr>
            <p:ph type="title"/>
          </p:nvPr>
        </p:nvSpPr>
        <p:spPr>
          <a:xfrm>
            <a:off x="410548" y="167640"/>
            <a:ext cx="9658011" cy="1143000"/>
          </a:xfrm>
        </p:spPr>
        <p:txBody>
          <a:bodyPr/>
          <a:lstStyle/>
          <a:p>
            <a:r>
              <a:rPr lang="nb-NO" dirty="0" smtClean="0"/>
              <a:t>”Må”-bestemmelser (se HA § 7, 4 og 5)</a:t>
            </a:r>
            <a:endParaRPr lang="nb-NO" b="1" dirty="0"/>
          </a:p>
        </p:txBody>
      </p:sp>
    </p:spTree>
    <p:extLst>
      <p:ext uri="{BB962C8B-B14F-4D97-AF65-F5344CB8AC3E}">
        <p14:creationId xmlns:p14="http://schemas.microsoft.com/office/powerpoint/2010/main" val="157343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1812471" y="1666876"/>
            <a:ext cx="4232729" cy="4525963"/>
          </a:xfrm>
          <a:prstGeom prst="rect">
            <a:avLst/>
          </a:prstGeom>
        </p:spPr>
        <p:txBody>
          <a:bodyPr>
            <a:normAutofit/>
          </a:bodyPr>
          <a:lstStyle/>
          <a:p>
            <a:pPr marL="177800" indent="-177800" defTabSz="457200">
              <a:spcBef>
                <a:spcPts val="1200"/>
              </a:spcBef>
              <a:buClr>
                <a:srgbClr val="8B1F1E"/>
              </a:buClr>
              <a:buFont typeface="Arial"/>
              <a:buChar char="•"/>
              <a:defRPr/>
            </a:pPr>
            <a:endParaRPr lang="nb-NO" sz="2400" dirty="0">
              <a:solidFill>
                <a:srgbClr val="52565A"/>
              </a:solidFill>
            </a:endParaRPr>
          </a:p>
          <a:p>
            <a:pPr marL="360363" lvl="1" indent="-182563" defTabSz="457200">
              <a:spcBef>
                <a:spcPts val="1200"/>
              </a:spcBef>
              <a:buClr>
                <a:srgbClr val="8B1F1E"/>
              </a:buClr>
              <a:buSzPct val="100000"/>
              <a:defRPr/>
            </a:pPr>
            <a:r>
              <a:rPr lang="nb-NO" sz="2400" dirty="0">
                <a:solidFill>
                  <a:srgbClr val="52565A"/>
                </a:solidFill>
              </a:rPr>
              <a:t>					</a:t>
            </a:r>
            <a:endParaRPr lang="nb-NO" sz="1200" dirty="0">
              <a:solidFill>
                <a:srgbClr val="52565A"/>
              </a:solidFill>
            </a:endParaRPr>
          </a:p>
        </p:txBody>
      </p:sp>
      <p:sp>
        <p:nvSpPr>
          <p:cNvPr id="7" name="Tittel 3"/>
          <p:cNvSpPr txBox="1">
            <a:spLocks/>
          </p:cNvSpPr>
          <p:nvPr/>
        </p:nvSpPr>
        <p:spPr>
          <a:xfrm>
            <a:off x="4497356" y="464820"/>
            <a:ext cx="5670264" cy="1143000"/>
          </a:xfrm>
          <a:prstGeom prst="rect">
            <a:avLst/>
          </a:prstGeom>
        </p:spPr>
        <p:txBody>
          <a:bodyPr/>
          <a:lstStyle/>
          <a:p>
            <a:pPr defTabSz="457200">
              <a:spcBef>
                <a:spcPct val="0"/>
              </a:spcBef>
              <a:defRPr/>
            </a:pPr>
            <a:r>
              <a:rPr lang="nb-NO" sz="3400" b="1" dirty="0">
                <a:solidFill>
                  <a:srgbClr val="2B899A"/>
                </a:solidFill>
              </a:rPr>
              <a:t>”Kan”-bestemmelser</a:t>
            </a:r>
          </a:p>
        </p:txBody>
      </p:sp>
      <p:sp>
        <p:nvSpPr>
          <p:cNvPr id="11" name="Plassholder for innhold 10"/>
          <p:cNvSpPr>
            <a:spLocks noGrp="1"/>
          </p:cNvSpPr>
          <p:nvPr>
            <p:ph idx="1"/>
          </p:nvPr>
        </p:nvSpPr>
        <p:spPr>
          <a:xfrm>
            <a:off x="4497356" y="1228726"/>
            <a:ext cx="6086824" cy="5078642"/>
          </a:xfrm>
        </p:spPr>
        <p:txBody>
          <a:bodyPr>
            <a:normAutofit/>
          </a:bodyPr>
          <a:lstStyle/>
          <a:p>
            <a:r>
              <a:rPr lang="nb-NO" sz="1900" dirty="0"/>
              <a:t>Regler om anvendelse for datterbedrift</a:t>
            </a:r>
          </a:p>
          <a:p>
            <a:r>
              <a:rPr lang="nb-NO" sz="1900" dirty="0"/>
              <a:t>Eventuelle avvik fra normalkompensasjon</a:t>
            </a:r>
          </a:p>
          <a:p>
            <a:r>
              <a:rPr lang="nb-NO" sz="1900" dirty="0"/>
              <a:t>Eventuell tidskompensasjon</a:t>
            </a:r>
          </a:p>
          <a:p>
            <a:r>
              <a:rPr lang="nb-NO" sz="1900" dirty="0"/>
              <a:t>Eventuelle avvikende ordninger om automatisk opprykk ifm. lønnsansiennitet</a:t>
            </a:r>
          </a:p>
          <a:p>
            <a:r>
              <a:rPr lang="nb-NO" sz="1900" dirty="0"/>
              <a:t>Andre ordninger for ansettelsesutvalg?</a:t>
            </a:r>
          </a:p>
          <a:p>
            <a:r>
              <a:rPr lang="nb-NO" sz="1900" dirty="0"/>
              <a:t>Annen ordning enn samarbeidsutvalg?</a:t>
            </a:r>
          </a:p>
          <a:p>
            <a:r>
              <a:rPr lang="nb-NO" sz="1900" dirty="0"/>
              <a:t>Avvikende varighet for BA</a:t>
            </a:r>
          </a:p>
          <a:p>
            <a:r>
              <a:rPr lang="nb-NO" sz="1900" dirty="0"/>
              <a:t>Avvikende regler for antall TV i bedriften</a:t>
            </a:r>
          </a:p>
          <a:p>
            <a:r>
              <a:rPr lang="nb-NO" sz="1900" dirty="0"/>
              <a:t>Kontaktvalgtes oppgaver</a:t>
            </a:r>
          </a:p>
          <a:p>
            <a:r>
              <a:rPr lang="nb-NO" sz="1900" dirty="0"/>
              <a:t>Andre forhold – under betingelse av at de </a:t>
            </a:r>
            <a:br>
              <a:rPr lang="nb-NO" sz="1900" dirty="0"/>
            </a:br>
            <a:r>
              <a:rPr lang="nb-NO" sz="1900" dirty="0"/>
              <a:t>er regulerte i gjeldende særavtale</a:t>
            </a:r>
          </a:p>
          <a:p>
            <a:endParaRPr lang="nb-NO" dirty="0" smtClean="0"/>
          </a:p>
          <a:p>
            <a:endParaRPr lang="nb-NO" dirty="0" smtClean="0"/>
          </a:p>
        </p:txBody>
      </p:sp>
      <p:pic>
        <p:nvPicPr>
          <p:cNvPr id="1026" name="Picture 2"/>
          <p:cNvPicPr>
            <a:picLocks noChangeAspect="1" noChangeArrowheads="1"/>
          </p:cNvPicPr>
          <p:nvPr/>
        </p:nvPicPr>
        <p:blipFill>
          <a:blip r:embed="rId3" cstate="screen"/>
          <a:srcRect l="9879" r="7626"/>
          <a:stretch>
            <a:fillRect/>
          </a:stretch>
        </p:blipFill>
        <p:spPr bwMode="auto">
          <a:xfrm>
            <a:off x="0" y="-13689"/>
            <a:ext cx="4030133" cy="6871689"/>
          </a:xfrm>
          <a:prstGeom prst="rect">
            <a:avLst/>
          </a:prstGeom>
          <a:noFill/>
          <a:ln w="9525">
            <a:noFill/>
            <a:miter lim="800000"/>
            <a:headEnd/>
            <a:tailEnd/>
          </a:ln>
        </p:spPr>
      </p:pic>
    </p:spTree>
    <p:extLst>
      <p:ext uri="{BB962C8B-B14F-4D97-AF65-F5344CB8AC3E}">
        <p14:creationId xmlns:p14="http://schemas.microsoft.com/office/powerpoint/2010/main" val="4172244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98572" y="511626"/>
            <a:ext cx="5151968" cy="1143000"/>
          </a:xfrm>
        </p:spPr>
        <p:txBody>
          <a:bodyPr/>
          <a:lstStyle/>
          <a:p>
            <a:r>
              <a:rPr lang="nb-NO" dirty="0" smtClean="0"/>
              <a:t>Viktige vurderinger</a:t>
            </a:r>
            <a:endParaRPr lang="nb-NO" dirty="0"/>
          </a:p>
        </p:txBody>
      </p:sp>
      <p:sp>
        <p:nvSpPr>
          <p:cNvPr id="3" name="Plassholder for innhold 2"/>
          <p:cNvSpPr>
            <a:spLocks noGrp="1"/>
          </p:cNvSpPr>
          <p:nvPr>
            <p:ph idx="1"/>
          </p:nvPr>
        </p:nvSpPr>
        <p:spPr>
          <a:xfrm>
            <a:off x="5010539" y="1930401"/>
            <a:ext cx="5028810" cy="4376967"/>
          </a:xfrm>
        </p:spPr>
        <p:txBody>
          <a:bodyPr>
            <a:normAutofit/>
          </a:bodyPr>
          <a:lstStyle/>
          <a:p>
            <a:r>
              <a:rPr lang="nb-NO" dirty="0" smtClean="0"/>
              <a:t>Er alle ”må”-punktene omtalt?</a:t>
            </a:r>
          </a:p>
          <a:p>
            <a:r>
              <a:rPr lang="nb-NO" dirty="0" smtClean="0"/>
              <a:t>Er alle punktene korrekte med hensyn til lov- og avtaleverk?</a:t>
            </a:r>
          </a:p>
          <a:p>
            <a:r>
              <a:rPr lang="nb-NO" dirty="0" smtClean="0"/>
              <a:t>Er alle punktene slik vi ønsker at de skal være? </a:t>
            </a:r>
            <a:br>
              <a:rPr lang="nb-NO" dirty="0" smtClean="0"/>
            </a:br>
            <a:r>
              <a:rPr lang="nb-NO" dirty="0" smtClean="0"/>
              <a:t>(Etikkhjulet; det er kanskje lov, </a:t>
            </a:r>
            <a:br>
              <a:rPr lang="nb-NO" dirty="0" smtClean="0"/>
            </a:br>
            <a:r>
              <a:rPr lang="nb-NO" dirty="0" smtClean="0"/>
              <a:t>men er det lurt?)</a:t>
            </a:r>
          </a:p>
          <a:p>
            <a:endParaRPr lang="nb-NO" dirty="0"/>
          </a:p>
        </p:txBody>
      </p:sp>
      <p:pic>
        <p:nvPicPr>
          <p:cNvPr id="5" name="4ce517cb-cbe2-48b4-b27f-3427eb079752" descr="E2AF9C25-8326-4CC7-8F50-0A0008637655@xserve"/>
          <p:cNvPicPr>
            <a:picLocks noChangeAspect="1" noChangeArrowheads="1"/>
          </p:cNvPicPr>
          <p:nvPr/>
        </p:nvPicPr>
        <p:blipFill>
          <a:blip r:embed="rId2" cstate="screen"/>
          <a:srcRect/>
          <a:stretch>
            <a:fillRect/>
          </a:stretch>
        </p:blipFill>
        <p:spPr bwMode="auto">
          <a:xfrm>
            <a:off x="93306" y="-82199"/>
            <a:ext cx="4101141" cy="7229448"/>
          </a:xfrm>
          <a:prstGeom prst="rect">
            <a:avLst/>
          </a:prstGeom>
          <a:noFill/>
          <a:ln w="9525">
            <a:noFill/>
            <a:miter lim="800000"/>
            <a:headEnd/>
            <a:tailEnd/>
          </a:ln>
        </p:spPr>
      </p:pic>
    </p:spTree>
    <p:extLst>
      <p:ext uri="{BB962C8B-B14F-4D97-AF65-F5344CB8AC3E}">
        <p14:creationId xmlns:p14="http://schemas.microsoft.com/office/powerpoint/2010/main" val="201040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Kommunikasjon\Bilder\Bilder fra Jarle\EmptyName 4.jpg"/>
          <p:cNvPicPr>
            <a:picLocks noChangeAspect="1" noChangeArrowheads="1"/>
          </p:cNvPicPr>
          <p:nvPr/>
        </p:nvPicPr>
        <p:blipFill>
          <a:blip r:embed="rId2" cstate="screen"/>
          <a:srcRect/>
          <a:stretch>
            <a:fillRect/>
          </a:stretch>
        </p:blipFill>
        <p:spPr bwMode="auto">
          <a:xfrm>
            <a:off x="0" y="-152400"/>
            <a:ext cx="12192000" cy="7010400"/>
          </a:xfrm>
          <a:prstGeom prst="rect">
            <a:avLst/>
          </a:prstGeom>
          <a:noFill/>
        </p:spPr>
      </p:pic>
      <p:sp>
        <p:nvSpPr>
          <p:cNvPr id="4" name="Tittel 3"/>
          <p:cNvSpPr txBox="1">
            <a:spLocks/>
          </p:cNvSpPr>
          <p:nvPr/>
        </p:nvSpPr>
        <p:spPr>
          <a:xfrm>
            <a:off x="1930399" y="457200"/>
            <a:ext cx="8229600" cy="1143000"/>
          </a:xfrm>
          <a:prstGeom prst="rect">
            <a:avLst/>
          </a:prstGeom>
        </p:spPr>
        <p:txBody>
          <a:bodyPr/>
          <a:lstStyle/>
          <a:p>
            <a:pPr defTabSz="457200">
              <a:spcBef>
                <a:spcPct val="0"/>
              </a:spcBef>
              <a:defRPr/>
            </a:pPr>
            <a:endParaRPr lang="nb-NO" sz="3400" b="1" dirty="0">
              <a:solidFill>
                <a:srgbClr val="2B899A"/>
              </a:solidFill>
            </a:endParaRPr>
          </a:p>
        </p:txBody>
      </p:sp>
      <p:sp>
        <p:nvSpPr>
          <p:cNvPr id="5" name="Tittel 4"/>
          <p:cNvSpPr>
            <a:spLocks noGrp="1"/>
          </p:cNvSpPr>
          <p:nvPr>
            <p:ph type="title"/>
          </p:nvPr>
        </p:nvSpPr>
        <p:spPr>
          <a:xfrm>
            <a:off x="513184" y="511626"/>
            <a:ext cx="9537354" cy="1143000"/>
          </a:xfrm>
        </p:spPr>
        <p:txBody>
          <a:bodyPr/>
          <a:lstStyle/>
          <a:p>
            <a:r>
              <a:rPr lang="nb-NO" dirty="0" smtClean="0">
                <a:solidFill>
                  <a:schemeClr val="bg1"/>
                </a:solidFill>
              </a:rPr>
              <a:t>Ikke enighet?</a:t>
            </a:r>
            <a:endParaRPr lang="nb-NO" dirty="0">
              <a:solidFill>
                <a:schemeClr val="bg1"/>
              </a:solidFill>
            </a:endParaRPr>
          </a:p>
        </p:txBody>
      </p:sp>
      <p:sp>
        <p:nvSpPr>
          <p:cNvPr id="6" name="Plassholder for innhold 5"/>
          <p:cNvSpPr>
            <a:spLocks noGrp="1"/>
          </p:cNvSpPr>
          <p:nvPr>
            <p:ph idx="1"/>
          </p:nvPr>
        </p:nvSpPr>
        <p:spPr/>
        <p:txBody>
          <a:bodyPr/>
          <a:lstStyle/>
          <a:p>
            <a:r>
              <a:rPr lang="nb-NO" dirty="0" smtClean="0">
                <a:solidFill>
                  <a:schemeClr val="bg1"/>
                </a:solidFill>
              </a:rPr>
              <a:t>Tvistenemnd avgjør uenigheter</a:t>
            </a:r>
          </a:p>
          <a:p>
            <a:r>
              <a:rPr lang="nb-NO" dirty="0" smtClean="0">
                <a:solidFill>
                  <a:schemeClr val="bg1"/>
                </a:solidFill>
              </a:rPr>
              <a:t>Ikke anledning til å bruke streik som </a:t>
            </a:r>
            <a:br>
              <a:rPr lang="nb-NO" dirty="0" smtClean="0">
                <a:solidFill>
                  <a:schemeClr val="bg1"/>
                </a:solidFill>
              </a:rPr>
            </a:br>
            <a:r>
              <a:rPr lang="nb-NO" dirty="0" smtClean="0">
                <a:solidFill>
                  <a:schemeClr val="bg1"/>
                </a:solidFill>
              </a:rPr>
              <a:t>virkemiddel for å komme til enighet</a:t>
            </a:r>
            <a:endParaRPr lang="nb-NO" dirty="0">
              <a:solidFill>
                <a:schemeClr val="bg1"/>
              </a:solidFill>
            </a:endParaRPr>
          </a:p>
        </p:txBody>
      </p:sp>
    </p:spTree>
    <p:extLst>
      <p:ext uri="{BB962C8B-B14F-4D97-AF65-F5344CB8AC3E}">
        <p14:creationId xmlns:p14="http://schemas.microsoft.com/office/powerpoint/2010/main" val="3465257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Praktisk om bedriftsavtalen</a:t>
            </a:r>
            <a:endParaRPr lang="nb-NO" dirty="0"/>
          </a:p>
        </p:txBody>
      </p:sp>
      <p:sp>
        <p:nvSpPr>
          <p:cNvPr id="3" name="Plassholder for innhold 2"/>
          <p:cNvSpPr>
            <a:spLocks noGrp="1"/>
          </p:cNvSpPr>
          <p:nvPr>
            <p:ph sz="half" idx="1"/>
          </p:nvPr>
        </p:nvSpPr>
        <p:spPr>
          <a:xfrm flipH="1">
            <a:off x="6045199" y="1930401"/>
            <a:ext cx="4299273" cy="4525963"/>
          </a:xfrm>
        </p:spPr>
        <p:txBody>
          <a:bodyPr>
            <a:normAutofit/>
          </a:bodyPr>
          <a:lstStyle/>
          <a:p>
            <a:r>
              <a:rPr lang="nb-NO" dirty="0" smtClean="0"/>
              <a:t>Informasjon fra sekretariatet om når avtalen løper ut</a:t>
            </a:r>
          </a:p>
          <a:p>
            <a:r>
              <a:rPr lang="nb-NO" dirty="0" smtClean="0"/>
              <a:t>Begge parter kan si opp</a:t>
            </a:r>
          </a:p>
          <a:p>
            <a:r>
              <a:rPr lang="nb-NO" dirty="0" smtClean="0"/>
              <a:t>Avtalens bestemmelser løper frem til ny avtale er signert</a:t>
            </a:r>
          </a:p>
          <a:p>
            <a:r>
              <a:rPr lang="nb-NO" dirty="0" smtClean="0"/>
              <a:t>Alle bedrifter har en rådgiver i sekretariatet som bistår med bedriftsavtalen</a:t>
            </a:r>
            <a:endParaRPr lang="nb-NO" dirty="0"/>
          </a:p>
        </p:txBody>
      </p:sp>
      <p:pic>
        <p:nvPicPr>
          <p:cNvPr id="13" name="Plassholder for innhold 12" descr="Seigmann med gave.jpg"/>
          <p:cNvPicPr>
            <a:picLocks noGrp="1" noChangeAspect="1"/>
          </p:cNvPicPr>
          <p:nvPr>
            <p:ph sz="half" idx="2"/>
          </p:nvPr>
        </p:nvPicPr>
        <p:blipFill>
          <a:blip r:embed="rId3" cstate="print"/>
          <a:stretch>
            <a:fillRect/>
          </a:stretch>
        </p:blipFill>
        <p:spPr>
          <a:xfrm>
            <a:off x="1919536" y="1916832"/>
            <a:ext cx="4038600" cy="3028950"/>
          </a:xfrm>
        </p:spPr>
      </p:pic>
    </p:spTree>
    <p:extLst>
      <p:ext uri="{BB962C8B-B14F-4D97-AF65-F5344CB8AC3E}">
        <p14:creationId xmlns:p14="http://schemas.microsoft.com/office/powerpoint/2010/main" val="4609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4522" y="511626"/>
            <a:ext cx="6908525" cy="1143000"/>
          </a:xfrm>
        </p:spPr>
        <p:txBody>
          <a:bodyPr/>
          <a:lstStyle/>
          <a:p>
            <a:r>
              <a:rPr lang="nb-NO" dirty="0" smtClean="0"/>
              <a:t>Oppgave</a:t>
            </a:r>
            <a:endParaRPr lang="nb-NO" dirty="0"/>
          </a:p>
        </p:txBody>
      </p:sp>
      <p:sp>
        <p:nvSpPr>
          <p:cNvPr id="3" name="Plassholder for innhold 2"/>
          <p:cNvSpPr>
            <a:spLocks noGrp="1"/>
          </p:cNvSpPr>
          <p:nvPr>
            <p:ph idx="1"/>
          </p:nvPr>
        </p:nvSpPr>
        <p:spPr>
          <a:xfrm>
            <a:off x="345233" y="1930401"/>
            <a:ext cx="6682100" cy="4376967"/>
          </a:xfrm>
        </p:spPr>
        <p:txBody>
          <a:bodyPr/>
          <a:lstStyle/>
          <a:p>
            <a:pPr lvl="0"/>
            <a:r>
              <a:rPr lang="nb-NO" dirty="0" smtClean="0"/>
              <a:t>Hvilke punkter/paragrafer i avtalen tror du betyr mest for medlemmene? Hvorfor?</a:t>
            </a:r>
          </a:p>
          <a:p>
            <a:pPr lvl="0"/>
            <a:r>
              <a:rPr lang="nb-NO" dirty="0" smtClean="0"/>
              <a:t>Hvilke punkter/paragrafer i avtalen har størst </a:t>
            </a:r>
            <a:r>
              <a:rPr lang="nb-NO" dirty="0" err="1" smtClean="0"/>
              <a:t>forbedringspotensiale</a:t>
            </a:r>
            <a:r>
              <a:rPr lang="nb-NO" dirty="0" smtClean="0"/>
              <a:t>?</a:t>
            </a:r>
          </a:p>
          <a:p>
            <a:pPr lvl="0"/>
            <a:r>
              <a:rPr lang="nb-NO" dirty="0" smtClean="0"/>
              <a:t>Hvordan skal vi arbeide for å få til endringene i avtalen?</a:t>
            </a:r>
          </a:p>
          <a:p>
            <a:pPr lvl="0"/>
            <a:r>
              <a:rPr lang="nb-NO" dirty="0" smtClean="0"/>
              <a:t>Har du arbeidet for å få til endringer i avtalen siden Grunnkurs del 1?</a:t>
            </a:r>
          </a:p>
          <a:p>
            <a:endParaRPr lang="nb-NO" dirty="0"/>
          </a:p>
        </p:txBody>
      </p:sp>
      <p:pic>
        <p:nvPicPr>
          <p:cNvPr id="4" name="96a3061f-9c40-49ea-b97e-c41285f72865" descr="E6776417-DFC2-49EC-9B14-D86EE7A67D5B@xserve"/>
          <p:cNvPicPr>
            <a:picLocks noChangeAspect="1" noChangeArrowheads="1"/>
          </p:cNvPicPr>
          <p:nvPr/>
        </p:nvPicPr>
        <p:blipFill>
          <a:blip r:embed="rId3" cstate="screen"/>
          <a:srcRect/>
          <a:stretch>
            <a:fillRect/>
          </a:stretch>
        </p:blipFill>
        <p:spPr bwMode="auto">
          <a:xfrm>
            <a:off x="8796866" y="0"/>
            <a:ext cx="3395134" cy="6870942"/>
          </a:xfrm>
          <a:prstGeom prst="rect">
            <a:avLst/>
          </a:prstGeom>
          <a:noFill/>
          <a:ln w="9525">
            <a:noFill/>
            <a:miter lim="800000"/>
            <a:headEnd/>
            <a:tailEnd/>
          </a:ln>
        </p:spPr>
      </p:pic>
    </p:spTree>
    <p:extLst>
      <p:ext uri="{BB962C8B-B14F-4D97-AF65-F5344CB8AC3E}">
        <p14:creationId xmlns:p14="http://schemas.microsoft.com/office/powerpoint/2010/main" val="8609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C4287-391D-4C8B-A1C2-05BA8A48F16A}">
  <ds:schemaRefs>
    <ds:schemaRef ds:uri="http://purl.org/dc/elements/1.1/"/>
    <ds:schemaRef ds:uri="http://schemas.microsoft.com/sharepoint/v3"/>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15DA840-7DE5-4FBB-B4A0-4CED25D5C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Widescreen</PresentationFormat>
  <Paragraphs>335</Paragraphs>
  <Slides>30</Slides>
  <Notes>27</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30</vt:i4>
      </vt:variant>
    </vt:vector>
  </HeadingPairs>
  <TitlesOfParts>
    <vt:vector size="38" baseType="lpstr">
      <vt:lpstr>Arial</vt:lpstr>
      <vt:lpstr>Arial Black</vt:lpstr>
      <vt:lpstr>AvantGarde</vt:lpstr>
      <vt:lpstr>Calibri</vt:lpstr>
      <vt:lpstr>Lucida Grande</vt:lpstr>
      <vt:lpstr>Wingdings</vt:lpstr>
      <vt:lpstr>finansforbundet_mal</vt:lpstr>
      <vt:lpstr>6_finansforbundet_mal</vt:lpstr>
      <vt:lpstr>Forhandlinger</vt:lpstr>
      <vt:lpstr>Bedriftsavtalen (litt repetisjon)</vt:lpstr>
      <vt:lpstr>Mer repetisjon....</vt:lpstr>
      <vt:lpstr>”Må”-bestemmelser (se HA § 7, 4 og 5)</vt:lpstr>
      <vt:lpstr>PowerPoint-presentasjon</vt:lpstr>
      <vt:lpstr>Viktige vurderinger</vt:lpstr>
      <vt:lpstr>Ikke enighet?</vt:lpstr>
      <vt:lpstr>Praktisk om bedriftsavtalen</vt:lpstr>
      <vt:lpstr>Oppgave</vt:lpstr>
      <vt:lpstr>Andre tema du vil  ha med?</vt:lpstr>
      <vt:lpstr>Forhandlingsteori</vt:lpstr>
      <vt:lpstr>Forhandlinger </vt:lpstr>
      <vt:lpstr>Alle har forhandlingskompetanse</vt:lpstr>
      <vt:lpstr> Vårt utgangspunkt</vt:lpstr>
      <vt:lpstr>”Fra nei til ja”</vt:lpstr>
      <vt:lpstr>Tillitsvalgtes posisjon</vt:lpstr>
      <vt:lpstr> ”Søstrene og appelsinen”</vt:lpstr>
      <vt:lpstr>Holdninger</vt:lpstr>
      <vt:lpstr>Metoden ”Fra nei til ja” </vt:lpstr>
      <vt:lpstr> Synlighet</vt:lpstr>
      <vt:lpstr> Avklar interessene</vt:lpstr>
      <vt:lpstr> Forhandlere er først  og fremst mennesker</vt:lpstr>
      <vt:lpstr> Et par råd</vt:lpstr>
      <vt:lpstr>Valgmuligheter</vt:lpstr>
      <vt:lpstr> Relevante, saklige kriterier</vt:lpstr>
      <vt:lpstr>Et godt resultat</vt:lpstr>
      <vt:lpstr> Prosessen</vt:lpstr>
      <vt:lpstr> Prosessen</vt:lpstr>
      <vt:lpstr> Prosessen</vt:lpstr>
      <vt:lpstr> Prosessen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Forhandlinger</dc:title>
  <dc:creator>Inger Eline Romundgard</dc:creator>
  <cp:lastModifiedBy>Inger Eline Romundgard</cp:lastModifiedBy>
  <cp:revision>2</cp:revision>
  <dcterms:created xsi:type="dcterms:W3CDTF">2016-09-06T07:07:46Z</dcterms:created>
  <dcterms:modified xsi:type="dcterms:W3CDTF">2016-09-16T07:09:45Z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