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31"/>
  </p:notesMasterIdLst>
  <p:handoutMasterIdLst>
    <p:handoutMasterId r:id="rId32"/>
  </p:handoutMasterIdLst>
  <p:sldIdLst>
    <p:sldId id="275"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269" r:id="rId30"/>
  </p:sldIdLst>
  <p:sldSz cx="9144000" cy="5143500" type="screen16x9"/>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81"/>
    <a:srgbClr val="124E91"/>
    <a:srgbClr val="52565A"/>
    <a:srgbClr val="8B1F1E"/>
    <a:srgbClr val="2B899A"/>
    <a:srgbClr val="5A447A"/>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2" autoAdjust="0"/>
    <p:restoredTop sz="95645" autoAdjust="0"/>
  </p:normalViewPr>
  <p:slideViewPr>
    <p:cSldViewPr snapToGrid="0" snapToObjects="1" showGuides="1">
      <p:cViewPr>
        <p:scale>
          <a:sx n="130" d="100"/>
          <a:sy n="130" d="100"/>
        </p:scale>
        <p:origin x="852" y="666"/>
      </p:cViewPr>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4" d="100"/>
          <a:sy n="144" d="100"/>
        </p:scale>
        <p:origin x="262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11C87-FF76-4A68-8E6D-37E5A652E498}" type="doc">
      <dgm:prSet loTypeId="urn:microsoft.com/office/officeart/2005/8/layout/pyramid1" loCatId="pyramid" qsTypeId="urn:microsoft.com/office/officeart/2005/8/quickstyle/simple1" qsCatId="simple" csTypeId="urn:microsoft.com/office/officeart/2005/8/colors/accent1_2" csCatId="accent1" phldr="1"/>
      <dgm:spPr/>
    </dgm:pt>
    <dgm:pt modelId="{3F873A21-5A2E-4D4B-AD90-9EAB066FB769}">
      <dgm:prSet phldrT="[Tekst]" custT="1"/>
      <dgm:spPr>
        <a:solidFill>
          <a:schemeClr val="accent5">
            <a:lumMod val="75000"/>
          </a:schemeClr>
        </a:solidFill>
      </dgm:spPr>
      <dgm:t>
        <a:bodyPr/>
        <a:lstStyle/>
        <a:p>
          <a:endParaRPr lang="nb-NO" sz="1200" dirty="0" smtClean="0">
            <a:solidFill>
              <a:schemeClr val="bg1"/>
            </a:solidFill>
            <a:latin typeface="Arial" charset="0"/>
            <a:ea typeface="Arial" charset="0"/>
            <a:cs typeface="Arial" charset="0"/>
          </a:endParaRPr>
        </a:p>
        <a:p>
          <a:r>
            <a:rPr lang="nb-NO" sz="1200" dirty="0" smtClean="0">
              <a:solidFill>
                <a:schemeClr val="bg1"/>
              </a:solidFill>
              <a:latin typeface="Arial" charset="0"/>
              <a:ea typeface="Arial" charset="0"/>
              <a:cs typeface="Arial" charset="0"/>
            </a:rPr>
            <a:t> </a:t>
          </a:r>
        </a:p>
        <a:p>
          <a:r>
            <a:rPr lang="nb-NO" sz="1200" dirty="0" smtClean="0">
              <a:solidFill>
                <a:schemeClr val="bg1"/>
              </a:solidFill>
              <a:latin typeface="Arial" charset="0"/>
              <a:ea typeface="Arial" charset="0"/>
              <a:cs typeface="Arial" charset="0"/>
            </a:rPr>
            <a:t>Hoved-</a:t>
          </a:r>
          <a:br>
            <a:rPr lang="nb-NO" sz="1200" dirty="0" smtClean="0">
              <a:solidFill>
                <a:schemeClr val="bg1"/>
              </a:solidFill>
              <a:latin typeface="Arial" charset="0"/>
              <a:ea typeface="Arial" charset="0"/>
              <a:cs typeface="Arial" charset="0"/>
            </a:rPr>
          </a:br>
          <a:r>
            <a:rPr lang="nb-NO" sz="1200" dirty="0" smtClean="0">
              <a:solidFill>
                <a:schemeClr val="bg1"/>
              </a:solidFill>
              <a:latin typeface="Arial" charset="0"/>
              <a:ea typeface="Arial" charset="0"/>
              <a:cs typeface="Arial" charset="0"/>
            </a:rPr>
            <a:t>avtale</a:t>
          </a:r>
          <a:endParaRPr lang="nb-NO" sz="1200" dirty="0">
            <a:solidFill>
              <a:schemeClr val="bg1"/>
            </a:solidFill>
            <a:latin typeface="Arial" charset="0"/>
            <a:ea typeface="Arial" charset="0"/>
            <a:cs typeface="Arial" charset="0"/>
          </a:endParaRPr>
        </a:p>
      </dgm:t>
    </dgm:pt>
    <dgm:pt modelId="{C61C83A3-9E86-4AFB-B225-73130AFFEB89}" type="parTrans" cxnId="{4B05E58F-9447-4648-B283-8928157DDFDD}">
      <dgm:prSet/>
      <dgm:spPr/>
      <dgm:t>
        <a:bodyPr/>
        <a:lstStyle/>
        <a:p>
          <a:endParaRPr lang="nb-NO"/>
        </a:p>
      </dgm:t>
    </dgm:pt>
    <dgm:pt modelId="{F6958BA2-A50B-4D64-B00D-2B059972B6CD}" type="sibTrans" cxnId="{4B05E58F-9447-4648-B283-8928157DDFDD}">
      <dgm:prSet/>
      <dgm:spPr/>
      <dgm:t>
        <a:bodyPr/>
        <a:lstStyle/>
        <a:p>
          <a:endParaRPr lang="nb-NO"/>
        </a:p>
      </dgm:t>
    </dgm:pt>
    <dgm:pt modelId="{3AB1558B-C915-4127-A250-A8BDB21144CD}">
      <dgm:prSet phldrT="[Tekst]" custT="1"/>
      <dgm:spPr>
        <a:solidFill>
          <a:schemeClr val="accent6">
            <a:lumMod val="75000"/>
          </a:schemeClr>
        </a:solidFill>
      </dgm:spPr>
      <dgm:t>
        <a:bodyPr/>
        <a:lstStyle/>
        <a:p>
          <a:r>
            <a:rPr lang="nb-NO" sz="1500" dirty="0" smtClean="0">
              <a:solidFill>
                <a:schemeClr val="bg1"/>
              </a:solidFill>
            </a:rPr>
            <a:t>Sentralavtale</a:t>
          </a:r>
          <a:endParaRPr lang="nb-NO" sz="1500" dirty="0">
            <a:solidFill>
              <a:schemeClr val="bg1"/>
            </a:solidFill>
          </a:endParaRPr>
        </a:p>
      </dgm:t>
    </dgm:pt>
    <dgm:pt modelId="{534B1EBE-F34D-4765-8702-CB5B66F93CD3}" type="parTrans" cxnId="{9461042E-9B29-48F3-8E5D-11A352B60914}">
      <dgm:prSet/>
      <dgm:spPr/>
      <dgm:t>
        <a:bodyPr/>
        <a:lstStyle/>
        <a:p>
          <a:endParaRPr lang="nb-NO"/>
        </a:p>
      </dgm:t>
    </dgm:pt>
    <dgm:pt modelId="{D86C039F-120B-400F-89C8-094FD8D95450}" type="sibTrans" cxnId="{9461042E-9B29-48F3-8E5D-11A352B60914}">
      <dgm:prSet/>
      <dgm:spPr/>
      <dgm:t>
        <a:bodyPr/>
        <a:lstStyle/>
        <a:p>
          <a:endParaRPr lang="nb-NO"/>
        </a:p>
      </dgm:t>
    </dgm:pt>
    <dgm:pt modelId="{3808F8A9-FB33-4D0E-B550-FB55B59BCCD5}">
      <dgm:prSet phldrT="[Tekst]" custT="1"/>
      <dgm:spPr>
        <a:solidFill>
          <a:schemeClr val="accent5">
            <a:lumMod val="50000"/>
          </a:schemeClr>
        </a:solidFill>
      </dgm:spPr>
      <dgm:t>
        <a:bodyPr/>
        <a:lstStyle/>
        <a:p>
          <a:r>
            <a:rPr lang="nb-NO" sz="1500" dirty="0" smtClean="0">
              <a:solidFill>
                <a:schemeClr val="bg1"/>
              </a:solidFill>
              <a:latin typeface="Arial" charset="0"/>
              <a:ea typeface="Arial" charset="0"/>
              <a:cs typeface="Arial" charset="0"/>
            </a:rPr>
            <a:t>Særavtaler</a:t>
          </a:r>
          <a:endParaRPr lang="nb-NO" sz="1500" dirty="0">
            <a:solidFill>
              <a:schemeClr val="bg1"/>
            </a:solidFill>
            <a:latin typeface="Arial" charset="0"/>
            <a:ea typeface="Arial" charset="0"/>
            <a:cs typeface="Arial" charset="0"/>
          </a:endParaRPr>
        </a:p>
      </dgm:t>
    </dgm:pt>
    <dgm:pt modelId="{E98D2F03-7DB8-48D4-8D38-809114F73C16}" type="parTrans" cxnId="{9BB46212-BBC2-4087-9226-16FEB4C97E58}">
      <dgm:prSet/>
      <dgm:spPr/>
      <dgm:t>
        <a:bodyPr/>
        <a:lstStyle/>
        <a:p>
          <a:endParaRPr lang="nb-NO"/>
        </a:p>
      </dgm:t>
    </dgm:pt>
    <dgm:pt modelId="{032DFF67-137F-4F8C-A505-AC9DDDE80963}" type="sibTrans" cxnId="{9BB46212-BBC2-4087-9226-16FEB4C97E58}">
      <dgm:prSet/>
      <dgm:spPr/>
      <dgm:t>
        <a:bodyPr/>
        <a:lstStyle/>
        <a:p>
          <a:endParaRPr lang="nb-NO"/>
        </a:p>
      </dgm:t>
    </dgm:pt>
    <dgm:pt modelId="{7216177A-6844-410E-A402-4F3A32EE513A}">
      <dgm:prSet phldrT="[Tekst]" custT="1"/>
      <dgm:spPr>
        <a:solidFill>
          <a:srgbClr val="C00000"/>
        </a:solidFill>
      </dgm:spPr>
      <dgm:t>
        <a:bodyPr/>
        <a:lstStyle/>
        <a:p>
          <a:r>
            <a:rPr lang="nb-NO" sz="1500" dirty="0" smtClean="0">
              <a:solidFill>
                <a:schemeClr val="bg1"/>
              </a:solidFill>
              <a:latin typeface="Arial" charset="0"/>
              <a:ea typeface="Arial" charset="0"/>
              <a:cs typeface="Arial" charset="0"/>
            </a:rPr>
            <a:t>Bedriftsavtale</a:t>
          </a:r>
          <a:endParaRPr lang="nb-NO" sz="1500" dirty="0">
            <a:solidFill>
              <a:schemeClr val="bg1"/>
            </a:solidFill>
            <a:latin typeface="Arial" charset="0"/>
            <a:ea typeface="Arial" charset="0"/>
            <a:cs typeface="Arial" charset="0"/>
          </a:endParaRPr>
        </a:p>
      </dgm:t>
    </dgm:pt>
    <dgm:pt modelId="{1891324B-9CBE-4329-982F-6B1B17D6CFB2}" type="sibTrans" cxnId="{C2FF9F86-6319-4BDF-9EAB-FA7C68EFB373}">
      <dgm:prSet/>
      <dgm:spPr/>
      <dgm:t>
        <a:bodyPr/>
        <a:lstStyle/>
        <a:p>
          <a:endParaRPr lang="nb-NO"/>
        </a:p>
      </dgm:t>
    </dgm:pt>
    <dgm:pt modelId="{803EB8DD-1244-444C-AA6C-35D2927CDD33}" type="parTrans" cxnId="{C2FF9F86-6319-4BDF-9EAB-FA7C68EFB373}">
      <dgm:prSet/>
      <dgm:spPr/>
      <dgm:t>
        <a:bodyPr/>
        <a:lstStyle/>
        <a:p>
          <a:endParaRPr lang="nb-NO"/>
        </a:p>
      </dgm:t>
    </dgm:pt>
    <dgm:pt modelId="{1B18D0F0-EF7E-4656-BB33-29C674B7080A}" type="pres">
      <dgm:prSet presAssocID="{F6C11C87-FF76-4A68-8E6D-37E5A652E498}" presName="Name0" presStyleCnt="0">
        <dgm:presLayoutVars>
          <dgm:dir/>
          <dgm:animLvl val="lvl"/>
          <dgm:resizeHandles val="exact"/>
        </dgm:presLayoutVars>
      </dgm:prSet>
      <dgm:spPr/>
    </dgm:pt>
    <dgm:pt modelId="{DE62986A-643E-4A91-9E5E-4BF1F9775DFE}" type="pres">
      <dgm:prSet presAssocID="{3F873A21-5A2E-4D4B-AD90-9EAB066FB769}" presName="Name8" presStyleCnt="0"/>
      <dgm:spPr/>
    </dgm:pt>
    <dgm:pt modelId="{71679450-A4CC-4615-9706-0293D9329BFA}" type="pres">
      <dgm:prSet presAssocID="{3F873A21-5A2E-4D4B-AD90-9EAB066FB769}" presName="level" presStyleLbl="node1" presStyleIdx="0" presStyleCnt="4" custLinFactNeighborX="1757">
        <dgm:presLayoutVars>
          <dgm:chMax val="1"/>
          <dgm:bulletEnabled val="1"/>
        </dgm:presLayoutVars>
      </dgm:prSet>
      <dgm:spPr/>
      <dgm:t>
        <a:bodyPr/>
        <a:lstStyle/>
        <a:p>
          <a:endParaRPr lang="nb-NO"/>
        </a:p>
      </dgm:t>
    </dgm:pt>
    <dgm:pt modelId="{A2EE68EB-7AE9-4B47-A54F-CB0CDC132FD7}" type="pres">
      <dgm:prSet presAssocID="{3F873A21-5A2E-4D4B-AD90-9EAB066FB769}" presName="levelTx" presStyleLbl="revTx" presStyleIdx="0" presStyleCnt="0">
        <dgm:presLayoutVars>
          <dgm:chMax val="1"/>
          <dgm:bulletEnabled val="1"/>
        </dgm:presLayoutVars>
      </dgm:prSet>
      <dgm:spPr/>
      <dgm:t>
        <a:bodyPr/>
        <a:lstStyle/>
        <a:p>
          <a:endParaRPr lang="nb-NO"/>
        </a:p>
      </dgm:t>
    </dgm:pt>
    <dgm:pt modelId="{3ABB719A-A8FA-46CB-A716-B104BD071B77}" type="pres">
      <dgm:prSet presAssocID="{3AB1558B-C915-4127-A250-A8BDB21144CD}" presName="Name8" presStyleCnt="0"/>
      <dgm:spPr/>
    </dgm:pt>
    <dgm:pt modelId="{0BD31408-7160-4349-9D17-73B21E8FBC19}" type="pres">
      <dgm:prSet presAssocID="{3AB1558B-C915-4127-A250-A8BDB21144CD}" presName="level" presStyleLbl="node1" presStyleIdx="1" presStyleCnt="4">
        <dgm:presLayoutVars>
          <dgm:chMax val="1"/>
          <dgm:bulletEnabled val="1"/>
        </dgm:presLayoutVars>
      </dgm:prSet>
      <dgm:spPr/>
      <dgm:t>
        <a:bodyPr/>
        <a:lstStyle/>
        <a:p>
          <a:endParaRPr lang="nb-NO"/>
        </a:p>
      </dgm:t>
    </dgm:pt>
    <dgm:pt modelId="{30C04437-23AB-4C99-A6FA-5BE4EBEBA9DC}" type="pres">
      <dgm:prSet presAssocID="{3AB1558B-C915-4127-A250-A8BDB21144CD}" presName="levelTx" presStyleLbl="revTx" presStyleIdx="0" presStyleCnt="0">
        <dgm:presLayoutVars>
          <dgm:chMax val="1"/>
          <dgm:bulletEnabled val="1"/>
        </dgm:presLayoutVars>
      </dgm:prSet>
      <dgm:spPr/>
      <dgm:t>
        <a:bodyPr/>
        <a:lstStyle/>
        <a:p>
          <a:endParaRPr lang="nb-NO"/>
        </a:p>
      </dgm:t>
    </dgm:pt>
    <dgm:pt modelId="{AC7B3FDC-C89E-4E5E-A608-CD1DC56AECDF}" type="pres">
      <dgm:prSet presAssocID="{7216177A-6844-410E-A402-4F3A32EE513A}" presName="Name8" presStyleCnt="0"/>
      <dgm:spPr/>
    </dgm:pt>
    <dgm:pt modelId="{C18E306C-42A9-4B11-99BA-C10B0492F556}" type="pres">
      <dgm:prSet presAssocID="{7216177A-6844-410E-A402-4F3A32EE513A}" presName="level" presStyleLbl="node1" presStyleIdx="2" presStyleCnt="4" custLinFactNeighborY="-402">
        <dgm:presLayoutVars>
          <dgm:chMax val="1"/>
          <dgm:bulletEnabled val="1"/>
        </dgm:presLayoutVars>
      </dgm:prSet>
      <dgm:spPr/>
      <dgm:t>
        <a:bodyPr/>
        <a:lstStyle/>
        <a:p>
          <a:endParaRPr lang="nb-NO"/>
        </a:p>
      </dgm:t>
    </dgm:pt>
    <dgm:pt modelId="{58A9E54D-F24A-44F8-B288-32C965B7F4F5}" type="pres">
      <dgm:prSet presAssocID="{7216177A-6844-410E-A402-4F3A32EE513A}" presName="levelTx" presStyleLbl="revTx" presStyleIdx="0" presStyleCnt="0">
        <dgm:presLayoutVars>
          <dgm:chMax val="1"/>
          <dgm:bulletEnabled val="1"/>
        </dgm:presLayoutVars>
      </dgm:prSet>
      <dgm:spPr/>
      <dgm:t>
        <a:bodyPr/>
        <a:lstStyle/>
        <a:p>
          <a:endParaRPr lang="nb-NO"/>
        </a:p>
      </dgm:t>
    </dgm:pt>
    <dgm:pt modelId="{7C17A792-083A-47B9-B641-E78F29828084}" type="pres">
      <dgm:prSet presAssocID="{3808F8A9-FB33-4D0E-B550-FB55B59BCCD5}" presName="Name8" presStyleCnt="0"/>
      <dgm:spPr/>
    </dgm:pt>
    <dgm:pt modelId="{7C6463FD-E2D6-4538-8DEF-D37F30E67432}" type="pres">
      <dgm:prSet presAssocID="{3808F8A9-FB33-4D0E-B550-FB55B59BCCD5}" presName="level" presStyleLbl="node1" presStyleIdx="3" presStyleCnt="4">
        <dgm:presLayoutVars>
          <dgm:chMax val="1"/>
          <dgm:bulletEnabled val="1"/>
        </dgm:presLayoutVars>
      </dgm:prSet>
      <dgm:spPr/>
      <dgm:t>
        <a:bodyPr/>
        <a:lstStyle/>
        <a:p>
          <a:endParaRPr lang="nb-NO"/>
        </a:p>
      </dgm:t>
    </dgm:pt>
    <dgm:pt modelId="{23F7FB59-45F1-45BC-AECC-04943A99AE3D}" type="pres">
      <dgm:prSet presAssocID="{3808F8A9-FB33-4D0E-B550-FB55B59BCCD5}" presName="levelTx" presStyleLbl="revTx" presStyleIdx="0" presStyleCnt="0">
        <dgm:presLayoutVars>
          <dgm:chMax val="1"/>
          <dgm:bulletEnabled val="1"/>
        </dgm:presLayoutVars>
      </dgm:prSet>
      <dgm:spPr/>
      <dgm:t>
        <a:bodyPr/>
        <a:lstStyle/>
        <a:p>
          <a:endParaRPr lang="nb-NO"/>
        </a:p>
      </dgm:t>
    </dgm:pt>
  </dgm:ptLst>
  <dgm:cxnLst>
    <dgm:cxn modelId="{588D341D-1E7D-6C49-8BB1-0E7BB8F2E240}" type="presOf" srcId="{3808F8A9-FB33-4D0E-B550-FB55B59BCCD5}" destId="{7C6463FD-E2D6-4538-8DEF-D37F30E67432}" srcOrd="0" destOrd="0" presId="urn:microsoft.com/office/officeart/2005/8/layout/pyramid1"/>
    <dgm:cxn modelId="{726C58BC-8D23-7946-9AA5-32861F532C4F}" type="presOf" srcId="{F6C11C87-FF76-4A68-8E6D-37E5A652E498}" destId="{1B18D0F0-EF7E-4656-BB33-29C674B7080A}" srcOrd="0" destOrd="0" presId="urn:microsoft.com/office/officeart/2005/8/layout/pyramid1"/>
    <dgm:cxn modelId="{4BAAA2CE-E0E6-F94A-920D-2DFB8474276E}" type="presOf" srcId="{7216177A-6844-410E-A402-4F3A32EE513A}" destId="{58A9E54D-F24A-44F8-B288-32C965B7F4F5}" srcOrd="1" destOrd="0" presId="urn:microsoft.com/office/officeart/2005/8/layout/pyramid1"/>
    <dgm:cxn modelId="{4B05E58F-9447-4648-B283-8928157DDFDD}" srcId="{F6C11C87-FF76-4A68-8E6D-37E5A652E498}" destId="{3F873A21-5A2E-4D4B-AD90-9EAB066FB769}" srcOrd="0" destOrd="0" parTransId="{C61C83A3-9E86-4AFB-B225-73130AFFEB89}" sibTransId="{F6958BA2-A50B-4D64-B00D-2B059972B6CD}"/>
    <dgm:cxn modelId="{5F963A1B-7D00-BE4A-B886-6894A654A15C}" type="presOf" srcId="{3AB1558B-C915-4127-A250-A8BDB21144CD}" destId="{0BD31408-7160-4349-9D17-73B21E8FBC19}" srcOrd="0" destOrd="0" presId="urn:microsoft.com/office/officeart/2005/8/layout/pyramid1"/>
    <dgm:cxn modelId="{49CEF88E-87DF-9645-9CDC-0386438C1B25}" type="presOf" srcId="{3F873A21-5A2E-4D4B-AD90-9EAB066FB769}" destId="{71679450-A4CC-4615-9706-0293D9329BFA}" srcOrd="0" destOrd="0" presId="urn:microsoft.com/office/officeart/2005/8/layout/pyramid1"/>
    <dgm:cxn modelId="{C2FF9F86-6319-4BDF-9EAB-FA7C68EFB373}" srcId="{F6C11C87-FF76-4A68-8E6D-37E5A652E498}" destId="{7216177A-6844-410E-A402-4F3A32EE513A}" srcOrd="2" destOrd="0" parTransId="{803EB8DD-1244-444C-AA6C-35D2927CDD33}" sibTransId="{1891324B-9CBE-4329-982F-6B1B17D6CFB2}"/>
    <dgm:cxn modelId="{9461042E-9B29-48F3-8E5D-11A352B60914}" srcId="{F6C11C87-FF76-4A68-8E6D-37E5A652E498}" destId="{3AB1558B-C915-4127-A250-A8BDB21144CD}" srcOrd="1" destOrd="0" parTransId="{534B1EBE-F34D-4765-8702-CB5B66F93CD3}" sibTransId="{D86C039F-120B-400F-89C8-094FD8D95450}"/>
    <dgm:cxn modelId="{EDD130EE-ED5F-E444-862B-C74F3C8ED1EB}" type="presOf" srcId="{7216177A-6844-410E-A402-4F3A32EE513A}" destId="{C18E306C-42A9-4B11-99BA-C10B0492F556}" srcOrd="0" destOrd="0" presId="urn:microsoft.com/office/officeart/2005/8/layout/pyramid1"/>
    <dgm:cxn modelId="{FA6A4B27-1210-CD4B-822B-665A874F931D}" type="presOf" srcId="{3AB1558B-C915-4127-A250-A8BDB21144CD}" destId="{30C04437-23AB-4C99-A6FA-5BE4EBEBA9DC}" srcOrd="1" destOrd="0" presId="urn:microsoft.com/office/officeart/2005/8/layout/pyramid1"/>
    <dgm:cxn modelId="{9BB46212-BBC2-4087-9226-16FEB4C97E58}" srcId="{F6C11C87-FF76-4A68-8E6D-37E5A652E498}" destId="{3808F8A9-FB33-4D0E-B550-FB55B59BCCD5}" srcOrd="3" destOrd="0" parTransId="{E98D2F03-7DB8-48D4-8D38-809114F73C16}" sibTransId="{032DFF67-137F-4F8C-A505-AC9DDDE80963}"/>
    <dgm:cxn modelId="{25B07C83-5B09-4447-B7FE-23DB8A337ADC}" type="presOf" srcId="{3808F8A9-FB33-4D0E-B550-FB55B59BCCD5}" destId="{23F7FB59-45F1-45BC-AECC-04943A99AE3D}" srcOrd="1" destOrd="0" presId="urn:microsoft.com/office/officeart/2005/8/layout/pyramid1"/>
    <dgm:cxn modelId="{0AFCCC7C-F521-7C41-BE83-D8973105E2F3}" type="presOf" srcId="{3F873A21-5A2E-4D4B-AD90-9EAB066FB769}" destId="{A2EE68EB-7AE9-4B47-A54F-CB0CDC132FD7}" srcOrd="1" destOrd="0" presId="urn:microsoft.com/office/officeart/2005/8/layout/pyramid1"/>
    <dgm:cxn modelId="{90E92A89-9C5A-AC41-BE08-E64076EFC9DF}" type="presParOf" srcId="{1B18D0F0-EF7E-4656-BB33-29C674B7080A}" destId="{DE62986A-643E-4A91-9E5E-4BF1F9775DFE}" srcOrd="0" destOrd="0" presId="urn:microsoft.com/office/officeart/2005/8/layout/pyramid1"/>
    <dgm:cxn modelId="{FD15DEBA-9373-454C-8586-4B03D43E2A32}" type="presParOf" srcId="{DE62986A-643E-4A91-9E5E-4BF1F9775DFE}" destId="{71679450-A4CC-4615-9706-0293D9329BFA}" srcOrd="0" destOrd="0" presId="urn:microsoft.com/office/officeart/2005/8/layout/pyramid1"/>
    <dgm:cxn modelId="{136D1E64-5D30-1740-AF13-073F38BDE7C0}" type="presParOf" srcId="{DE62986A-643E-4A91-9E5E-4BF1F9775DFE}" destId="{A2EE68EB-7AE9-4B47-A54F-CB0CDC132FD7}" srcOrd="1" destOrd="0" presId="urn:microsoft.com/office/officeart/2005/8/layout/pyramid1"/>
    <dgm:cxn modelId="{B71DE8B7-C6A1-464C-94C6-744FC5221537}" type="presParOf" srcId="{1B18D0F0-EF7E-4656-BB33-29C674B7080A}" destId="{3ABB719A-A8FA-46CB-A716-B104BD071B77}" srcOrd="1" destOrd="0" presId="urn:microsoft.com/office/officeart/2005/8/layout/pyramid1"/>
    <dgm:cxn modelId="{560DB234-109E-E040-8C14-C019BC80A72A}" type="presParOf" srcId="{3ABB719A-A8FA-46CB-A716-B104BD071B77}" destId="{0BD31408-7160-4349-9D17-73B21E8FBC19}" srcOrd="0" destOrd="0" presId="urn:microsoft.com/office/officeart/2005/8/layout/pyramid1"/>
    <dgm:cxn modelId="{B7501D26-9F6A-724C-A369-DDF5166379CD}" type="presParOf" srcId="{3ABB719A-A8FA-46CB-A716-B104BD071B77}" destId="{30C04437-23AB-4C99-A6FA-5BE4EBEBA9DC}" srcOrd="1" destOrd="0" presId="urn:microsoft.com/office/officeart/2005/8/layout/pyramid1"/>
    <dgm:cxn modelId="{7707723E-A9AF-A649-A0A7-CEAACC3BEB80}" type="presParOf" srcId="{1B18D0F0-EF7E-4656-BB33-29C674B7080A}" destId="{AC7B3FDC-C89E-4E5E-A608-CD1DC56AECDF}" srcOrd="2" destOrd="0" presId="urn:microsoft.com/office/officeart/2005/8/layout/pyramid1"/>
    <dgm:cxn modelId="{6AFB3CE8-577D-374D-AAF7-94F38916FFEF}" type="presParOf" srcId="{AC7B3FDC-C89E-4E5E-A608-CD1DC56AECDF}" destId="{C18E306C-42A9-4B11-99BA-C10B0492F556}" srcOrd="0" destOrd="0" presId="urn:microsoft.com/office/officeart/2005/8/layout/pyramid1"/>
    <dgm:cxn modelId="{99DA8ABA-BCFA-D843-A524-C832355677CB}" type="presParOf" srcId="{AC7B3FDC-C89E-4E5E-A608-CD1DC56AECDF}" destId="{58A9E54D-F24A-44F8-B288-32C965B7F4F5}" srcOrd="1" destOrd="0" presId="urn:microsoft.com/office/officeart/2005/8/layout/pyramid1"/>
    <dgm:cxn modelId="{8325C7AA-2766-C140-8D83-8B2990A9D5B9}" type="presParOf" srcId="{1B18D0F0-EF7E-4656-BB33-29C674B7080A}" destId="{7C17A792-083A-47B9-B641-E78F29828084}" srcOrd="3" destOrd="0" presId="urn:microsoft.com/office/officeart/2005/8/layout/pyramid1"/>
    <dgm:cxn modelId="{FAADEFC1-C929-6E42-A8E7-2E52F8304A09}" type="presParOf" srcId="{7C17A792-083A-47B9-B641-E78F29828084}" destId="{7C6463FD-E2D6-4538-8DEF-D37F30E67432}" srcOrd="0" destOrd="0" presId="urn:microsoft.com/office/officeart/2005/8/layout/pyramid1"/>
    <dgm:cxn modelId="{EDF56938-C2F6-6443-97F4-24EFBD4DA9B4}" type="presParOf" srcId="{7C17A792-083A-47B9-B641-E78F29828084}" destId="{23F7FB59-45F1-45BC-AECC-04943A99AE3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C11C87-FF76-4A68-8E6D-37E5A652E498}" type="doc">
      <dgm:prSet loTypeId="urn:microsoft.com/office/officeart/2005/8/layout/pyramid1" loCatId="pyramid" qsTypeId="urn:microsoft.com/office/officeart/2005/8/quickstyle/simple1" qsCatId="simple" csTypeId="urn:microsoft.com/office/officeart/2005/8/colors/accent1_2" csCatId="accent1" phldr="1"/>
      <dgm:spPr/>
    </dgm:pt>
    <dgm:pt modelId="{3F873A21-5A2E-4D4B-AD90-9EAB066FB769}">
      <dgm:prSet phldrT="[Tekst]" custT="1"/>
      <dgm:spPr>
        <a:solidFill>
          <a:schemeClr val="accent5">
            <a:lumMod val="75000"/>
          </a:schemeClr>
        </a:solidFill>
      </dgm:spPr>
      <dgm:t>
        <a:bodyPr/>
        <a:lstStyle/>
        <a:p>
          <a:endParaRPr lang="nb-NO" sz="1200" dirty="0" smtClean="0">
            <a:solidFill>
              <a:schemeClr val="bg1"/>
            </a:solidFill>
            <a:latin typeface="Arial" charset="0"/>
            <a:ea typeface="Arial" charset="0"/>
            <a:cs typeface="Arial" charset="0"/>
          </a:endParaRPr>
        </a:p>
        <a:p>
          <a:r>
            <a:rPr lang="nb-NO" sz="1200" dirty="0" smtClean="0">
              <a:solidFill>
                <a:schemeClr val="bg1"/>
              </a:solidFill>
              <a:latin typeface="Arial" charset="0"/>
              <a:ea typeface="Arial" charset="0"/>
              <a:cs typeface="Arial" charset="0"/>
            </a:rPr>
            <a:t> </a:t>
          </a:r>
        </a:p>
        <a:p>
          <a:r>
            <a:rPr lang="nb-NO" sz="1200" dirty="0" smtClean="0">
              <a:solidFill>
                <a:schemeClr val="bg1"/>
              </a:solidFill>
              <a:latin typeface="Arial" charset="0"/>
              <a:ea typeface="Arial" charset="0"/>
              <a:cs typeface="Arial" charset="0"/>
            </a:rPr>
            <a:t>Hoved-</a:t>
          </a:r>
          <a:br>
            <a:rPr lang="nb-NO" sz="1200" dirty="0" smtClean="0">
              <a:solidFill>
                <a:schemeClr val="bg1"/>
              </a:solidFill>
              <a:latin typeface="Arial" charset="0"/>
              <a:ea typeface="Arial" charset="0"/>
              <a:cs typeface="Arial" charset="0"/>
            </a:rPr>
          </a:br>
          <a:r>
            <a:rPr lang="nb-NO" sz="1200" dirty="0" smtClean="0">
              <a:solidFill>
                <a:schemeClr val="bg1"/>
              </a:solidFill>
              <a:latin typeface="Arial" charset="0"/>
              <a:ea typeface="Arial" charset="0"/>
              <a:cs typeface="Arial" charset="0"/>
            </a:rPr>
            <a:t>avtale</a:t>
          </a:r>
          <a:endParaRPr lang="nb-NO" sz="1200" dirty="0">
            <a:solidFill>
              <a:schemeClr val="bg1"/>
            </a:solidFill>
            <a:latin typeface="Arial" charset="0"/>
            <a:ea typeface="Arial" charset="0"/>
            <a:cs typeface="Arial" charset="0"/>
          </a:endParaRPr>
        </a:p>
      </dgm:t>
    </dgm:pt>
    <dgm:pt modelId="{C61C83A3-9E86-4AFB-B225-73130AFFEB89}" type="parTrans" cxnId="{4B05E58F-9447-4648-B283-8928157DDFDD}">
      <dgm:prSet/>
      <dgm:spPr/>
      <dgm:t>
        <a:bodyPr/>
        <a:lstStyle/>
        <a:p>
          <a:endParaRPr lang="nb-NO"/>
        </a:p>
      </dgm:t>
    </dgm:pt>
    <dgm:pt modelId="{F6958BA2-A50B-4D64-B00D-2B059972B6CD}" type="sibTrans" cxnId="{4B05E58F-9447-4648-B283-8928157DDFDD}">
      <dgm:prSet/>
      <dgm:spPr/>
      <dgm:t>
        <a:bodyPr/>
        <a:lstStyle/>
        <a:p>
          <a:endParaRPr lang="nb-NO"/>
        </a:p>
      </dgm:t>
    </dgm:pt>
    <dgm:pt modelId="{3AB1558B-C915-4127-A250-A8BDB21144CD}">
      <dgm:prSet phldrT="[Tekst]" custT="1"/>
      <dgm:spPr>
        <a:solidFill>
          <a:schemeClr val="accent6">
            <a:lumMod val="75000"/>
          </a:schemeClr>
        </a:solidFill>
      </dgm:spPr>
      <dgm:t>
        <a:bodyPr/>
        <a:lstStyle/>
        <a:p>
          <a:r>
            <a:rPr lang="nb-NO" sz="1200" dirty="0" smtClean="0">
              <a:solidFill>
                <a:schemeClr val="bg1"/>
              </a:solidFill>
              <a:latin typeface="Arial" charset="0"/>
              <a:ea typeface="Arial" charset="0"/>
              <a:cs typeface="Arial" charset="0"/>
            </a:rPr>
            <a:t>Funksjonær-</a:t>
          </a:r>
          <a:br>
            <a:rPr lang="nb-NO" sz="1200" dirty="0" smtClean="0">
              <a:solidFill>
                <a:schemeClr val="bg1"/>
              </a:solidFill>
              <a:latin typeface="Arial" charset="0"/>
              <a:ea typeface="Arial" charset="0"/>
              <a:cs typeface="Arial" charset="0"/>
            </a:rPr>
          </a:br>
          <a:r>
            <a:rPr lang="nb-NO" sz="1200" dirty="0" smtClean="0">
              <a:solidFill>
                <a:schemeClr val="bg1"/>
              </a:solidFill>
              <a:latin typeface="Arial" charset="0"/>
              <a:ea typeface="Arial" charset="0"/>
              <a:cs typeface="Arial" charset="0"/>
            </a:rPr>
            <a:t>avtale</a:t>
          </a:r>
          <a:endParaRPr lang="nb-NO" sz="1200" dirty="0">
            <a:solidFill>
              <a:schemeClr val="bg1"/>
            </a:solidFill>
            <a:latin typeface="Arial" charset="0"/>
            <a:ea typeface="Arial" charset="0"/>
            <a:cs typeface="Arial" charset="0"/>
          </a:endParaRPr>
        </a:p>
      </dgm:t>
    </dgm:pt>
    <dgm:pt modelId="{534B1EBE-F34D-4765-8702-CB5B66F93CD3}" type="parTrans" cxnId="{9461042E-9B29-48F3-8E5D-11A352B60914}">
      <dgm:prSet/>
      <dgm:spPr/>
      <dgm:t>
        <a:bodyPr/>
        <a:lstStyle/>
        <a:p>
          <a:endParaRPr lang="nb-NO"/>
        </a:p>
      </dgm:t>
    </dgm:pt>
    <dgm:pt modelId="{D86C039F-120B-400F-89C8-094FD8D95450}" type="sibTrans" cxnId="{9461042E-9B29-48F3-8E5D-11A352B60914}">
      <dgm:prSet/>
      <dgm:spPr/>
      <dgm:t>
        <a:bodyPr/>
        <a:lstStyle/>
        <a:p>
          <a:endParaRPr lang="nb-NO"/>
        </a:p>
      </dgm:t>
    </dgm:pt>
    <dgm:pt modelId="{3808F8A9-FB33-4D0E-B550-FB55B59BCCD5}">
      <dgm:prSet phldrT="[Tekst]" custT="1"/>
      <dgm:spPr>
        <a:solidFill>
          <a:schemeClr val="accent5">
            <a:lumMod val="50000"/>
          </a:schemeClr>
        </a:solidFill>
      </dgm:spPr>
      <dgm:t>
        <a:bodyPr/>
        <a:lstStyle/>
        <a:p>
          <a:r>
            <a:rPr lang="nb-NO" sz="1200" dirty="0" smtClean="0">
              <a:solidFill>
                <a:schemeClr val="bg1"/>
              </a:solidFill>
              <a:latin typeface="Arial" charset="0"/>
              <a:ea typeface="Arial" charset="0"/>
              <a:cs typeface="Arial" charset="0"/>
            </a:rPr>
            <a:t>Særavtaler</a:t>
          </a:r>
          <a:endParaRPr lang="nb-NO" sz="1200" dirty="0">
            <a:solidFill>
              <a:schemeClr val="bg1"/>
            </a:solidFill>
            <a:latin typeface="Arial" charset="0"/>
            <a:ea typeface="Arial" charset="0"/>
            <a:cs typeface="Arial" charset="0"/>
          </a:endParaRPr>
        </a:p>
      </dgm:t>
    </dgm:pt>
    <dgm:pt modelId="{E98D2F03-7DB8-48D4-8D38-809114F73C16}" type="parTrans" cxnId="{9BB46212-BBC2-4087-9226-16FEB4C97E58}">
      <dgm:prSet/>
      <dgm:spPr/>
      <dgm:t>
        <a:bodyPr/>
        <a:lstStyle/>
        <a:p>
          <a:endParaRPr lang="nb-NO"/>
        </a:p>
      </dgm:t>
    </dgm:pt>
    <dgm:pt modelId="{032DFF67-137F-4F8C-A505-AC9DDDE80963}" type="sibTrans" cxnId="{9BB46212-BBC2-4087-9226-16FEB4C97E58}">
      <dgm:prSet/>
      <dgm:spPr/>
      <dgm:t>
        <a:bodyPr/>
        <a:lstStyle/>
        <a:p>
          <a:endParaRPr lang="nb-NO"/>
        </a:p>
      </dgm:t>
    </dgm:pt>
    <dgm:pt modelId="{7216177A-6844-410E-A402-4F3A32EE513A}">
      <dgm:prSet phldrT="[Tekst]" custT="1"/>
      <dgm:spPr>
        <a:solidFill>
          <a:srgbClr val="C00000"/>
        </a:solidFill>
      </dgm:spPr>
      <dgm:t>
        <a:bodyPr/>
        <a:lstStyle/>
        <a:p>
          <a:endParaRPr lang="nb-NO" sz="1200" dirty="0">
            <a:solidFill>
              <a:schemeClr val="bg1"/>
            </a:solidFill>
            <a:latin typeface="Arial" charset="0"/>
            <a:ea typeface="Arial" charset="0"/>
            <a:cs typeface="Arial" charset="0"/>
          </a:endParaRPr>
        </a:p>
      </dgm:t>
    </dgm:pt>
    <dgm:pt modelId="{1891324B-9CBE-4329-982F-6B1B17D6CFB2}" type="sibTrans" cxnId="{C2FF9F86-6319-4BDF-9EAB-FA7C68EFB373}">
      <dgm:prSet/>
      <dgm:spPr/>
      <dgm:t>
        <a:bodyPr/>
        <a:lstStyle/>
        <a:p>
          <a:endParaRPr lang="nb-NO"/>
        </a:p>
      </dgm:t>
    </dgm:pt>
    <dgm:pt modelId="{803EB8DD-1244-444C-AA6C-35D2927CDD33}" type="parTrans" cxnId="{C2FF9F86-6319-4BDF-9EAB-FA7C68EFB373}">
      <dgm:prSet/>
      <dgm:spPr/>
      <dgm:t>
        <a:bodyPr/>
        <a:lstStyle/>
        <a:p>
          <a:endParaRPr lang="nb-NO"/>
        </a:p>
      </dgm:t>
    </dgm:pt>
    <dgm:pt modelId="{1B18D0F0-EF7E-4656-BB33-29C674B7080A}" type="pres">
      <dgm:prSet presAssocID="{F6C11C87-FF76-4A68-8E6D-37E5A652E498}" presName="Name0" presStyleCnt="0">
        <dgm:presLayoutVars>
          <dgm:dir/>
          <dgm:animLvl val="lvl"/>
          <dgm:resizeHandles val="exact"/>
        </dgm:presLayoutVars>
      </dgm:prSet>
      <dgm:spPr/>
    </dgm:pt>
    <dgm:pt modelId="{DE62986A-643E-4A91-9E5E-4BF1F9775DFE}" type="pres">
      <dgm:prSet presAssocID="{3F873A21-5A2E-4D4B-AD90-9EAB066FB769}" presName="Name8" presStyleCnt="0"/>
      <dgm:spPr/>
    </dgm:pt>
    <dgm:pt modelId="{71679450-A4CC-4615-9706-0293D9329BFA}" type="pres">
      <dgm:prSet presAssocID="{3F873A21-5A2E-4D4B-AD90-9EAB066FB769}" presName="level" presStyleLbl="node1" presStyleIdx="0" presStyleCnt="4" custLinFactNeighborX="1757">
        <dgm:presLayoutVars>
          <dgm:chMax val="1"/>
          <dgm:bulletEnabled val="1"/>
        </dgm:presLayoutVars>
      </dgm:prSet>
      <dgm:spPr/>
      <dgm:t>
        <a:bodyPr/>
        <a:lstStyle/>
        <a:p>
          <a:endParaRPr lang="nb-NO"/>
        </a:p>
      </dgm:t>
    </dgm:pt>
    <dgm:pt modelId="{A2EE68EB-7AE9-4B47-A54F-CB0CDC132FD7}" type="pres">
      <dgm:prSet presAssocID="{3F873A21-5A2E-4D4B-AD90-9EAB066FB769}" presName="levelTx" presStyleLbl="revTx" presStyleIdx="0" presStyleCnt="0">
        <dgm:presLayoutVars>
          <dgm:chMax val="1"/>
          <dgm:bulletEnabled val="1"/>
        </dgm:presLayoutVars>
      </dgm:prSet>
      <dgm:spPr/>
      <dgm:t>
        <a:bodyPr/>
        <a:lstStyle/>
        <a:p>
          <a:endParaRPr lang="nb-NO"/>
        </a:p>
      </dgm:t>
    </dgm:pt>
    <dgm:pt modelId="{3ABB719A-A8FA-46CB-A716-B104BD071B77}" type="pres">
      <dgm:prSet presAssocID="{3AB1558B-C915-4127-A250-A8BDB21144CD}" presName="Name8" presStyleCnt="0"/>
      <dgm:spPr/>
    </dgm:pt>
    <dgm:pt modelId="{0BD31408-7160-4349-9D17-73B21E8FBC19}" type="pres">
      <dgm:prSet presAssocID="{3AB1558B-C915-4127-A250-A8BDB21144CD}" presName="level" presStyleLbl="node1" presStyleIdx="1" presStyleCnt="4">
        <dgm:presLayoutVars>
          <dgm:chMax val="1"/>
          <dgm:bulletEnabled val="1"/>
        </dgm:presLayoutVars>
      </dgm:prSet>
      <dgm:spPr/>
      <dgm:t>
        <a:bodyPr/>
        <a:lstStyle/>
        <a:p>
          <a:endParaRPr lang="nb-NO"/>
        </a:p>
      </dgm:t>
    </dgm:pt>
    <dgm:pt modelId="{30C04437-23AB-4C99-A6FA-5BE4EBEBA9DC}" type="pres">
      <dgm:prSet presAssocID="{3AB1558B-C915-4127-A250-A8BDB21144CD}" presName="levelTx" presStyleLbl="revTx" presStyleIdx="0" presStyleCnt="0">
        <dgm:presLayoutVars>
          <dgm:chMax val="1"/>
          <dgm:bulletEnabled val="1"/>
        </dgm:presLayoutVars>
      </dgm:prSet>
      <dgm:spPr/>
      <dgm:t>
        <a:bodyPr/>
        <a:lstStyle/>
        <a:p>
          <a:endParaRPr lang="nb-NO"/>
        </a:p>
      </dgm:t>
    </dgm:pt>
    <dgm:pt modelId="{AC7B3FDC-C89E-4E5E-A608-CD1DC56AECDF}" type="pres">
      <dgm:prSet presAssocID="{7216177A-6844-410E-A402-4F3A32EE513A}" presName="Name8" presStyleCnt="0"/>
      <dgm:spPr/>
    </dgm:pt>
    <dgm:pt modelId="{C18E306C-42A9-4B11-99BA-C10B0492F556}" type="pres">
      <dgm:prSet presAssocID="{7216177A-6844-410E-A402-4F3A32EE513A}" presName="level" presStyleLbl="node1" presStyleIdx="2" presStyleCnt="4" custLinFactNeighborY="-402">
        <dgm:presLayoutVars>
          <dgm:chMax val="1"/>
          <dgm:bulletEnabled val="1"/>
        </dgm:presLayoutVars>
      </dgm:prSet>
      <dgm:spPr/>
      <dgm:t>
        <a:bodyPr/>
        <a:lstStyle/>
        <a:p>
          <a:endParaRPr lang="nb-NO"/>
        </a:p>
      </dgm:t>
    </dgm:pt>
    <dgm:pt modelId="{58A9E54D-F24A-44F8-B288-32C965B7F4F5}" type="pres">
      <dgm:prSet presAssocID="{7216177A-6844-410E-A402-4F3A32EE513A}" presName="levelTx" presStyleLbl="revTx" presStyleIdx="0" presStyleCnt="0">
        <dgm:presLayoutVars>
          <dgm:chMax val="1"/>
          <dgm:bulletEnabled val="1"/>
        </dgm:presLayoutVars>
      </dgm:prSet>
      <dgm:spPr/>
      <dgm:t>
        <a:bodyPr/>
        <a:lstStyle/>
        <a:p>
          <a:endParaRPr lang="nb-NO"/>
        </a:p>
      </dgm:t>
    </dgm:pt>
    <dgm:pt modelId="{7C17A792-083A-47B9-B641-E78F29828084}" type="pres">
      <dgm:prSet presAssocID="{3808F8A9-FB33-4D0E-B550-FB55B59BCCD5}" presName="Name8" presStyleCnt="0"/>
      <dgm:spPr/>
    </dgm:pt>
    <dgm:pt modelId="{7C6463FD-E2D6-4538-8DEF-D37F30E67432}" type="pres">
      <dgm:prSet presAssocID="{3808F8A9-FB33-4D0E-B550-FB55B59BCCD5}" presName="level" presStyleLbl="node1" presStyleIdx="3" presStyleCnt="4">
        <dgm:presLayoutVars>
          <dgm:chMax val="1"/>
          <dgm:bulletEnabled val="1"/>
        </dgm:presLayoutVars>
      </dgm:prSet>
      <dgm:spPr/>
      <dgm:t>
        <a:bodyPr/>
        <a:lstStyle/>
        <a:p>
          <a:endParaRPr lang="nb-NO"/>
        </a:p>
      </dgm:t>
    </dgm:pt>
    <dgm:pt modelId="{23F7FB59-45F1-45BC-AECC-04943A99AE3D}" type="pres">
      <dgm:prSet presAssocID="{3808F8A9-FB33-4D0E-B550-FB55B59BCCD5}" presName="levelTx" presStyleLbl="revTx" presStyleIdx="0" presStyleCnt="0">
        <dgm:presLayoutVars>
          <dgm:chMax val="1"/>
          <dgm:bulletEnabled val="1"/>
        </dgm:presLayoutVars>
      </dgm:prSet>
      <dgm:spPr/>
      <dgm:t>
        <a:bodyPr/>
        <a:lstStyle/>
        <a:p>
          <a:endParaRPr lang="nb-NO"/>
        </a:p>
      </dgm:t>
    </dgm:pt>
  </dgm:ptLst>
  <dgm:cxnLst>
    <dgm:cxn modelId="{4C3CD366-4165-B847-8946-6C8717FBF47D}" type="presOf" srcId="{3AB1558B-C915-4127-A250-A8BDB21144CD}" destId="{0BD31408-7160-4349-9D17-73B21E8FBC19}" srcOrd="0" destOrd="0" presId="urn:microsoft.com/office/officeart/2005/8/layout/pyramid1"/>
    <dgm:cxn modelId="{71A90B25-1145-6C41-803E-705308263CAA}" type="presOf" srcId="{7216177A-6844-410E-A402-4F3A32EE513A}" destId="{58A9E54D-F24A-44F8-B288-32C965B7F4F5}" srcOrd="1" destOrd="0" presId="urn:microsoft.com/office/officeart/2005/8/layout/pyramid1"/>
    <dgm:cxn modelId="{8627D6E8-F7D9-E242-86C1-94333A59726A}" type="presOf" srcId="{3808F8A9-FB33-4D0E-B550-FB55B59BCCD5}" destId="{7C6463FD-E2D6-4538-8DEF-D37F30E67432}" srcOrd="0" destOrd="0" presId="urn:microsoft.com/office/officeart/2005/8/layout/pyramid1"/>
    <dgm:cxn modelId="{D9798A74-8A02-D24A-8D3A-7A539C360B35}" type="presOf" srcId="{3F873A21-5A2E-4D4B-AD90-9EAB066FB769}" destId="{71679450-A4CC-4615-9706-0293D9329BFA}" srcOrd="0" destOrd="0" presId="urn:microsoft.com/office/officeart/2005/8/layout/pyramid1"/>
    <dgm:cxn modelId="{4B05E58F-9447-4648-B283-8928157DDFDD}" srcId="{F6C11C87-FF76-4A68-8E6D-37E5A652E498}" destId="{3F873A21-5A2E-4D4B-AD90-9EAB066FB769}" srcOrd="0" destOrd="0" parTransId="{C61C83A3-9E86-4AFB-B225-73130AFFEB89}" sibTransId="{F6958BA2-A50B-4D64-B00D-2B059972B6CD}"/>
    <dgm:cxn modelId="{CB632367-4F22-B145-8061-7CE747BC13BA}" type="presOf" srcId="{7216177A-6844-410E-A402-4F3A32EE513A}" destId="{C18E306C-42A9-4B11-99BA-C10B0492F556}" srcOrd="0" destOrd="0" presId="urn:microsoft.com/office/officeart/2005/8/layout/pyramid1"/>
    <dgm:cxn modelId="{CFF3B8A2-EEC6-2B4B-9EA0-DBD16B2E781E}" type="presOf" srcId="{F6C11C87-FF76-4A68-8E6D-37E5A652E498}" destId="{1B18D0F0-EF7E-4656-BB33-29C674B7080A}" srcOrd="0" destOrd="0" presId="urn:microsoft.com/office/officeart/2005/8/layout/pyramid1"/>
    <dgm:cxn modelId="{C2FF9F86-6319-4BDF-9EAB-FA7C68EFB373}" srcId="{F6C11C87-FF76-4A68-8E6D-37E5A652E498}" destId="{7216177A-6844-410E-A402-4F3A32EE513A}" srcOrd="2" destOrd="0" parTransId="{803EB8DD-1244-444C-AA6C-35D2927CDD33}" sibTransId="{1891324B-9CBE-4329-982F-6B1B17D6CFB2}"/>
    <dgm:cxn modelId="{9461042E-9B29-48F3-8E5D-11A352B60914}" srcId="{F6C11C87-FF76-4A68-8E6D-37E5A652E498}" destId="{3AB1558B-C915-4127-A250-A8BDB21144CD}" srcOrd="1" destOrd="0" parTransId="{534B1EBE-F34D-4765-8702-CB5B66F93CD3}" sibTransId="{D86C039F-120B-400F-89C8-094FD8D95450}"/>
    <dgm:cxn modelId="{D9ED2F5C-B009-FA4D-8616-4E93E771F264}" type="presOf" srcId="{3AB1558B-C915-4127-A250-A8BDB21144CD}" destId="{30C04437-23AB-4C99-A6FA-5BE4EBEBA9DC}" srcOrd="1" destOrd="0" presId="urn:microsoft.com/office/officeart/2005/8/layout/pyramid1"/>
    <dgm:cxn modelId="{9BB46212-BBC2-4087-9226-16FEB4C97E58}" srcId="{F6C11C87-FF76-4A68-8E6D-37E5A652E498}" destId="{3808F8A9-FB33-4D0E-B550-FB55B59BCCD5}" srcOrd="3" destOrd="0" parTransId="{E98D2F03-7DB8-48D4-8D38-809114F73C16}" sibTransId="{032DFF67-137F-4F8C-A505-AC9DDDE80963}"/>
    <dgm:cxn modelId="{32B0B9BA-33D7-374F-8FD2-EB5344D434D6}" type="presOf" srcId="{3808F8A9-FB33-4D0E-B550-FB55B59BCCD5}" destId="{23F7FB59-45F1-45BC-AECC-04943A99AE3D}" srcOrd="1" destOrd="0" presId="urn:microsoft.com/office/officeart/2005/8/layout/pyramid1"/>
    <dgm:cxn modelId="{A32AF240-EC30-FD4A-8A95-4573826C1623}" type="presOf" srcId="{3F873A21-5A2E-4D4B-AD90-9EAB066FB769}" destId="{A2EE68EB-7AE9-4B47-A54F-CB0CDC132FD7}" srcOrd="1" destOrd="0" presId="urn:microsoft.com/office/officeart/2005/8/layout/pyramid1"/>
    <dgm:cxn modelId="{CF69E36C-0690-EE4D-B8E9-0035D13C66AB}" type="presParOf" srcId="{1B18D0F0-EF7E-4656-BB33-29C674B7080A}" destId="{DE62986A-643E-4A91-9E5E-4BF1F9775DFE}" srcOrd="0" destOrd="0" presId="urn:microsoft.com/office/officeart/2005/8/layout/pyramid1"/>
    <dgm:cxn modelId="{837152D9-CDBF-9C49-A54E-39DFADD46983}" type="presParOf" srcId="{DE62986A-643E-4A91-9E5E-4BF1F9775DFE}" destId="{71679450-A4CC-4615-9706-0293D9329BFA}" srcOrd="0" destOrd="0" presId="urn:microsoft.com/office/officeart/2005/8/layout/pyramid1"/>
    <dgm:cxn modelId="{F550A119-D0C7-B948-AE8D-395D7CE7DB81}" type="presParOf" srcId="{DE62986A-643E-4A91-9E5E-4BF1F9775DFE}" destId="{A2EE68EB-7AE9-4B47-A54F-CB0CDC132FD7}" srcOrd="1" destOrd="0" presId="urn:microsoft.com/office/officeart/2005/8/layout/pyramid1"/>
    <dgm:cxn modelId="{515C01EA-F866-A441-BAAC-FF33DF9BB6E9}" type="presParOf" srcId="{1B18D0F0-EF7E-4656-BB33-29C674B7080A}" destId="{3ABB719A-A8FA-46CB-A716-B104BD071B77}" srcOrd="1" destOrd="0" presId="urn:microsoft.com/office/officeart/2005/8/layout/pyramid1"/>
    <dgm:cxn modelId="{4CF64710-A16D-CC44-84C8-B02742583EA7}" type="presParOf" srcId="{3ABB719A-A8FA-46CB-A716-B104BD071B77}" destId="{0BD31408-7160-4349-9D17-73B21E8FBC19}" srcOrd="0" destOrd="0" presId="urn:microsoft.com/office/officeart/2005/8/layout/pyramid1"/>
    <dgm:cxn modelId="{2DC2AA99-6758-7B47-A9B1-78E73D104A15}" type="presParOf" srcId="{3ABB719A-A8FA-46CB-A716-B104BD071B77}" destId="{30C04437-23AB-4C99-A6FA-5BE4EBEBA9DC}" srcOrd="1" destOrd="0" presId="urn:microsoft.com/office/officeart/2005/8/layout/pyramid1"/>
    <dgm:cxn modelId="{44887CF6-E3EF-F945-AF24-CBB960D0EAC3}" type="presParOf" srcId="{1B18D0F0-EF7E-4656-BB33-29C674B7080A}" destId="{AC7B3FDC-C89E-4E5E-A608-CD1DC56AECDF}" srcOrd="2" destOrd="0" presId="urn:microsoft.com/office/officeart/2005/8/layout/pyramid1"/>
    <dgm:cxn modelId="{026F753E-6863-D64E-9165-70FCCE948424}" type="presParOf" srcId="{AC7B3FDC-C89E-4E5E-A608-CD1DC56AECDF}" destId="{C18E306C-42A9-4B11-99BA-C10B0492F556}" srcOrd="0" destOrd="0" presId="urn:microsoft.com/office/officeart/2005/8/layout/pyramid1"/>
    <dgm:cxn modelId="{ADD00350-27EB-BF46-8BD7-79D0E9866DD3}" type="presParOf" srcId="{AC7B3FDC-C89E-4E5E-A608-CD1DC56AECDF}" destId="{58A9E54D-F24A-44F8-B288-32C965B7F4F5}" srcOrd="1" destOrd="0" presId="urn:microsoft.com/office/officeart/2005/8/layout/pyramid1"/>
    <dgm:cxn modelId="{00C9ACD9-8DFC-874E-9BF6-E6AE4AEEE11D}" type="presParOf" srcId="{1B18D0F0-EF7E-4656-BB33-29C674B7080A}" destId="{7C17A792-083A-47B9-B641-E78F29828084}" srcOrd="3" destOrd="0" presId="urn:microsoft.com/office/officeart/2005/8/layout/pyramid1"/>
    <dgm:cxn modelId="{E995085E-88FD-114F-8534-322BBEE16CD9}" type="presParOf" srcId="{7C17A792-083A-47B9-B641-E78F29828084}" destId="{7C6463FD-E2D6-4538-8DEF-D37F30E67432}" srcOrd="0" destOrd="0" presId="urn:microsoft.com/office/officeart/2005/8/layout/pyramid1"/>
    <dgm:cxn modelId="{0D363207-CE43-6C4F-ABDC-9210ADB938D1}" type="presParOf" srcId="{7C17A792-083A-47B9-B641-E78F29828084}" destId="{23F7FB59-45F1-45BC-AECC-04943A99AE3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C11C87-FF76-4A68-8E6D-37E5A652E498}" type="doc">
      <dgm:prSet loTypeId="urn:microsoft.com/office/officeart/2005/8/layout/pyramid1" loCatId="pyramid" qsTypeId="urn:microsoft.com/office/officeart/2005/8/quickstyle/simple1" qsCatId="simple" csTypeId="urn:microsoft.com/office/officeart/2005/8/colors/accent1_2" csCatId="accent1" phldr="1"/>
      <dgm:spPr/>
    </dgm:pt>
    <dgm:pt modelId="{3F873A21-5A2E-4D4B-AD90-9EAB066FB769}">
      <dgm:prSet phldrT="[Tekst]" custT="1"/>
      <dgm:spPr>
        <a:solidFill>
          <a:schemeClr val="accent5">
            <a:lumMod val="75000"/>
          </a:schemeClr>
        </a:solidFill>
      </dgm:spPr>
      <dgm:t>
        <a:bodyPr/>
        <a:lstStyle/>
        <a:p>
          <a:endParaRPr lang="nb-NO" sz="1200" dirty="0" smtClean="0">
            <a:solidFill>
              <a:schemeClr val="bg1"/>
            </a:solidFill>
            <a:latin typeface="Arial" charset="0"/>
            <a:ea typeface="Arial" charset="0"/>
            <a:cs typeface="Arial" charset="0"/>
          </a:endParaRPr>
        </a:p>
        <a:p>
          <a:r>
            <a:rPr lang="nb-NO" sz="1200" dirty="0" smtClean="0">
              <a:solidFill>
                <a:schemeClr val="bg1"/>
              </a:solidFill>
              <a:latin typeface="Arial" charset="0"/>
              <a:ea typeface="Arial" charset="0"/>
              <a:cs typeface="Arial" charset="0"/>
            </a:rPr>
            <a:t> </a:t>
          </a:r>
        </a:p>
        <a:p>
          <a:r>
            <a:rPr lang="nb-NO" sz="1200" dirty="0" smtClean="0">
              <a:solidFill>
                <a:schemeClr val="bg1"/>
              </a:solidFill>
              <a:latin typeface="Arial" charset="0"/>
              <a:ea typeface="Arial" charset="0"/>
              <a:cs typeface="Arial" charset="0"/>
            </a:rPr>
            <a:t>Hoved-</a:t>
          </a:r>
          <a:br>
            <a:rPr lang="nb-NO" sz="1200" dirty="0" smtClean="0">
              <a:solidFill>
                <a:schemeClr val="bg1"/>
              </a:solidFill>
              <a:latin typeface="Arial" charset="0"/>
              <a:ea typeface="Arial" charset="0"/>
              <a:cs typeface="Arial" charset="0"/>
            </a:rPr>
          </a:br>
          <a:r>
            <a:rPr lang="nb-NO" sz="1200" dirty="0" smtClean="0">
              <a:solidFill>
                <a:schemeClr val="bg1"/>
              </a:solidFill>
              <a:latin typeface="Arial" charset="0"/>
              <a:ea typeface="Arial" charset="0"/>
              <a:cs typeface="Arial" charset="0"/>
            </a:rPr>
            <a:t>avtale</a:t>
          </a:r>
          <a:endParaRPr lang="nb-NO" sz="1200" dirty="0">
            <a:solidFill>
              <a:schemeClr val="bg1"/>
            </a:solidFill>
            <a:latin typeface="Arial" charset="0"/>
            <a:ea typeface="Arial" charset="0"/>
            <a:cs typeface="Arial" charset="0"/>
          </a:endParaRPr>
        </a:p>
      </dgm:t>
    </dgm:pt>
    <dgm:pt modelId="{C61C83A3-9E86-4AFB-B225-73130AFFEB89}" type="parTrans" cxnId="{4B05E58F-9447-4648-B283-8928157DDFDD}">
      <dgm:prSet/>
      <dgm:spPr/>
      <dgm:t>
        <a:bodyPr/>
        <a:lstStyle/>
        <a:p>
          <a:endParaRPr lang="nb-NO"/>
        </a:p>
      </dgm:t>
    </dgm:pt>
    <dgm:pt modelId="{F6958BA2-A50B-4D64-B00D-2B059972B6CD}" type="sibTrans" cxnId="{4B05E58F-9447-4648-B283-8928157DDFDD}">
      <dgm:prSet/>
      <dgm:spPr/>
      <dgm:t>
        <a:bodyPr/>
        <a:lstStyle/>
        <a:p>
          <a:endParaRPr lang="nb-NO"/>
        </a:p>
      </dgm:t>
    </dgm:pt>
    <dgm:pt modelId="{3AB1558B-C915-4127-A250-A8BDB21144CD}">
      <dgm:prSet phldrT="[Tekst]" custT="1"/>
      <dgm:spPr>
        <a:solidFill>
          <a:schemeClr val="accent6">
            <a:lumMod val="75000"/>
          </a:schemeClr>
        </a:solidFill>
      </dgm:spPr>
      <dgm:t>
        <a:bodyPr/>
        <a:lstStyle/>
        <a:p>
          <a:r>
            <a:rPr lang="nb-NO" sz="1200" dirty="0" smtClean="0">
              <a:solidFill>
                <a:schemeClr val="bg1"/>
              </a:solidFill>
              <a:latin typeface="Arial" charset="0"/>
              <a:ea typeface="Arial" charset="0"/>
              <a:cs typeface="Arial" charset="0"/>
            </a:rPr>
            <a:t>Overenskomst A</a:t>
          </a:r>
          <a:endParaRPr lang="nb-NO" sz="1200" dirty="0">
            <a:solidFill>
              <a:schemeClr val="bg1"/>
            </a:solidFill>
            <a:latin typeface="Arial" charset="0"/>
            <a:ea typeface="Arial" charset="0"/>
            <a:cs typeface="Arial" charset="0"/>
          </a:endParaRPr>
        </a:p>
      </dgm:t>
    </dgm:pt>
    <dgm:pt modelId="{534B1EBE-F34D-4765-8702-CB5B66F93CD3}" type="parTrans" cxnId="{9461042E-9B29-48F3-8E5D-11A352B60914}">
      <dgm:prSet/>
      <dgm:spPr/>
      <dgm:t>
        <a:bodyPr/>
        <a:lstStyle/>
        <a:p>
          <a:endParaRPr lang="nb-NO"/>
        </a:p>
      </dgm:t>
    </dgm:pt>
    <dgm:pt modelId="{D86C039F-120B-400F-89C8-094FD8D95450}" type="sibTrans" cxnId="{9461042E-9B29-48F3-8E5D-11A352B60914}">
      <dgm:prSet/>
      <dgm:spPr/>
      <dgm:t>
        <a:bodyPr/>
        <a:lstStyle/>
        <a:p>
          <a:endParaRPr lang="nb-NO"/>
        </a:p>
      </dgm:t>
    </dgm:pt>
    <dgm:pt modelId="{3808F8A9-FB33-4D0E-B550-FB55B59BCCD5}">
      <dgm:prSet phldrT="[Tekst]" custT="1"/>
      <dgm:spPr>
        <a:solidFill>
          <a:schemeClr val="accent5">
            <a:lumMod val="50000"/>
          </a:schemeClr>
        </a:solidFill>
      </dgm:spPr>
      <dgm:t>
        <a:bodyPr/>
        <a:lstStyle/>
        <a:p>
          <a:r>
            <a:rPr lang="nb-NO" sz="1200" dirty="0" smtClean="0">
              <a:solidFill>
                <a:schemeClr val="bg1"/>
              </a:solidFill>
              <a:latin typeface="Arial" charset="0"/>
              <a:ea typeface="Arial" charset="0"/>
              <a:cs typeface="Arial" charset="0"/>
            </a:rPr>
            <a:t>Særavtaler</a:t>
          </a:r>
          <a:endParaRPr lang="nb-NO" sz="1200" dirty="0">
            <a:solidFill>
              <a:schemeClr val="bg1"/>
            </a:solidFill>
            <a:latin typeface="Arial" charset="0"/>
            <a:ea typeface="Arial" charset="0"/>
            <a:cs typeface="Arial" charset="0"/>
          </a:endParaRPr>
        </a:p>
      </dgm:t>
    </dgm:pt>
    <dgm:pt modelId="{E98D2F03-7DB8-48D4-8D38-809114F73C16}" type="parTrans" cxnId="{9BB46212-BBC2-4087-9226-16FEB4C97E58}">
      <dgm:prSet/>
      <dgm:spPr/>
      <dgm:t>
        <a:bodyPr/>
        <a:lstStyle/>
        <a:p>
          <a:endParaRPr lang="nb-NO"/>
        </a:p>
      </dgm:t>
    </dgm:pt>
    <dgm:pt modelId="{032DFF67-137F-4F8C-A505-AC9DDDE80963}" type="sibTrans" cxnId="{9BB46212-BBC2-4087-9226-16FEB4C97E58}">
      <dgm:prSet/>
      <dgm:spPr/>
      <dgm:t>
        <a:bodyPr/>
        <a:lstStyle/>
        <a:p>
          <a:endParaRPr lang="nb-NO"/>
        </a:p>
      </dgm:t>
    </dgm:pt>
    <dgm:pt modelId="{7216177A-6844-410E-A402-4F3A32EE513A}">
      <dgm:prSet phldrT="[Tekst]" custT="1"/>
      <dgm:spPr>
        <a:solidFill>
          <a:srgbClr val="C00000"/>
        </a:solidFill>
      </dgm:spPr>
      <dgm:t>
        <a:bodyPr/>
        <a:lstStyle/>
        <a:p>
          <a:r>
            <a:rPr lang="nb-NO" sz="1200" dirty="0" smtClean="0">
              <a:solidFill>
                <a:schemeClr val="bg1"/>
              </a:solidFill>
              <a:latin typeface="Arial" charset="0"/>
              <a:ea typeface="Arial" charset="0"/>
              <a:cs typeface="Arial" charset="0"/>
            </a:rPr>
            <a:t>Overenskomst B</a:t>
          </a:r>
          <a:endParaRPr lang="nb-NO" sz="1200" dirty="0">
            <a:solidFill>
              <a:schemeClr val="bg1"/>
            </a:solidFill>
            <a:latin typeface="Arial" charset="0"/>
            <a:ea typeface="Arial" charset="0"/>
            <a:cs typeface="Arial" charset="0"/>
          </a:endParaRPr>
        </a:p>
      </dgm:t>
    </dgm:pt>
    <dgm:pt modelId="{1891324B-9CBE-4329-982F-6B1B17D6CFB2}" type="sibTrans" cxnId="{C2FF9F86-6319-4BDF-9EAB-FA7C68EFB373}">
      <dgm:prSet/>
      <dgm:spPr/>
      <dgm:t>
        <a:bodyPr/>
        <a:lstStyle/>
        <a:p>
          <a:endParaRPr lang="nb-NO"/>
        </a:p>
      </dgm:t>
    </dgm:pt>
    <dgm:pt modelId="{803EB8DD-1244-444C-AA6C-35D2927CDD33}" type="parTrans" cxnId="{C2FF9F86-6319-4BDF-9EAB-FA7C68EFB373}">
      <dgm:prSet/>
      <dgm:spPr/>
      <dgm:t>
        <a:bodyPr/>
        <a:lstStyle/>
        <a:p>
          <a:endParaRPr lang="nb-NO"/>
        </a:p>
      </dgm:t>
    </dgm:pt>
    <dgm:pt modelId="{1B18D0F0-EF7E-4656-BB33-29C674B7080A}" type="pres">
      <dgm:prSet presAssocID="{F6C11C87-FF76-4A68-8E6D-37E5A652E498}" presName="Name0" presStyleCnt="0">
        <dgm:presLayoutVars>
          <dgm:dir/>
          <dgm:animLvl val="lvl"/>
          <dgm:resizeHandles val="exact"/>
        </dgm:presLayoutVars>
      </dgm:prSet>
      <dgm:spPr/>
    </dgm:pt>
    <dgm:pt modelId="{DE62986A-643E-4A91-9E5E-4BF1F9775DFE}" type="pres">
      <dgm:prSet presAssocID="{3F873A21-5A2E-4D4B-AD90-9EAB066FB769}" presName="Name8" presStyleCnt="0"/>
      <dgm:spPr/>
    </dgm:pt>
    <dgm:pt modelId="{71679450-A4CC-4615-9706-0293D9329BFA}" type="pres">
      <dgm:prSet presAssocID="{3F873A21-5A2E-4D4B-AD90-9EAB066FB769}" presName="level" presStyleLbl="node1" presStyleIdx="0" presStyleCnt="4" custLinFactNeighborX="1757">
        <dgm:presLayoutVars>
          <dgm:chMax val="1"/>
          <dgm:bulletEnabled val="1"/>
        </dgm:presLayoutVars>
      </dgm:prSet>
      <dgm:spPr/>
      <dgm:t>
        <a:bodyPr/>
        <a:lstStyle/>
        <a:p>
          <a:endParaRPr lang="nb-NO"/>
        </a:p>
      </dgm:t>
    </dgm:pt>
    <dgm:pt modelId="{A2EE68EB-7AE9-4B47-A54F-CB0CDC132FD7}" type="pres">
      <dgm:prSet presAssocID="{3F873A21-5A2E-4D4B-AD90-9EAB066FB769}" presName="levelTx" presStyleLbl="revTx" presStyleIdx="0" presStyleCnt="0">
        <dgm:presLayoutVars>
          <dgm:chMax val="1"/>
          <dgm:bulletEnabled val="1"/>
        </dgm:presLayoutVars>
      </dgm:prSet>
      <dgm:spPr/>
      <dgm:t>
        <a:bodyPr/>
        <a:lstStyle/>
        <a:p>
          <a:endParaRPr lang="nb-NO"/>
        </a:p>
      </dgm:t>
    </dgm:pt>
    <dgm:pt modelId="{3ABB719A-A8FA-46CB-A716-B104BD071B77}" type="pres">
      <dgm:prSet presAssocID="{3AB1558B-C915-4127-A250-A8BDB21144CD}" presName="Name8" presStyleCnt="0"/>
      <dgm:spPr/>
    </dgm:pt>
    <dgm:pt modelId="{0BD31408-7160-4349-9D17-73B21E8FBC19}" type="pres">
      <dgm:prSet presAssocID="{3AB1558B-C915-4127-A250-A8BDB21144CD}" presName="level" presStyleLbl="node1" presStyleIdx="1" presStyleCnt="4">
        <dgm:presLayoutVars>
          <dgm:chMax val="1"/>
          <dgm:bulletEnabled val="1"/>
        </dgm:presLayoutVars>
      </dgm:prSet>
      <dgm:spPr/>
      <dgm:t>
        <a:bodyPr/>
        <a:lstStyle/>
        <a:p>
          <a:endParaRPr lang="nb-NO"/>
        </a:p>
      </dgm:t>
    </dgm:pt>
    <dgm:pt modelId="{30C04437-23AB-4C99-A6FA-5BE4EBEBA9DC}" type="pres">
      <dgm:prSet presAssocID="{3AB1558B-C915-4127-A250-A8BDB21144CD}" presName="levelTx" presStyleLbl="revTx" presStyleIdx="0" presStyleCnt="0">
        <dgm:presLayoutVars>
          <dgm:chMax val="1"/>
          <dgm:bulletEnabled val="1"/>
        </dgm:presLayoutVars>
      </dgm:prSet>
      <dgm:spPr/>
      <dgm:t>
        <a:bodyPr/>
        <a:lstStyle/>
        <a:p>
          <a:endParaRPr lang="nb-NO"/>
        </a:p>
      </dgm:t>
    </dgm:pt>
    <dgm:pt modelId="{AC7B3FDC-C89E-4E5E-A608-CD1DC56AECDF}" type="pres">
      <dgm:prSet presAssocID="{7216177A-6844-410E-A402-4F3A32EE513A}" presName="Name8" presStyleCnt="0"/>
      <dgm:spPr/>
    </dgm:pt>
    <dgm:pt modelId="{C18E306C-42A9-4B11-99BA-C10B0492F556}" type="pres">
      <dgm:prSet presAssocID="{7216177A-6844-410E-A402-4F3A32EE513A}" presName="level" presStyleLbl="node1" presStyleIdx="2" presStyleCnt="4" custLinFactNeighborY="-402">
        <dgm:presLayoutVars>
          <dgm:chMax val="1"/>
          <dgm:bulletEnabled val="1"/>
        </dgm:presLayoutVars>
      </dgm:prSet>
      <dgm:spPr/>
      <dgm:t>
        <a:bodyPr/>
        <a:lstStyle/>
        <a:p>
          <a:endParaRPr lang="nb-NO"/>
        </a:p>
      </dgm:t>
    </dgm:pt>
    <dgm:pt modelId="{58A9E54D-F24A-44F8-B288-32C965B7F4F5}" type="pres">
      <dgm:prSet presAssocID="{7216177A-6844-410E-A402-4F3A32EE513A}" presName="levelTx" presStyleLbl="revTx" presStyleIdx="0" presStyleCnt="0">
        <dgm:presLayoutVars>
          <dgm:chMax val="1"/>
          <dgm:bulletEnabled val="1"/>
        </dgm:presLayoutVars>
      </dgm:prSet>
      <dgm:spPr/>
      <dgm:t>
        <a:bodyPr/>
        <a:lstStyle/>
        <a:p>
          <a:endParaRPr lang="nb-NO"/>
        </a:p>
      </dgm:t>
    </dgm:pt>
    <dgm:pt modelId="{7C17A792-083A-47B9-B641-E78F29828084}" type="pres">
      <dgm:prSet presAssocID="{3808F8A9-FB33-4D0E-B550-FB55B59BCCD5}" presName="Name8" presStyleCnt="0"/>
      <dgm:spPr/>
    </dgm:pt>
    <dgm:pt modelId="{7C6463FD-E2D6-4538-8DEF-D37F30E67432}" type="pres">
      <dgm:prSet presAssocID="{3808F8A9-FB33-4D0E-B550-FB55B59BCCD5}" presName="level" presStyleLbl="node1" presStyleIdx="3" presStyleCnt="4">
        <dgm:presLayoutVars>
          <dgm:chMax val="1"/>
          <dgm:bulletEnabled val="1"/>
        </dgm:presLayoutVars>
      </dgm:prSet>
      <dgm:spPr/>
      <dgm:t>
        <a:bodyPr/>
        <a:lstStyle/>
        <a:p>
          <a:endParaRPr lang="nb-NO"/>
        </a:p>
      </dgm:t>
    </dgm:pt>
    <dgm:pt modelId="{23F7FB59-45F1-45BC-AECC-04943A99AE3D}" type="pres">
      <dgm:prSet presAssocID="{3808F8A9-FB33-4D0E-B550-FB55B59BCCD5}" presName="levelTx" presStyleLbl="revTx" presStyleIdx="0" presStyleCnt="0">
        <dgm:presLayoutVars>
          <dgm:chMax val="1"/>
          <dgm:bulletEnabled val="1"/>
        </dgm:presLayoutVars>
      </dgm:prSet>
      <dgm:spPr/>
      <dgm:t>
        <a:bodyPr/>
        <a:lstStyle/>
        <a:p>
          <a:endParaRPr lang="nb-NO"/>
        </a:p>
      </dgm:t>
    </dgm:pt>
  </dgm:ptLst>
  <dgm:cxnLst>
    <dgm:cxn modelId="{219766FC-3C58-AB42-8005-7D857576369F}" type="presOf" srcId="{F6C11C87-FF76-4A68-8E6D-37E5A652E498}" destId="{1B18D0F0-EF7E-4656-BB33-29C674B7080A}" srcOrd="0" destOrd="0" presId="urn:microsoft.com/office/officeart/2005/8/layout/pyramid1"/>
    <dgm:cxn modelId="{5DBCE518-3F66-4446-81CC-CE471BBB5D0B}" type="presOf" srcId="{7216177A-6844-410E-A402-4F3A32EE513A}" destId="{58A9E54D-F24A-44F8-B288-32C965B7F4F5}" srcOrd="1" destOrd="0" presId="urn:microsoft.com/office/officeart/2005/8/layout/pyramid1"/>
    <dgm:cxn modelId="{D6191BD3-2470-F348-B993-856E65016758}" type="presOf" srcId="{3F873A21-5A2E-4D4B-AD90-9EAB066FB769}" destId="{A2EE68EB-7AE9-4B47-A54F-CB0CDC132FD7}" srcOrd="1" destOrd="0" presId="urn:microsoft.com/office/officeart/2005/8/layout/pyramid1"/>
    <dgm:cxn modelId="{4B05E58F-9447-4648-B283-8928157DDFDD}" srcId="{F6C11C87-FF76-4A68-8E6D-37E5A652E498}" destId="{3F873A21-5A2E-4D4B-AD90-9EAB066FB769}" srcOrd="0" destOrd="0" parTransId="{C61C83A3-9E86-4AFB-B225-73130AFFEB89}" sibTransId="{F6958BA2-A50B-4D64-B00D-2B059972B6CD}"/>
    <dgm:cxn modelId="{6189A536-EE8E-904E-B822-94ACCCCB1E17}" type="presOf" srcId="{3AB1558B-C915-4127-A250-A8BDB21144CD}" destId="{30C04437-23AB-4C99-A6FA-5BE4EBEBA9DC}" srcOrd="1" destOrd="0" presId="urn:microsoft.com/office/officeart/2005/8/layout/pyramid1"/>
    <dgm:cxn modelId="{C2FF9F86-6319-4BDF-9EAB-FA7C68EFB373}" srcId="{F6C11C87-FF76-4A68-8E6D-37E5A652E498}" destId="{7216177A-6844-410E-A402-4F3A32EE513A}" srcOrd="2" destOrd="0" parTransId="{803EB8DD-1244-444C-AA6C-35D2927CDD33}" sibTransId="{1891324B-9CBE-4329-982F-6B1B17D6CFB2}"/>
    <dgm:cxn modelId="{9461042E-9B29-48F3-8E5D-11A352B60914}" srcId="{F6C11C87-FF76-4A68-8E6D-37E5A652E498}" destId="{3AB1558B-C915-4127-A250-A8BDB21144CD}" srcOrd="1" destOrd="0" parTransId="{534B1EBE-F34D-4765-8702-CB5B66F93CD3}" sibTransId="{D86C039F-120B-400F-89C8-094FD8D95450}"/>
    <dgm:cxn modelId="{947D0F88-253C-7744-83A9-694E8C0C8029}" type="presOf" srcId="{3808F8A9-FB33-4D0E-B550-FB55B59BCCD5}" destId="{23F7FB59-45F1-45BC-AECC-04943A99AE3D}" srcOrd="1" destOrd="0" presId="urn:microsoft.com/office/officeart/2005/8/layout/pyramid1"/>
    <dgm:cxn modelId="{AE627C19-D74E-F946-BC16-0949373C6360}" type="presOf" srcId="{3808F8A9-FB33-4D0E-B550-FB55B59BCCD5}" destId="{7C6463FD-E2D6-4538-8DEF-D37F30E67432}" srcOrd="0" destOrd="0" presId="urn:microsoft.com/office/officeart/2005/8/layout/pyramid1"/>
    <dgm:cxn modelId="{32B5435D-C922-5940-9DAE-956EE9834A41}" type="presOf" srcId="{3F873A21-5A2E-4D4B-AD90-9EAB066FB769}" destId="{71679450-A4CC-4615-9706-0293D9329BFA}" srcOrd="0" destOrd="0" presId="urn:microsoft.com/office/officeart/2005/8/layout/pyramid1"/>
    <dgm:cxn modelId="{6384A4EE-C301-B344-8D4D-52FE0DAB420D}" type="presOf" srcId="{7216177A-6844-410E-A402-4F3A32EE513A}" destId="{C18E306C-42A9-4B11-99BA-C10B0492F556}" srcOrd="0" destOrd="0" presId="urn:microsoft.com/office/officeart/2005/8/layout/pyramid1"/>
    <dgm:cxn modelId="{9BB46212-BBC2-4087-9226-16FEB4C97E58}" srcId="{F6C11C87-FF76-4A68-8E6D-37E5A652E498}" destId="{3808F8A9-FB33-4D0E-B550-FB55B59BCCD5}" srcOrd="3" destOrd="0" parTransId="{E98D2F03-7DB8-48D4-8D38-809114F73C16}" sibTransId="{032DFF67-137F-4F8C-A505-AC9DDDE80963}"/>
    <dgm:cxn modelId="{0EB4A7C0-CACE-0E43-8C5D-956631FFF957}" type="presOf" srcId="{3AB1558B-C915-4127-A250-A8BDB21144CD}" destId="{0BD31408-7160-4349-9D17-73B21E8FBC19}" srcOrd="0" destOrd="0" presId="urn:microsoft.com/office/officeart/2005/8/layout/pyramid1"/>
    <dgm:cxn modelId="{EF622F7F-7E26-BD4D-B985-BC7CA79CCBD8}" type="presParOf" srcId="{1B18D0F0-EF7E-4656-BB33-29C674B7080A}" destId="{DE62986A-643E-4A91-9E5E-4BF1F9775DFE}" srcOrd="0" destOrd="0" presId="urn:microsoft.com/office/officeart/2005/8/layout/pyramid1"/>
    <dgm:cxn modelId="{55834DD5-C803-2F42-88F0-01A4873AC372}" type="presParOf" srcId="{DE62986A-643E-4A91-9E5E-4BF1F9775DFE}" destId="{71679450-A4CC-4615-9706-0293D9329BFA}" srcOrd="0" destOrd="0" presId="urn:microsoft.com/office/officeart/2005/8/layout/pyramid1"/>
    <dgm:cxn modelId="{898FDDF3-899C-D24B-AA5A-BD6391260DED}" type="presParOf" srcId="{DE62986A-643E-4A91-9E5E-4BF1F9775DFE}" destId="{A2EE68EB-7AE9-4B47-A54F-CB0CDC132FD7}" srcOrd="1" destOrd="0" presId="urn:microsoft.com/office/officeart/2005/8/layout/pyramid1"/>
    <dgm:cxn modelId="{E7FBC180-FB21-4E4B-839C-500B007F98B7}" type="presParOf" srcId="{1B18D0F0-EF7E-4656-BB33-29C674B7080A}" destId="{3ABB719A-A8FA-46CB-A716-B104BD071B77}" srcOrd="1" destOrd="0" presId="urn:microsoft.com/office/officeart/2005/8/layout/pyramid1"/>
    <dgm:cxn modelId="{8E50EA4F-E6A5-D349-BBD3-66C548042838}" type="presParOf" srcId="{3ABB719A-A8FA-46CB-A716-B104BD071B77}" destId="{0BD31408-7160-4349-9D17-73B21E8FBC19}" srcOrd="0" destOrd="0" presId="urn:microsoft.com/office/officeart/2005/8/layout/pyramid1"/>
    <dgm:cxn modelId="{6FEEB9FA-8ADF-8F4B-A237-83CB1D26D366}" type="presParOf" srcId="{3ABB719A-A8FA-46CB-A716-B104BD071B77}" destId="{30C04437-23AB-4C99-A6FA-5BE4EBEBA9DC}" srcOrd="1" destOrd="0" presId="urn:microsoft.com/office/officeart/2005/8/layout/pyramid1"/>
    <dgm:cxn modelId="{6C941208-699A-4244-9E76-A1D69D07EDA2}" type="presParOf" srcId="{1B18D0F0-EF7E-4656-BB33-29C674B7080A}" destId="{AC7B3FDC-C89E-4E5E-A608-CD1DC56AECDF}" srcOrd="2" destOrd="0" presId="urn:microsoft.com/office/officeart/2005/8/layout/pyramid1"/>
    <dgm:cxn modelId="{4F9D2228-D7DF-5E44-9131-EAA8BF610B1A}" type="presParOf" srcId="{AC7B3FDC-C89E-4E5E-A608-CD1DC56AECDF}" destId="{C18E306C-42A9-4B11-99BA-C10B0492F556}" srcOrd="0" destOrd="0" presId="urn:microsoft.com/office/officeart/2005/8/layout/pyramid1"/>
    <dgm:cxn modelId="{4182C1CB-9196-AA49-A1E6-7050394E071D}" type="presParOf" srcId="{AC7B3FDC-C89E-4E5E-A608-CD1DC56AECDF}" destId="{58A9E54D-F24A-44F8-B288-32C965B7F4F5}" srcOrd="1" destOrd="0" presId="urn:microsoft.com/office/officeart/2005/8/layout/pyramid1"/>
    <dgm:cxn modelId="{CDC53792-314C-0E47-B431-236C16372997}" type="presParOf" srcId="{1B18D0F0-EF7E-4656-BB33-29C674B7080A}" destId="{7C17A792-083A-47B9-B641-E78F29828084}" srcOrd="3" destOrd="0" presId="urn:microsoft.com/office/officeart/2005/8/layout/pyramid1"/>
    <dgm:cxn modelId="{E17A8DB4-C31F-504C-985C-A6888C0C0360}" type="presParOf" srcId="{7C17A792-083A-47B9-B641-E78F29828084}" destId="{7C6463FD-E2D6-4538-8DEF-D37F30E67432}" srcOrd="0" destOrd="0" presId="urn:microsoft.com/office/officeart/2005/8/layout/pyramid1"/>
    <dgm:cxn modelId="{8A2383C9-B976-854C-A07A-A9D1DABB59ED}" type="presParOf" srcId="{7C17A792-083A-47B9-B641-E78F29828084}" destId="{23F7FB59-45F1-45BC-AECC-04943A99AE3D}"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79450-A4CC-4615-9706-0293D9329BFA}">
      <dsp:nvSpPr>
        <dsp:cNvPr id="0" name=""/>
        <dsp:cNvSpPr/>
      </dsp:nvSpPr>
      <dsp:spPr>
        <a:xfrm>
          <a:off x="2312776" y="0"/>
          <a:ext cx="1524000" cy="1089023"/>
        </a:xfrm>
        <a:prstGeom prst="trapezoid">
          <a:avLst>
            <a:gd name="adj" fmla="val 69971"/>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nb-NO" sz="1200" kern="1200" dirty="0" smtClean="0">
            <a:solidFill>
              <a:schemeClr val="bg1"/>
            </a:solidFill>
            <a:latin typeface="Arial" charset="0"/>
            <a:ea typeface="Arial" charset="0"/>
            <a:cs typeface="Arial" charset="0"/>
          </a:endParaRPr>
        </a:p>
        <a:p>
          <a:pPr lvl="0" algn="ctr" defTabSz="533400">
            <a:lnSpc>
              <a:spcPct val="90000"/>
            </a:lnSpc>
            <a:spcBef>
              <a:spcPct val="0"/>
            </a:spcBef>
            <a:spcAft>
              <a:spcPct val="35000"/>
            </a:spcAft>
          </a:pPr>
          <a:r>
            <a:rPr lang="nb-NO" sz="1200" kern="1200" dirty="0" smtClean="0">
              <a:solidFill>
                <a:schemeClr val="bg1"/>
              </a:solidFill>
              <a:latin typeface="Arial" charset="0"/>
              <a:ea typeface="Arial" charset="0"/>
              <a:cs typeface="Arial" charset="0"/>
            </a:rPr>
            <a:t> </a:t>
          </a:r>
        </a:p>
        <a:p>
          <a:pPr lvl="0" algn="ctr" defTabSz="533400">
            <a:lnSpc>
              <a:spcPct val="90000"/>
            </a:lnSpc>
            <a:spcBef>
              <a:spcPct val="0"/>
            </a:spcBef>
            <a:spcAft>
              <a:spcPct val="35000"/>
            </a:spcAft>
          </a:pPr>
          <a:r>
            <a:rPr lang="nb-NO" sz="1200" kern="1200" dirty="0" smtClean="0">
              <a:solidFill>
                <a:schemeClr val="bg1"/>
              </a:solidFill>
              <a:latin typeface="Arial" charset="0"/>
              <a:ea typeface="Arial" charset="0"/>
              <a:cs typeface="Arial" charset="0"/>
            </a:rPr>
            <a:t>Hoved-</a:t>
          </a:r>
          <a:br>
            <a:rPr lang="nb-NO" sz="1200" kern="1200" dirty="0" smtClean="0">
              <a:solidFill>
                <a:schemeClr val="bg1"/>
              </a:solidFill>
              <a:latin typeface="Arial" charset="0"/>
              <a:ea typeface="Arial" charset="0"/>
              <a:cs typeface="Arial" charset="0"/>
            </a:rPr>
          </a:br>
          <a:r>
            <a:rPr lang="nb-NO" sz="1200" kern="1200" dirty="0" smtClean="0">
              <a:solidFill>
                <a:schemeClr val="bg1"/>
              </a:solidFill>
              <a:latin typeface="Arial" charset="0"/>
              <a:ea typeface="Arial" charset="0"/>
              <a:cs typeface="Arial" charset="0"/>
            </a:rPr>
            <a:t>avtale</a:t>
          </a:r>
          <a:endParaRPr lang="nb-NO" sz="1200" kern="1200" dirty="0">
            <a:solidFill>
              <a:schemeClr val="bg1"/>
            </a:solidFill>
            <a:latin typeface="Arial" charset="0"/>
            <a:ea typeface="Arial" charset="0"/>
            <a:cs typeface="Arial" charset="0"/>
          </a:endParaRPr>
        </a:p>
      </dsp:txBody>
      <dsp:txXfrm>
        <a:off x="2312776" y="0"/>
        <a:ext cx="1524000" cy="1089023"/>
      </dsp:txXfrm>
    </dsp:sp>
    <dsp:sp modelId="{0BD31408-7160-4349-9D17-73B21E8FBC19}">
      <dsp:nvSpPr>
        <dsp:cNvPr id="0" name=""/>
        <dsp:cNvSpPr/>
      </dsp:nvSpPr>
      <dsp:spPr>
        <a:xfrm>
          <a:off x="1524000" y="1089023"/>
          <a:ext cx="3048000" cy="1089023"/>
        </a:xfrm>
        <a:prstGeom prst="trapezoid">
          <a:avLst>
            <a:gd name="adj" fmla="val 69971"/>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b-NO" sz="1500" kern="1200" dirty="0" smtClean="0">
              <a:solidFill>
                <a:schemeClr val="bg1"/>
              </a:solidFill>
            </a:rPr>
            <a:t>Sentralavtale</a:t>
          </a:r>
          <a:endParaRPr lang="nb-NO" sz="1500" kern="1200" dirty="0">
            <a:solidFill>
              <a:schemeClr val="bg1"/>
            </a:solidFill>
          </a:endParaRPr>
        </a:p>
      </dsp:txBody>
      <dsp:txXfrm>
        <a:off x="2057400" y="1089023"/>
        <a:ext cx="1981200" cy="1089023"/>
      </dsp:txXfrm>
    </dsp:sp>
    <dsp:sp modelId="{C18E306C-42A9-4B11-99BA-C10B0492F556}">
      <dsp:nvSpPr>
        <dsp:cNvPr id="0" name=""/>
        <dsp:cNvSpPr/>
      </dsp:nvSpPr>
      <dsp:spPr>
        <a:xfrm>
          <a:off x="762000" y="2173668"/>
          <a:ext cx="4572000" cy="1089023"/>
        </a:xfrm>
        <a:prstGeom prst="trapezoid">
          <a:avLst>
            <a:gd name="adj" fmla="val 69971"/>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b-NO" sz="1500" kern="1200" dirty="0" smtClean="0">
              <a:solidFill>
                <a:schemeClr val="bg1"/>
              </a:solidFill>
              <a:latin typeface="Arial" charset="0"/>
              <a:ea typeface="Arial" charset="0"/>
              <a:cs typeface="Arial" charset="0"/>
            </a:rPr>
            <a:t>Bedriftsavtale</a:t>
          </a:r>
          <a:endParaRPr lang="nb-NO" sz="1500" kern="1200" dirty="0">
            <a:solidFill>
              <a:schemeClr val="bg1"/>
            </a:solidFill>
            <a:latin typeface="Arial" charset="0"/>
            <a:ea typeface="Arial" charset="0"/>
            <a:cs typeface="Arial" charset="0"/>
          </a:endParaRPr>
        </a:p>
      </dsp:txBody>
      <dsp:txXfrm>
        <a:off x="1562100" y="2173668"/>
        <a:ext cx="2971800" cy="1089023"/>
      </dsp:txXfrm>
    </dsp:sp>
    <dsp:sp modelId="{7C6463FD-E2D6-4538-8DEF-D37F30E67432}">
      <dsp:nvSpPr>
        <dsp:cNvPr id="0" name=""/>
        <dsp:cNvSpPr/>
      </dsp:nvSpPr>
      <dsp:spPr>
        <a:xfrm>
          <a:off x="0" y="3267069"/>
          <a:ext cx="6096000" cy="1089023"/>
        </a:xfrm>
        <a:prstGeom prst="trapezoid">
          <a:avLst>
            <a:gd name="adj" fmla="val 69971"/>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b-NO" sz="1500" kern="1200" dirty="0" smtClean="0">
              <a:solidFill>
                <a:schemeClr val="bg1"/>
              </a:solidFill>
              <a:latin typeface="Arial" charset="0"/>
              <a:ea typeface="Arial" charset="0"/>
              <a:cs typeface="Arial" charset="0"/>
            </a:rPr>
            <a:t>Særavtaler</a:t>
          </a:r>
          <a:endParaRPr lang="nb-NO" sz="1500" kern="1200" dirty="0">
            <a:solidFill>
              <a:schemeClr val="bg1"/>
            </a:solidFill>
            <a:latin typeface="Arial" charset="0"/>
            <a:ea typeface="Arial" charset="0"/>
            <a:cs typeface="Arial" charset="0"/>
          </a:endParaRPr>
        </a:p>
      </dsp:txBody>
      <dsp:txXfrm>
        <a:off x="1066799" y="3267069"/>
        <a:ext cx="3962400" cy="1089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79450-A4CC-4615-9706-0293D9329BFA}">
      <dsp:nvSpPr>
        <dsp:cNvPr id="0" name=""/>
        <dsp:cNvSpPr/>
      </dsp:nvSpPr>
      <dsp:spPr>
        <a:xfrm>
          <a:off x="1612393" y="0"/>
          <a:ext cx="1062483" cy="1089023"/>
        </a:xfrm>
        <a:prstGeom prst="trapezoid">
          <a:avLst>
            <a:gd name="adj" fmla="val 5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nb-NO" sz="1200" kern="1200" dirty="0" smtClean="0">
            <a:solidFill>
              <a:schemeClr val="bg1"/>
            </a:solidFill>
            <a:latin typeface="Arial" charset="0"/>
            <a:ea typeface="Arial" charset="0"/>
            <a:cs typeface="Arial" charset="0"/>
          </a:endParaRPr>
        </a:p>
        <a:p>
          <a:pPr lvl="0" algn="ctr" defTabSz="533400">
            <a:lnSpc>
              <a:spcPct val="90000"/>
            </a:lnSpc>
            <a:spcBef>
              <a:spcPct val="0"/>
            </a:spcBef>
            <a:spcAft>
              <a:spcPct val="35000"/>
            </a:spcAft>
          </a:pPr>
          <a:r>
            <a:rPr lang="nb-NO" sz="1200" kern="1200" dirty="0" smtClean="0">
              <a:solidFill>
                <a:schemeClr val="bg1"/>
              </a:solidFill>
              <a:latin typeface="Arial" charset="0"/>
              <a:ea typeface="Arial" charset="0"/>
              <a:cs typeface="Arial" charset="0"/>
            </a:rPr>
            <a:t> </a:t>
          </a:r>
        </a:p>
        <a:p>
          <a:pPr lvl="0" algn="ctr" defTabSz="533400">
            <a:lnSpc>
              <a:spcPct val="90000"/>
            </a:lnSpc>
            <a:spcBef>
              <a:spcPct val="0"/>
            </a:spcBef>
            <a:spcAft>
              <a:spcPct val="35000"/>
            </a:spcAft>
          </a:pPr>
          <a:r>
            <a:rPr lang="nb-NO" sz="1200" kern="1200" dirty="0" smtClean="0">
              <a:solidFill>
                <a:schemeClr val="bg1"/>
              </a:solidFill>
              <a:latin typeface="Arial" charset="0"/>
              <a:ea typeface="Arial" charset="0"/>
              <a:cs typeface="Arial" charset="0"/>
            </a:rPr>
            <a:t>Hoved-</a:t>
          </a:r>
          <a:br>
            <a:rPr lang="nb-NO" sz="1200" kern="1200" dirty="0" smtClean="0">
              <a:solidFill>
                <a:schemeClr val="bg1"/>
              </a:solidFill>
              <a:latin typeface="Arial" charset="0"/>
              <a:ea typeface="Arial" charset="0"/>
              <a:cs typeface="Arial" charset="0"/>
            </a:rPr>
          </a:br>
          <a:r>
            <a:rPr lang="nb-NO" sz="1200" kern="1200" dirty="0" smtClean="0">
              <a:solidFill>
                <a:schemeClr val="bg1"/>
              </a:solidFill>
              <a:latin typeface="Arial" charset="0"/>
              <a:ea typeface="Arial" charset="0"/>
              <a:cs typeface="Arial" charset="0"/>
            </a:rPr>
            <a:t>avtale</a:t>
          </a:r>
          <a:endParaRPr lang="nb-NO" sz="1200" kern="1200" dirty="0">
            <a:solidFill>
              <a:schemeClr val="bg1"/>
            </a:solidFill>
            <a:latin typeface="Arial" charset="0"/>
            <a:ea typeface="Arial" charset="0"/>
            <a:cs typeface="Arial" charset="0"/>
          </a:endParaRPr>
        </a:p>
      </dsp:txBody>
      <dsp:txXfrm>
        <a:off x="1612393" y="0"/>
        <a:ext cx="1062483" cy="1089023"/>
      </dsp:txXfrm>
    </dsp:sp>
    <dsp:sp modelId="{0BD31408-7160-4349-9D17-73B21E8FBC19}">
      <dsp:nvSpPr>
        <dsp:cNvPr id="0" name=""/>
        <dsp:cNvSpPr/>
      </dsp:nvSpPr>
      <dsp:spPr>
        <a:xfrm>
          <a:off x="1062483" y="1089023"/>
          <a:ext cx="2124967" cy="1089023"/>
        </a:xfrm>
        <a:prstGeom prst="trapezoid">
          <a:avLst>
            <a:gd name="adj" fmla="val 48781"/>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b-NO" sz="1200" kern="1200" dirty="0" smtClean="0">
              <a:solidFill>
                <a:schemeClr val="bg1"/>
              </a:solidFill>
              <a:latin typeface="Arial" charset="0"/>
              <a:ea typeface="Arial" charset="0"/>
              <a:cs typeface="Arial" charset="0"/>
            </a:rPr>
            <a:t>Funksjonær-</a:t>
          </a:r>
          <a:br>
            <a:rPr lang="nb-NO" sz="1200" kern="1200" dirty="0" smtClean="0">
              <a:solidFill>
                <a:schemeClr val="bg1"/>
              </a:solidFill>
              <a:latin typeface="Arial" charset="0"/>
              <a:ea typeface="Arial" charset="0"/>
              <a:cs typeface="Arial" charset="0"/>
            </a:rPr>
          </a:br>
          <a:r>
            <a:rPr lang="nb-NO" sz="1200" kern="1200" dirty="0" smtClean="0">
              <a:solidFill>
                <a:schemeClr val="bg1"/>
              </a:solidFill>
              <a:latin typeface="Arial" charset="0"/>
              <a:ea typeface="Arial" charset="0"/>
              <a:cs typeface="Arial" charset="0"/>
            </a:rPr>
            <a:t>avtale</a:t>
          </a:r>
          <a:endParaRPr lang="nb-NO" sz="1200" kern="1200" dirty="0">
            <a:solidFill>
              <a:schemeClr val="bg1"/>
            </a:solidFill>
            <a:latin typeface="Arial" charset="0"/>
            <a:ea typeface="Arial" charset="0"/>
            <a:cs typeface="Arial" charset="0"/>
          </a:endParaRPr>
        </a:p>
      </dsp:txBody>
      <dsp:txXfrm>
        <a:off x="1434352" y="1089023"/>
        <a:ext cx="1381228" cy="1089023"/>
      </dsp:txXfrm>
    </dsp:sp>
    <dsp:sp modelId="{C18E306C-42A9-4B11-99BA-C10B0492F556}">
      <dsp:nvSpPr>
        <dsp:cNvPr id="0" name=""/>
        <dsp:cNvSpPr/>
      </dsp:nvSpPr>
      <dsp:spPr>
        <a:xfrm>
          <a:off x="531241" y="2173668"/>
          <a:ext cx="3187450" cy="1089023"/>
        </a:xfrm>
        <a:prstGeom prst="trapezoid">
          <a:avLst>
            <a:gd name="adj" fmla="val 48781"/>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nb-NO" sz="1200" kern="1200" dirty="0">
            <a:solidFill>
              <a:schemeClr val="bg1"/>
            </a:solidFill>
            <a:latin typeface="Arial" charset="0"/>
            <a:ea typeface="Arial" charset="0"/>
            <a:cs typeface="Arial" charset="0"/>
          </a:endParaRPr>
        </a:p>
      </dsp:txBody>
      <dsp:txXfrm>
        <a:off x="1089045" y="2173668"/>
        <a:ext cx="2071842" cy="1089023"/>
      </dsp:txXfrm>
    </dsp:sp>
    <dsp:sp modelId="{7C6463FD-E2D6-4538-8DEF-D37F30E67432}">
      <dsp:nvSpPr>
        <dsp:cNvPr id="0" name=""/>
        <dsp:cNvSpPr/>
      </dsp:nvSpPr>
      <dsp:spPr>
        <a:xfrm>
          <a:off x="0" y="3267069"/>
          <a:ext cx="4249934" cy="1089023"/>
        </a:xfrm>
        <a:prstGeom prst="trapezoid">
          <a:avLst>
            <a:gd name="adj" fmla="val 48781"/>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b-NO" sz="1200" kern="1200" dirty="0" smtClean="0">
              <a:solidFill>
                <a:schemeClr val="bg1"/>
              </a:solidFill>
              <a:latin typeface="Arial" charset="0"/>
              <a:ea typeface="Arial" charset="0"/>
              <a:cs typeface="Arial" charset="0"/>
            </a:rPr>
            <a:t>Særavtaler</a:t>
          </a:r>
          <a:endParaRPr lang="nb-NO" sz="1200" kern="1200" dirty="0">
            <a:solidFill>
              <a:schemeClr val="bg1"/>
            </a:solidFill>
            <a:latin typeface="Arial" charset="0"/>
            <a:ea typeface="Arial" charset="0"/>
            <a:cs typeface="Arial" charset="0"/>
          </a:endParaRPr>
        </a:p>
      </dsp:txBody>
      <dsp:txXfrm>
        <a:off x="743738" y="3267069"/>
        <a:ext cx="2762457" cy="1089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79450-A4CC-4615-9706-0293D9329BFA}">
      <dsp:nvSpPr>
        <dsp:cNvPr id="0" name=""/>
        <dsp:cNvSpPr/>
      </dsp:nvSpPr>
      <dsp:spPr>
        <a:xfrm>
          <a:off x="1612393" y="0"/>
          <a:ext cx="1062483" cy="1089023"/>
        </a:xfrm>
        <a:prstGeom prst="trapezoid">
          <a:avLst>
            <a:gd name="adj" fmla="val 5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nb-NO" sz="1200" kern="1200" dirty="0" smtClean="0">
            <a:solidFill>
              <a:schemeClr val="bg1"/>
            </a:solidFill>
            <a:latin typeface="Arial" charset="0"/>
            <a:ea typeface="Arial" charset="0"/>
            <a:cs typeface="Arial" charset="0"/>
          </a:endParaRPr>
        </a:p>
        <a:p>
          <a:pPr lvl="0" algn="ctr" defTabSz="533400">
            <a:lnSpc>
              <a:spcPct val="90000"/>
            </a:lnSpc>
            <a:spcBef>
              <a:spcPct val="0"/>
            </a:spcBef>
            <a:spcAft>
              <a:spcPct val="35000"/>
            </a:spcAft>
          </a:pPr>
          <a:r>
            <a:rPr lang="nb-NO" sz="1200" kern="1200" dirty="0" smtClean="0">
              <a:solidFill>
                <a:schemeClr val="bg1"/>
              </a:solidFill>
              <a:latin typeface="Arial" charset="0"/>
              <a:ea typeface="Arial" charset="0"/>
              <a:cs typeface="Arial" charset="0"/>
            </a:rPr>
            <a:t> </a:t>
          </a:r>
        </a:p>
        <a:p>
          <a:pPr lvl="0" algn="ctr" defTabSz="533400">
            <a:lnSpc>
              <a:spcPct val="90000"/>
            </a:lnSpc>
            <a:spcBef>
              <a:spcPct val="0"/>
            </a:spcBef>
            <a:spcAft>
              <a:spcPct val="35000"/>
            </a:spcAft>
          </a:pPr>
          <a:r>
            <a:rPr lang="nb-NO" sz="1200" kern="1200" dirty="0" smtClean="0">
              <a:solidFill>
                <a:schemeClr val="bg1"/>
              </a:solidFill>
              <a:latin typeface="Arial" charset="0"/>
              <a:ea typeface="Arial" charset="0"/>
              <a:cs typeface="Arial" charset="0"/>
            </a:rPr>
            <a:t>Hoved-</a:t>
          </a:r>
          <a:br>
            <a:rPr lang="nb-NO" sz="1200" kern="1200" dirty="0" smtClean="0">
              <a:solidFill>
                <a:schemeClr val="bg1"/>
              </a:solidFill>
              <a:latin typeface="Arial" charset="0"/>
              <a:ea typeface="Arial" charset="0"/>
              <a:cs typeface="Arial" charset="0"/>
            </a:rPr>
          </a:br>
          <a:r>
            <a:rPr lang="nb-NO" sz="1200" kern="1200" dirty="0" smtClean="0">
              <a:solidFill>
                <a:schemeClr val="bg1"/>
              </a:solidFill>
              <a:latin typeface="Arial" charset="0"/>
              <a:ea typeface="Arial" charset="0"/>
              <a:cs typeface="Arial" charset="0"/>
            </a:rPr>
            <a:t>avtale</a:t>
          </a:r>
          <a:endParaRPr lang="nb-NO" sz="1200" kern="1200" dirty="0">
            <a:solidFill>
              <a:schemeClr val="bg1"/>
            </a:solidFill>
            <a:latin typeface="Arial" charset="0"/>
            <a:ea typeface="Arial" charset="0"/>
            <a:cs typeface="Arial" charset="0"/>
          </a:endParaRPr>
        </a:p>
      </dsp:txBody>
      <dsp:txXfrm>
        <a:off x="1612393" y="0"/>
        <a:ext cx="1062483" cy="1089023"/>
      </dsp:txXfrm>
    </dsp:sp>
    <dsp:sp modelId="{0BD31408-7160-4349-9D17-73B21E8FBC19}">
      <dsp:nvSpPr>
        <dsp:cNvPr id="0" name=""/>
        <dsp:cNvSpPr/>
      </dsp:nvSpPr>
      <dsp:spPr>
        <a:xfrm>
          <a:off x="1062483" y="1089023"/>
          <a:ext cx="2124967" cy="1089023"/>
        </a:xfrm>
        <a:prstGeom prst="trapezoid">
          <a:avLst>
            <a:gd name="adj" fmla="val 48781"/>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b-NO" sz="1200" kern="1200" dirty="0" smtClean="0">
              <a:solidFill>
                <a:schemeClr val="bg1"/>
              </a:solidFill>
              <a:latin typeface="Arial" charset="0"/>
              <a:ea typeface="Arial" charset="0"/>
              <a:cs typeface="Arial" charset="0"/>
            </a:rPr>
            <a:t>Overenskomst A</a:t>
          </a:r>
          <a:endParaRPr lang="nb-NO" sz="1200" kern="1200" dirty="0">
            <a:solidFill>
              <a:schemeClr val="bg1"/>
            </a:solidFill>
            <a:latin typeface="Arial" charset="0"/>
            <a:ea typeface="Arial" charset="0"/>
            <a:cs typeface="Arial" charset="0"/>
          </a:endParaRPr>
        </a:p>
      </dsp:txBody>
      <dsp:txXfrm>
        <a:off x="1434352" y="1089023"/>
        <a:ext cx="1381228" cy="1089023"/>
      </dsp:txXfrm>
    </dsp:sp>
    <dsp:sp modelId="{C18E306C-42A9-4B11-99BA-C10B0492F556}">
      <dsp:nvSpPr>
        <dsp:cNvPr id="0" name=""/>
        <dsp:cNvSpPr/>
      </dsp:nvSpPr>
      <dsp:spPr>
        <a:xfrm>
          <a:off x="531241" y="2173668"/>
          <a:ext cx="3187450" cy="1089023"/>
        </a:xfrm>
        <a:prstGeom prst="trapezoid">
          <a:avLst>
            <a:gd name="adj" fmla="val 48781"/>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b-NO" sz="1200" kern="1200" dirty="0" smtClean="0">
              <a:solidFill>
                <a:schemeClr val="bg1"/>
              </a:solidFill>
              <a:latin typeface="Arial" charset="0"/>
              <a:ea typeface="Arial" charset="0"/>
              <a:cs typeface="Arial" charset="0"/>
            </a:rPr>
            <a:t>Overenskomst B</a:t>
          </a:r>
          <a:endParaRPr lang="nb-NO" sz="1200" kern="1200" dirty="0">
            <a:solidFill>
              <a:schemeClr val="bg1"/>
            </a:solidFill>
            <a:latin typeface="Arial" charset="0"/>
            <a:ea typeface="Arial" charset="0"/>
            <a:cs typeface="Arial" charset="0"/>
          </a:endParaRPr>
        </a:p>
      </dsp:txBody>
      <dsp:txXfrm>
        <a:off x="1089045" y="2173668"/>
        <a:ext cx="2071842" cy="1089023"/>
      </dsp:txXfrm>
    </dsp:sp>
    <dsp:sp modelId="{7C6463FD-E2D6-4538-8DEF-D37F30E67432}">
      <dsp:nvSpPr>
        <dsp:cNvPr id="0" name=""/>
        <dsp:cNvSpPr/>
      </dsp:nvSpPr>
      <dsp:spPr>
        <a:xfrm>
          <a:off x="0" y="3267069"/>
          <a:ext cx="4249934" cy="1089023"/>
        </a:xfrm>
        <a:prstGeom prst="trapezoid">
          <a:avLst>
            <a:gd name="adj" fmla="val 48781"/>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b-NO" sz="1200" kern="1200" dirty="0" smtClean="0">
              <a:solidFill>
                <a:schemeClr val="bg1"/>
              </a:solidFill>
              <a:latin typeface="Arial" charset="0"/>
              <a:ea typeface="Arial" charset="0"/>
              <a:cs typeface="Arial" charset="0"/>
            </a:rPr>
            <a:t>Særavtaler</a:t>
          </a:r>
          <a:endParaRPr lang="nb-NO" sz="1200" kern="1200" dirty="0">
            <a:solidFill>
              <a:schemeClr val="bg1"/>
            </a:solidFill>
            <a:latin typeface="Arial" charset="0"/>
            <a:ea typeface="Arial" charset="0"/>
            <a:cs typeface="Arial" charset="0"/>
          </a:endParaRPr>
        </a:p>
      </dsp:txBody>
      <dsp:txXfrm>
        <a:off x="743738" y="3267069"/>
        <a:ext cx="2762457" cy="108902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EC33D6-0A0D-2848-A23A-0A3032B25DD0}" type="datetimeFigureOut">
              <a:rPr lang="nn-NO" smtClean="0"/>
              <a:pPr/>
              <a:t>12.01.2018</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207785-6654-9A46-916F-836BB606299B}" type="slidenum">
              <a:rPr lang="nb-NO" smtClean="0"/>
              <a:pPr/>
              <a:t>‹#›</a:t>
            </a:fld>
            <a:endParaRPr lang="nb-NO"/>
          </a:p>
        </p:txBody>
      </p:sp>
    </p:spTree>
    <p:extLst>
      <p:ext uri="{BB962C8B-B14F-4D97-AF65-F5344CB8AC3E}">
        <p14:creationId xmlns:p14="http://schemas.microsoft.com/office/powerpoint/2010/main" val="1332155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2194AA-8E11-474B-A892-FF3FA19C5C6D}" type="datetimeFigureOut">
              <a:rPr lang="nn-NO" smtClean="0"/>
              <a:pPr/>
              <a:t>12.01.2018</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B51AC-F4F3-624A-984C-DB3639108764}" type="slidenum">
              <a:rPr lang="nb-NO" smtClean="0"/>
              <a:pPr/>
              <a:t>‹#›</a:t>
            </a:fld>
            <a:endParaRPr lang="nb-NO"/>
          </a:p>
        </p:txBody>
      </p:sp>
    </p:spTree>
    <p:extLst>
      <p:ext uri="{BB962C8B-B14F-4D97-AF65-F5344CB8AC3E}">
        <p14:creationId xmlns:p14="http://schemas.microsoft.com/office/powerpoint/2010/main" val="23719650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EFDCEC3-A414-4821-9E0F-08A954FCB93E}" type="slidenum">
              <a:rPr lang="nb-NO" smtClean="0"/>
              <a:t>2</a:t>
            </a:fld>
            <a:endParaRPr lang="nb-NO"/>
          </a:p>
        </p:txBody>
      </p:sp>
    </p:spTree>
    <p:extLst>
      <p:ext uri="{BB962C8B-B14F-4D97-AF65-F5344CB8AC3E}">
        <p14:creationId xmlns:p14="http://schemas.microsoft.com/office/powerpoint/2010/main" val="35681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E272A-4435-4F31-B0A8-DC36DA56F552}" type="slidenum">
              <a:rPr lang="nb-NO">
                <a:solidFill>
                  <a:prstClr val="black"/>
                </a:solidFill>
              </a:rPr>
              <a:pPr/>
              <a:t>11</a:t>
            </a:fld>
            <a:endParaRPr lang="nb-NO">
              <a:solidFill>
                <a:prstClr val="black"/>
              </a:solidFill>
            </a:endParaRPr>
          </a:p>
        </p:txBody>
      </p:sp>
      <p:sp>
        <p:nvSpPr>
          <p:cNvPr id="174082" name="Rectangle 2"/>
          <p:cNvSpPr>
            <a:spLocks noGrp="1" noRot="1" noChangeAspect="1" noChangeArrowheads="1" noTextEdit="1"/>
          </p:cNvSpPr>
          <p:nvPr>
            <p:ph type="sldImg"/>
          </p:nvPr>
        </p:nvSpPr>
        <p:spPr>
          <a:xfrm>
            <a:off x="52388" y="763588"/>
            <a:ext cx="6634162" cy="3732212"/>
          </a:xfrm>
          <a:ln/>
        </p:spPr>
      </p:sp>
      <p:sp>
        <p:nvSpPr>
          <p:cNvPr id="174083" name="Rectangle 3"/>
          <p:cNvSpPr>
            <a:spLocks noGrp="1" noChangeArrowheads="1"/>
          </p:cNvSpPr>
          <p:nvPr>
            <p:ph type="body" idx="1"/>
          </p:nvPr>
        </p:nvSpPr>
        <p:spPr>
          <a:xfrm>
            <a:off x="693520" y="4587557"/>
            <a:ext cx="5315113" cy="4970437"/>
          </a:xfrm>
        </p:spPr>
        <p:txBody>
          <a:bodyPr/>
          <a:lstStyle/>
          <a:p>
            <a:r>
              <a:rPr lang="nb-NO" dirty="0"/>
              <a:t>Bruker benevnelsen ”forhandlinger” uansett om vi drøfter eller fører reelle forhandlinger.</a:t>
            </a:r>
          </a:p>
          <a:p>
            <a:pPr lvl="1"/>
            <a:r>
              <a:rPr lang="nb-NO" sz="600" dirty="0"/>
              <a:t>Tillitsvalgte skal være klar over hvilken forhandlingsposisjon de er i avhengig av sak</a:t>
            </a:r>
            <a:endParaRPr lang="nb-NO" dirty="0"/>
          </a:p>
          <a:p>
            <a:r>
              <a:rPr lang="nb-NO" dirty="0"/>
              <a:t>Tillitsvalgte står sterkt ved reelle forhandlinger</a:t>
            </a:r>
          </a:p>
          <a:p>
            <a:pPr lvl="1"/>
            <a:r>
              <a:rPr lang="nb-NO" sz="600" b="1" dirty="0" err="1"/>
              <a:t>Def</a:t>
            </a:r>
            <a:r>
              <a:rPr lang="nb-NO" sz="600" b="1" dirty="0"/>
              <a:t>. forhandlinger</a:t>
            </a:r>
            <a:r>
              <a:rPr lang="nb-NO" sz="600" dirty="0"/>
              <a:t>	</a:t>
            </a:r>
          </a:p>
          <a:p>
            <a:pPr lvl="2"/>
            <a:r>
              <a:rPr lang="nb-NO" sz="600" dirty="0"/>
              <a:t>Retten til å benytte sanksjonsmidler dersom partene ikke oppnår enighet om resultatet</a:t>
            </a:r>
          </a:p>
          <a:p>
            <a:pPr lvl="1"/>
            <a:r>
              <a:rPr lang="nb-NO" sz="600" b="1" dirty="0"/>
              <a:t>Eks. Bedriftsavtaler</a:t>
            </a:r>
          </a:p>
          <a:p>
            <a:pPr lvl="2"/>
            <a:r>
              <a:rPr lang="nb-NO" sz="600" dirty="0"/>
              <a:t>Dersom vi ikke oppnår enighet om tariffavtalens bestemmelser avgjøres saken av en voldgiftsinstans</a:t>
            </a:r>
            <a:endParaRPr lang="nb-NO" dirty="0"/>
          </a:p>
          <a:p>
            <a:r>
              <a:rPr lang="nb-NO" dirty="0"/>
              <a:t>Står svakere i saker med drøftingsrett</a:t>
            </a:r>
          </a:p>
          <a:p>
            <a:pPr lvl="1"/>
            <a:r>
              <a:rPr lang="nb-NO" sz="600" b="1" dirty="0" err="1"/>
              <a:t>Def</a:t>
            </a:r>
            <a:r>
              <a:rPr lang="nb-NO" sz="600" b="1" dirty="0"/>
              <a:t>. drøftinger</a:t>
            </a:r>
            <a:endParaRPr lang="nb-NO" sz="600" dirty="0"/>
          </a:p>
          <a:p>
            <a:pPr lvl="2"/>
            <a:r>
              <a:rPr lang="nb-NO" sz="600" dirty="0"/>
              <a:t>T.v. kan ikke sette inn sanksjonsmidler dersom de ikke får gjennomslag for sitt syn </a:t>
            </a:r>
          </a:p>
          <a:p>
            <a:pPr lvl="1"/>
            <a:r>
              <a:rPr lang="nb-NO" sz="600" b="1" dirty="0"/>
              <a:t>Eks. t.v. representanter i lønns- og ansettelsesråd</a:t>
            </a:r>
            <a:endParaRPr lang="nb-NO" sz="600" dirty="0"/>
          </a:p>
          <a:p>
            <a:pPr lvl="2"/>
            <a:r>
              <a:rPr lang="nb-NO" sz="600" dirty="0"/>
              <a:t>Tillitsvalgte har kun en rådgivende funksjon </a:t>
            </a:r>
          </a:p>
          <a:p>
            <a:pPr lvl="2"/>
            <a:r>
              <a:rPr lang="nb-NO" sz="600" dirty="0"/>
              <a:t>Arbeidsgiver kan treffe sin beslutning uten at det er oppstilt krav om enighet med t.v.</a:t>
            </a:r>
            <a:endParaRPr lang="nb-NO" dirty="0"/>
          </a:p>
          <a:p>
            <a:r>
              <a:rPr lang="nb-NO" dirty="0"/>
              <a:t>Ulik posisjon krever ulik forhandlingsstrategi!</a:t>
            </a:r>
          </a:p>
        </p:txBody>
      </p:sp>
    </p:spTree>
    <p:extLst>
      <p:ext uri="{BB962C8B-B14F-4D97-AF65-F5344CB8AC3E}">
        <p14:creationId xmlns:p14="http://schemas.microsoft.com/office/powerpoint/2010/main" val="207802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3FD94D-9D52-46D6-A3AC-FB4642A6B83D}" type="slidenum">
              <a:rPr lang="nb-NO">
                <a:solidFill>
                  <a:prstClr val="black"/>
                </a:solidFill>
              </a:rPr>
              <a:pPr/>
              <a:t>12</a:t>
            </a:fld>
            <a:endParaRPr lang="nb-NO">
              <a:solidFill>
                <a:prstClr val="black"/>
              </a:solidFill>
            </a:endParaRPr>
          </a:p>
        </p:txBody>
      </p:sp>
      <p:sp>
        <p:nvSpPr>
          <p:cNvPr id="178178" name="Rectangle 2"/>
          <p:cNvSpPr>
            <a:spLocks noGrp="1" noRot="1" noChangeAspect="1" noChangeArrowheads="1" noTextEdit="1"/>
          </p:cNvSpPr>
          <p:nvPr>
            <p:ph type="sldImg"/>
          </p:nvPr>
        </p:nvSpPr>
        <p:spPr>
          <a:xfrm>
            <a:off x="52388" y="763588"/>
            <a:ext cx="6634162" cy="3732212"/>
          </a:xfrm>
          <a:ln/>
        </p:spPr>
      </p:sp>
      <p:sp>
        <p:nvSpPr>
          <p:cNvPr id="178179" name="Rectangle 3"/>
          <p:cNvSpPr>
            <a:spLocks noGrp="1" noChangeArrowheads="1"/>
          </p:cNvSpPr>
          <p:nvPr>
            <p:ph type="body" idx="1"/>
          </p:nvPr>
        </p:nvSpPr>
        <p:spPr>
          <a:xfrm>
            <a:off x="898553" y="4712497"/>
            <a:ext cx="4938663" cy="4390066"/>
          </a:xfrm>
        </p:spPr>
        <p:txBody>
          <a:bodyPr/>
          <a:lstStyle/>
          <a:p>
            <a:r>
              <a:rPr lang="nb-NO"/>
              <a:t>Det mest irriterende ved såkalte standpunktforhandlinger er at motparten ikke i det hele tatt vil forholde seg til hva du har behov for å få ivaretatt.</a:t>
            </a:r>
            <a:br>
              <a:rPr lang="nb-NO"/>
            </a:br>
            <a:endParaRPr lang="nb-NO"/>
          </a:p>
          <a:p>
            <a:r>
              <a:rPr lang="nb-NO"/>
              <a:t>Fokus må være på holdningene; det skal dreie seg om å skape et godt resultat som begge parter kan leve med. Resultatet må innebære langsiktighet, idet partene skal kunne samarbeide videre i ettertid.</a:t>
            </a:r>
          </a:p>
        </p:txBody>
      </p:sp>
    </p:spTree>
    <p:extLst>
      <p:ext uri="{BB962C8B-B14F-4D97-AF65-F5344CB8AC3E}">
        <p14:creationId xmlns:p14="http://schemas.microsoft.com/office/powerpoint/2010/main" val="1745833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711AF-D76B-4D6C-9F87-C1024E4BB199}" type="slidenum">
              <a:rPr lang="nb-NO">
                <a:solidFill>
                  <a:prstClr val="black"/>
                </a:solidFill>
              </a:rPr>
              <a:pPr/>
              <a:t>13</a:t>
            </a:fld>
            <a:endParaRPr lang="nb-NO">
              <a:solidFill>
                <a:prstClr val="black"/>
              </a:solidFill>
            </a:endParaRPr>
          </a:p>
        </p:txBody>
      </p:sp>
      <p:sp>
        <p:nvSpPr>
          <p:cNvPr id="180226" name="Rectangle 2"/>
          <p:cNvSpPr>
            <a:spLocks noGrp="1" noRot="1" noChangeAspect="1" noChangeArrowheads="1" noTextEdit="1"/>
          </p:cNvSpPr>
          <p:nvPr>
            <p:ph type="sldImg"/>
          </p:nvPr>
        </p:nvSpPr>
        <p:spPr>
          <a:xfrm>
            <a:off x="52388" y="763588"/>
            <a:ext cx="6634162" cy="3732212"/>
          </a:xfrm>
          <a:ln/>
        </p:spPr>
      </p:sp>
      <p:sp>
        <p:nvSpPr>
          <p:cNvPr id="180227" name="Rectangle 3"/>
          <p:cNvSpPr>
            <a:spLocks noGrp="1" noChangeArrowheads="1"/>
          </p:cNvSpPr>
          <p:nvPr>
            <p:ph type="body" idx="1"/>
          </p:nvPr>
        </p:nvSpPr>
        <p:spPr>
          <a:xfrm>
            <a:off x="898553" y="4712497"/>
            <a:ext cx="4938663" cy="4390066"/>
          </a:xfrm>
        </p:spPr>
        <p:txBody>
          <a:bodyPr/>
          <a:lstStyle/>
          <a:p>
            <a:r>
              <a:rPr lang="nb-NO" u="sng" dirty="0"/>
              <a:t>Interessen:</a:t>
            </a:r>
            <a:r>
              <a:rPr lang="nb-NO" dirty="0"/>
              <a:t> </a:t>
            </a:r>
          </a:p>
          <a:p>
            <a:pPr lvl="1"/>
            <a:r>
              <a:rPr lang="nb-NO" dirty="0"/>
              <a:t>Fokuser på interessen, ikke på standpunktet</a:t>
            </a:r>
          </a:p>
          <a:p>
            <a:pPr lvl="1"/>
            <a:endParaRPr lang="nb-NO" dirty="0"/>
          </a:p>
          <a:p>
            <a:r>
              <a:rPr lang="nb-NO" u="sng" dirty="0"/>
              <a:t>Personen:</a:t>
            </a:r>
            <a:r>
              <a:rPr lang="nb-NO" dirty="0"/>
              <a:t> </a:t>
            </a:r>
          </a:p>
          <a:p>
            <a:pPr lvl="1"/>
            <a:r>
              <a:rPr lang="nb-NO" dirty="0"/>
              <a:t>Hold person og sak adskilt</a:t>
            </a:r>
          </a:p>
          <a:p>
            <a:pPr lvl="1"/>
            <a:endParaRPr lang="nb-NO" dirty="0"/>
          </a:p>
          <a:p>
            <a:r>
              <a:rPr lang="nb-NO" u="sng" dirty="0"/>
              <a:t>Valgmuligheter</a:t>
            </a:r>
            <a:r>
              <a:rPr lang="nb-NO" dirty="0"/>
              <a:t>: </a:t>
            </a:r>
          </a:p>
          <a:p>
            <a:pPr lvl="1"/>
            <a:r>
              <a:rPr lang="nb-NO" dirty="0"/>
              <a:t>Forsøk å finne frem til flere forskjellige forslag før det treffes beslutning</a:t>
            </a:r>
          </a:p>
          <a:p>
            <a:pPr lvl="1"/>
            <a:endParaRPr lang="nb-NO" dirty="0"/>
          </a:p>
          <a:p>
            <a:r>
              <a:rPr lang="nb-NO" u="sng" dirty="0"/>
              <a:t>Kriterier</a:t>
            </a:r>
            <a:r>
              <a:rPr lang="nb-NO" dirty="0"/>
              <a:t>: </a:t>
            </a:r>
          </a:p>
          <a:p>
            <a:pPr lvl="1"/>
            <a:r>
              <a:rPr lang="nb-NO" dirty="0"/>
              <a:t>De skal være relevante og saklige</a:t>
            </a:r>
          </a:p>
          <a:p>
            <a:endParaRPr lang="nb-NO" sz="900" dirty="0"/>
          </a:p>
        </p:txBody>
      </p:sp>
    </p:spTree>
    <p:extLst>
      <p:ext uri="{BB962C8B-B14F-4D97-AF65-F5344CB8AC3E}">
        <p14:creationId xmlns:p14="http://schemas.microsoft.com/office/powerpoint/2010/main" val="1389869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B88EC-AA25-4BBC-8C0C-926AC39D3702}" type="slidenum">
              <a:rPr lang="nb-NO">
                <a:solidFill>
                  <a:prstClr val="black"/>
                </a:solidFill>
              </a:rPr>
              <a:pPr/>
              <a:t>14</a:t>
            </a:fld>
            <a:endParaRPr lang="nb-NO">
              <a:solidFill>
                <a:prstClr val="black"/>
              </a:solidFill>
            </a:endParaRPr>
          </a:p>
        </p:txBody>
      </p:sp>
      <p:sp>
        <p:nvSpPr>
          <p:cNvPr id="182274" name="Rectangle 2"/>
          <p:cNvSpPr>
            <a:spLocks noGrp="1" noRot="1" noChangeAspect="1" noChangeArrowheads="1" noTextEdit="1"/>
          </p:cNvSpPr>
          <p:nvPr>
            <p:ph type="sldImg"/>
          </p:nvPr>
        </p:nvSpPr>
        <p:spPr>
          <a:xfrm>
            <a:off x="52388" y="763588"/>
            <a:ext cx="6634162" cy="3732212"/>
          </a:xfrm>
          <a:ln/>
        </p:spPr>
      </p:sp>
      <p:sp>
        <p:nvSpPr>
          <p:cNvPr id="182275" name="Rectangle 3"/>
          <p:cNvSpPr>
            <a:spLocks noGrp="1" noChangeArrowheads="1"/>
          </p:cNvSpPr>
          <p:nvPr>
            <p:ph type="body" idx="1"/>
          </p:nvPr>
        </p:nvSpPr>
        <p:spPr>
          <a:xfrm>
            <a:off x="847015" y="4612743"/>
            <a:ext cx="5008127" cy="4715517"/>
          </a:xfrm>
        </p:spPr>
        <p:txBody>
          <a:bodyPr/>
          <a:lstStyle/>
          <a:p>
            <a:r>
              <a:rPr lang="nb-NO"/>
              <a:t>Ved å fokusere på interesser  </a:t>
            </a:r>
          </a:p>
          <a:p>
            <a:pPr lvl="1"/>
            <a:r>
              <a:rPr lang="nb-NO"/>
              <a:t>Vil vi opprettholde et høyt saklighetsnivå</a:t>
            </a:r>
          </a:p>
          <a:p>
            <a:pPr lvl="1"/>
            <a:r>
              <a:rPr lang="nb-NO"/>
              <a:t>Danne en god plattform for samarbeid</a:t>
            </a:r>
          </a:p>
          <a:p>
            <a:pPr lvl="1"/>
            <a:endParaRPr lang="nb-NO"/>
          </a:p>
          <a:p>
            <a:r>
              <a:rPr lang="nb-NO"/>
              <a:t>Fortell historien om 24-timers bankene</a:t>
            </a:r>
          </a:p>
          <a:p>
            <a:pPr lvl="1"/>
            <a:r>
              <a:rPr lang="nb-NO"/>
              <a:t>Historien lærte oss viktigheten av å være tydelige på hva vi ønsker å oppnå (side 6-7 i manus)</a:t>
            </a:r>
          </a:p>
          <a:p>
            <a:endParaRPr lang="nb-NO" b="1"/>
          </a:p>
          <a:p>
            <a:r>
              <a:rPr lang="nb-NO"/>
              <a:t>Hvilken hensikt har vi?</a:t>
            </a:r>
          </a:p>
          <a:p>
            <a:endParaRPr lang="nb-NO"/>
          </a:p>
          <a:p>
            <a:r>
              <a:rPr lang="nb-NO"/>
              <a:t>Hvilke synspunkter ligger til grunn?</a:t>
            </a:r>
          </a:p>
          <a:p>
            <a:endParaRPr lang="nb-NO"/>
          </a:p>
          <a:p>
            <a:r>
              <a:rPr lang="nb-NO"/>
              <a:t>Erfaring</a:t>
            </a:r>
          </a:p>
          <a:p>
            <a:pPr lvl="1"/>
            <a:r>
              <a:rPr lang="nb-NO"/>
              <a:t>Fikk erfaring om at selskapsledelsens tillit til oss økte ved at vi var så fokusert på interesser og de objektive kriteriene - nemlig spørsmålet om hva som lå innenfor akseptable, rettslige rammer.</a:t>
            </a:r>
          </a:p>
          <a:p>
            <a:pPr lvl="1"/>
            <a:r>
              <a:rPr lang="nb-NO"/>
              <a:t>Side 6 i manus ”Forhandlingsteori”</a:t>
            </a:r>
          </a:p>
          <a:p>
            <a:endParaRPr lang="nb-NO"/>
          </a:p>
        </p:txBody>
      </p:sp>
    </p:spTree>
    <p:extLst>
      <p:ext uri="{BB962C8B-B14F-4D97-AF65-F5344CB8AC3E}">
        <p14:creationId xmlns:p14="http://schemas.microsoft.com/office/powerpoint/2010/main" val="355491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B628BD-814F-40DD-9E51-A2B7DEA84A0A}" type="slidenum">
              <a:rPr lang="nb-NO">
                <a:solidFill>
                  <a:prstClr val="black"/>
                </a:solidFill>
              </a:rPr>
              <a:pPr/>
              <a:t>15</a:t>
            </a:fld>
            <a:endParaRPr lang="nb-NO">
              <a:solidFill>
                <a:prstClr val="black"/>
              </a:solidFill>
            </a:endParaRPr>
          </a:p>
        </p:txBody>
      </p:sp>
      <p:sp>
        <p:nvSpPr>
          <p:cNvPr id="184322" name="Rectangle 2"/>
          <p:cNvSpPr>
            <a:spLocks noGrp="1" noRot="1" noChangeAspect="1" noChangeArrowheads="1" noTextEdit="1"/>
          </p:cNvSpPr>
          <p:nvPr>
            <p:ph type="sldImg"/>
          </p:nvPr>
        </p:nvSpPr>
        <p:spPr>
          <a:xfrm>
            <a:off x="52388" y="763588"/>
            <a:ext cx="6634162" cy="3732212"/>
          </a:xfrm>
          <a:ln/>
        </p:spPr>
      </p:sp>
      <p:sp>
        <p:nvSpPr>
          <p:cNvPr id="184323" name="Rectangle 3"/>
          <p:cNvSpPr>
            <a:spLocks noGrp="1" noChangeArrowheads="1"/>
          </p:cNvSpPr>
          <p:nvPr>
            <p:ph type="body" idx="1"/>
          </p:nvPr>
        </p:nvSpPr>
        <p:spPr>
          <a:xfrm>
            <a:off x="898553" y="4712495"/>
            <a:ext cx="4938663" cy="4745745"/>
          </a:xfrm>
        </p:spPr>
        <p:txBody>
          <a:bodyPr/>
          <a:lstStyle/>
          <a:p>
            <a:r>
              <a:rPr lang="nb-NO"/>
              <a:t>Hvordan tenker motparten?</a:t>
            </a:r>
            <a:br>
              <a:rPr lang="nb-NO"/>
            </a:br>
            <a:r>
              <a:rPr lang="nb-NO"/>
              <a:t>Sett deg inn i motpartens situasjon!</a:t>
            </a:r>
          </a:p>
          <a:p>
            <a:r>
              <a:rPr lang="nb-NO"/>
              <a:t>Hvordan tenker jeg selv?</a:t>
            </a:r>
          </a:p>
          <a:p>
            <a:endParaRPr lang="nb-NO"/>
          </a:p>
          <a:p>
            <a:r>
              <a:rPr lang="nb-NO"/>
              <a:t>For ikke å snakke om hvordan medlemmet tenker:</a:t>
            </a:r>
          </a:p>
          <a:p>
            <a:endParaRPr lang="nb-NO"/>
          </a:p>
          <a:p>
            <a:pPr lvl="1"/>
            <a:r>
              <a:rPr lang="nb-NO"/>
              <a:t>Hva er den egentlige interessen?</a:t>
            </a:r>
          </a:p>
          <a:p>
            <a:pPr lvl="1"/>
            <a:endParaRPr lang="nb-NO"/>
          </a:p>
          <a:p>
            <a:pPr lvl="1"/>
            <a:r>
              <a:rPr lang="nb-NO"/>
              <a:t>Er det han/hun sier og ber meg gjøre for seg det han/hun egentlig vil jeg skal gjøre? Eller finnes det et såkalt ”skjult” budskap?</a:t>
            </a:r>
          </a:p>
          <a:p>
            <a:pPr lvl="1"/>
            <a:endParaRPr lang="nb-NO"/>
          </a:p>
          <a:p>
            <a:pPr lvl="1"/>
            <a:r>
              <a:rPr lang="nb-NO"/>
              <a:t>Fortell historien om telefonen fra et medlem om ”Selskapets dårlige personalpolitikk”</a:t>
            </a:r>
            <a:br>
              <a:rPr lang="nb-NO"/>
            </a:br>
            <a:r>
              <a:rPr lang="nb-NO"/>
              <a:t>Hva tror motparten om meg?</a:t>
            </a:r>
            <a:br>
              <a:rPr lang="nb-NO"/>
            </a:br>
            <a:r>
              <a:rPr lang="nb-NO"/>
              <a:t>Hvordan opptrer jeg?</a:t>
            </a:r>
            <a:br>
              <a:rPr lang="nb-NO"/>
            </a:br>
            <a:r>
              <a:rPr lang="nb-NO"/>
              <a:t>Forstår jeg deg slik at ……… ?</a:t>
            </a:r>
          </a:p>
          <a:p>
            <a:pPr lvl="1"/>
            <a:r>
              <a:rPr lang="nb-NO"/>
              <a:t>Side 9 i manus ”Forhandlingsteori”</a:t>
            </a:r>
          </a:p>
        </p:txBody>
      </p:sp>
    </p:spTree>
    <p:extLst>
      <p:ext uri="{BB962C8B-B14F-4D97-AF65-F5344CB8AC3E}">
        <p14:creationId xmlns:p14="http://schemas.microsoft.com/office/powerpoint/2010/main" val="1477983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EC986-8950-4C4D-BA50-955DB24A4A08}" type="slidenum">
              <a:rPr lang="nb-NO">
                <a:solidFill>
                  <a:prstClr val="black"/>
                </a:solidFill>
              </a:rPr>
              <a:pPr/>
              <a:t>16</a:t>
            </a:fld>
            <a:endParaRPr lang="nb-NO">
              <a:solidFill>
                <a:prstClr val="black"/>
              </a:solidFill>
            </a:endParaRPr>
          </a:p>
        </p:txBody>
      </p:sp>
      <p:sp>
        <p:nvSpPr>
          <p:cNvPr id="186370" name="Rectangle 2"/>
          <p:cNvSpPr>
            <a:spLocks noGrp="1" noRot="1" noChangeAspect="1" noChangeArrowheads="1" noTextEdit="1"/>
          </p:cNvSpPr>
          <p:nvPr>
            <p:ph type="sldImg"/>
          </p:nvPr>
        </p:nvSpPr>
        <p:spPr>
          <a:xfrm>
            <a:off x="52388" y="763588"/>
            <a:ext cx="6634162" cy="3732212"/>
          </a:xfrm>
          <a:ln/>
        </p:spPr>
      </p:sp>
      <p:sp>
        <p:nvSpPr>
          <p:cNvPr id="186371" name="Rectangle 3"/>
          <p:cNvSpPr>
            <a:spLocks noGrp="1" noChangeArrowheads="1"/>
          </p:cNvSpPr>
          <p:nvPr>
            <p:ph type="body" idx="1"/>
          </p:nvPr>
        </p:nvSpPr>
        <p:spPr>
          <a:xfrm>
            <a:off x="898553" y="4612743"/>
            <a:ext cx="4938663" cy="4489818"/>
          </a:xfrm>
        </p:spPr>
        <p:txBody>
          <a:bodyPr/>
          <a:lstStyle/>
          <a:p>
            <a:r>
              <a:rPr lang="nb-NO"/>
              <a:t>Vi er ikke motparter!</a:t>
            </a:r>
            <a:br>
              <a:rPr lang="nb-NO"/>
            </a:br>
            <a:endParaRPr lang="nb-NO"/>
          </a:p>
          <a:p>
            <a:r>
              <a:rPr lang="nb-NO"/>
              <a:t>Vi skal ikke gi oss på det vi mener er et godt resultat for oss.  Snarere tvert i mot.  </a:t>
            </a:r>
          </a:p>
          <a:p>
            <a:endParaRPr lang="nb-NO"/>
          </a:p>
          <a:p>
            <a:r>
              <a:rPr lang="nb-NO"/>
              <a:t>Vi skal være ”tøffe” på sak, men myk mot person.  </a:t>
            </a:r>
          </a:p>
          <a:p>
            <a:endParaRPr lang="nb-NO"/>
          </a:p>
          <a:p>
            <a:r>
              <a:rPr lang="nb-NO"/>
              <a:t>Det vil bli forstått og respektert</a:t>
            </a:r>
          </a:p>
          <a:p>
            <a:r>
              <a:rPr lang="nb-NO"/>
              <a:t/>
            </a:r>
            <a:br>
              <a:rPr lang="nb-NO"/>
            </a:br>
            <a:r>
              <a:rPr lang="nb-NO"/>
              <a:t>	</a:t>
            </a:r>
            <a:r>
              <a:rPr lang="nb-NO" b="1"/>
              <a:t>Respekt for hverandres roller/posisjoner!</a:t>
            </a:r>
            <a:br>
              <a:rPr lang="nb-NO" b="1"/>
            </a:br>
            <a:r>
              <a:rPr lang="nb-NO" b="1"/>
              <a:t/>
            </a:r>
            <a:br>
              <a:rPr lang="nb-NO" b="1"/>
            </a:br>
            <a:r>
              <a:rPr lang="nb-NO" b="1"/>
              <a:t>	Holde på sine interesser og begrunne </a:t>
            </a:r>
            <a:br>
              <a:rPr lang="nb-NO" b="1"/>
            </a:br>
            <a:r>
              <a:rPr lang="nb-NO" b="1"/>
              <a:t>                hvorfor!</a:t>
            </a:r>
            <a:br>
              <a:rPr lang="nb-NO" b="1"/>
            </a:br>
            <a:endParaRPr lang="nb-NO" b="1"/>
          </a:p>
        </p:txBody>
      </p:sp>
    </p:spTree>
    <p:extLst>
      <p:ext uri="{BB962C8B-B14F-4D97-AF65-F5344CB8AC3E}">
        <p14:creationId xmlns:p14="http://schemas.microsoft.com/office/powerpoint/2010/main" val="962564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23FE0-4353-495D-A34C-9A44F0475BA4}" type="slidenum">
              <a:rPr lang="nb-NO">
                <a:solidFill>
                  <a:prstClr val="black"/>
                </a:solidFill>
              </a:rPr>
              <a:pPr/>
              <a:t>17</a:t>
            </a:fld>
            <a:endParaRPr lang="nb-NO">
              <a:solidFill>
                <a:prstClr val="black"/>
              </a:solidFill>
            </a:endParaRPr>
          </a:p>
        </p:txBody>
      </p:sp>
      <p:sp>
        <p:nvSpPr>
          <p:cNvPr id="188418" name="Rectangle 2"/>
          <p:cNvSpPr>
            <a:spLocks noGrp="1" noRot="1" noChangeAspect="1" noChangeArrowheads="1" noTextEdit="1"/>
          </p:cNvSpPr>
          <p:nvPr>
            <p:ph type="sldImg"/>
          </p:nvPr>
        </p:nvSpPr>
        <p:spPr>
          <a:xfrm>
            <a:off x="52388" y="763588"/>
            <a:ext cx="6634162" cy="3732212"/>
          </a:xfrm>
          <a:ln/>
        </p:spPr>
      </p:sp>
      <p:sp>
        <p:nvSpPr>
          <p:cNvPr id="188419" name="Rectangle 3"/>
          <p:cNvSpPr>
            <a:spLocks noGrp="1" noChangeArrowheads="1"/>
          </p:cNvSpPr>
          <p:nvPr>
            <p:ph type="body" idx="1"/>
          </p:nvPr>
        </p:nvSpPr>
        <p:spPr>
          <a:xfrm>
            <a:off x="769707" y="4712497"/>
            <a:ext cx="5238927" cy="4390066"/>
          </a:xfrm>
        </p:spPr>
        <p:txBody>
          <a:bodyPr/>
          <a:lstStyle/>
          <a:p>
            <a:r>
              <a:rPr lang="nb-NO" dirty="0"/>
              <a:t>Legg ikke skylda på motparten</a:t>
            </a:r>
          </a:p>
          <a:p>
            <a:pPr lvl="1"/>
            <a:r>
              <a:rPr lang="nb-NO" dirty="0"/>
              <a:t>Unngå fokusering på ”hvem som har skylda”</a:t>
            </a:r>
          </a:p>
          <a:p>
            <a:pPr lvl="1"/>
            <a:r>
              <a:rPr lang="nb-NO" dirty="0"/>
              <a:t>Da er det beste forsvar angrep</a:t>
            </a:r>
          </a:p>
          <a:p>
            <a:pPr lvl="1"/>
            <a:r>
              <a:rPr lang="nb-NO" dirty="0"/>
              <a:t>Partene har et felles ansvar</a:t>
            </a:r>
          </a:p>
          <a:p>
            <a:endParaRPr lang="nb-NO" dirty="0"/>
          </a:p>
          <a:p>
            <a:r>
              <a:rPr lang="nb-NO" dirty="0"/>
              <a:t>Vis følelser, men kontroller de negative følelsesutbruddene</a:t>
            </a:r>
          </a:p>
          <a:p>
            <a:pPr lvl="1"/>
            <a:r>
              <a:rPr lang="nb-NO" dirty="0"/>
              <a:t>I stedet for å si ”Du tar meg ikke på alvor..:” kan man si: ”Min følelse er at du ikke tar meg på alvor”. </a:t>
            </a:r>
          </a:p>
          <a:p>
            <a:pPr lvl="1"/>
            <a:r>
              <a:rPr lang="nb-NO" dirty="0"/>
              <a:t>Eller: ”Jeg opplever at ……………”</a:t>
            </a:r>
          </a:p>
        </p:txBody>
      </p:sp>
    </p:spTree>
    <p:extLst>
      <p:ext uri="{BB962C8B-B14F-4D97-AF65-F5344CB8AC3E}">
        <p14:creationId xmlns:p14="http://schemas.microsoft.com/office/powerpoint/2010/main" val="32610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51828-5CF8-4A84-8514-24C84D8890BC}" type="slidenum">
              <a:rPr lang="nb-NO">
                <a:solidFill>
                  <a:prstClr val="black"/>
                </a:solidFill>
              </a:rPr>
              <a:pPr/>
              <a:t>18</a:t>
            </a:fld>
            <a:endParaRPr lang="nb-NO">
              <a:solidFill>
                <a:prstClr val="black"/>
              </a:solidFill>
            </a:endParaRPr>
          </a:p>
        </p:txBody>
      </p:sp>
      <p:sp>
        <p:nvSpPr>
          <p:cNvPr id="190466" name="Rectangle 2"/>
          <p:cNvSpPr>
            <a:spLocks noGrp="1" noRot="1" noChangeAspect="1" noChangeArrowheads="1" noTextEdit="1"/>
          </p:cNvSpPr>
          <p:nvPr>
            <p:ph type="sldImg"/>
          </p:nvPr>
        </p:nvSpPr>
        <p:spPr>
          <a:xfrm>
            <a:off x="52388" y="763588"/>
            <a:ext cx="6634162" cy="3732212"/>
          </a:xfrm>
          <a:ln/>
        </p:spPr>
      </p:sp>
      <p:sp>
        <p:nvSpPr>
          <p:cNvPr id="190467" name="Rectangle 3"/>
          <p:cNvSpPr>
            <a:spLocks noGrp="1" noChangeArrowheads="1"/>
          </p:cNvSpPr>
          <p:nvPr>
            <p:ph type="body" idx="1"/>
          </p:nvPr>
        </p:nvSpPr>
        <p:spPr>
          <a:xfrm>
            <a:off x="898553" y="4712497"/>
            <a:ext cx="4938663" cy="4390066"/>
          </a:xfrm>
        </p:spPr>
        <p:txBody>
          <a:bodyPr/>
          <a:lstStyle/>
          <a:p>
            <a:endParaRPr lang="en-US"/>
          </a:p>
        </p:txBody>
      </p:sp>
    </p:spTree>
    <p:extLst>
      <p:ext uri="{BB962C8B-B14F-4D97-AF65-F5344CB8AC3E}">
        <p14:creationId xmlns:p14="http://schemas.microsoft.com/office/powerpoint/2010/main" val="290165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CE9BB-336D-40E3-89A5-3E731549242F}" type="slidenum">
              <a:rPr lang="nb-NO">
                <a:solidFill>
                  <a:prstClr val="black"/>
                </a:solidFill>
              </a:rPr>
              <a:pPr/>
              <a:t>19</a:t>
            </a:fld>
            <a:endParaRPr lang="nb-NO">
              <a:solidFill>
                <a:prstClr val="black"/>
              </a:solidFill>
            </a:endParaRPr>
          </a:p>
        </p:txBody>
      </p:sp>
      <p:sp>
        <p:nvSpPr>
          <p:cNvPr id="192514" name="Rectangle 2"/>
          <p:cNvSpPr>
            <a:spLocks noGrp="1" noRot="1" noChangeAspect="1" noChangeArrowheads="1" noTextEdit="1"/>
          </p:cNvSpPr>
          <p:nvPr>
            <p:ph type="sldImg"/>
          </p:nvPr>
        </p:nvSpPr>
        <p:spPr>
          <a:xfrm>
            <a:off x="52388" y="763588"/>
            <a:ext cx="6634162" cy="3732212"/>
          </a:xfrm>
          <a:ln/>
        </p:spPr>
      </p:sp>
      <p:sp>
        <p:nvSpPr>
          <p:cNvPr id="192515" name="Rectangle 3"/>
          <p:cNvSpPr>
            <a:spLocks noGrp="1" noChangeArrowheads="1"/>
          </p:cNvSpPr>
          <p:nvPr>
            <p:ph type="body" idx="1"/>
          </p:nvPr>
        </p:nvSpPr>
        <p:spPr>
          <a:xfrm>
            <a:off x="898553" y="4712497"/>
            <a:ext cx="4938663" cy="4390066"/>
          </a:xfrm>
        </p:spPr>
        <p:txBody>
          <a:bodyPr/>
          <a:lstStyle/>
          <a:p>
            <a:r>
              <a:rPr lang="nb-NO"/>
              <a:t>Også tidligere erfaringer og historikk kan hjelpe deg frem  mot løsning.</a:t>
            </a:r>
          </a:p>
        </p:txBody>
      </p:sp>
    </p:spTree>
    <p:extLst>
      <p:ext uri="{BB962C8B-B14F-4D97-AF65-F5344CB8AC3E}">
        <p14:creationId xmlns:p14="http://schemas.microsoft.com/office/powerpoint/2010/main" val="1351816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1B2AC-B9C6-4429-BA48-6BA944E2D67E}" type="slidenum">
              <a:rPr lang="nb-NO">
                <a:solidFill>
                  <a:prstClr val="black"/>
                </a:solidFill>
              </a:rPr>
              <a:pPr/>
              <a:t>20</a:t>
            </a:fld>
            <a:endParaRPr lang="nb-NO">
              <a:solidFill>
                <a:prstClr val="black"/>
              </a:solidFill>
            </a:endParaRPr>
          </a:p>
        </p:txBody>
      </p:sp>
      <p:sp>
        <p:nvSpPr>
          <p:cNvPr id="194562" name="Rectangle 2"/>
          <p:cNvSpPr>
            <a:spLocks noGrp="1" noRot="1" noChangeAspect="1" noChangeArrowheads="1" noTextEdit="1"/>
          </p:cNvSpPr>
          <p:nvPr>
            <p:ph type="sldImg"/>
          </p:nvPr>
        </p:nvSpPr>
        <p:spPr>
          <a:xfrm>
            <a:off x="52388" y="763588"/>
            <a:ext cx="6634162" cy="3732212"/>
          </a:xfrm>
          <a:ln/>
        </p:spPr>
      </p:sp>
      <p:sp>
        <p:nvSpPr>
          <p:cNvPr id="194563" name="Rectangle 3"/>
          <p:cNvSpPr>
            <a:spLocks noGrp="1" noChangeArrowheads="1"/>
          </p:cNvSpPr>
          <p:nvPr>
            <p:ph type="body" idx="1"/>
          </p:nvPr>
        </p:nvSpPr>
        <p:spPr>
          <a:xfrm>
            <a:off x="898553" y="4712497"/>
            <a:ext cx="4938663" cy="4390066"/>
          </a:xfrm>
        </p:spPr>
        <p:txBody>
          <a:bodyPr/>
          <a:lstStyle/>
          <a:p>
            <a:r>
              <a:rPr lang="nb-NO"/>
              <a:t>Et godt resultat er bare mulig dersom begge parter har nødvendige fullmakter og at begge parter befinner seg på riktig beslutningsnivå i bedriften.</a:t>
            </a:r>
          </a:p>
        </p:txBody>
      </p:sp>
    </p:spTree>
    <p:extLst>
      <p:ext uri="{BB962C8B-B14F-4D97-AF65-F5344CB8AC3E}">
        <p14:creationId xmlns:p14="http://schemas.microsoft.com/office/powerpoint/2010/main" val="1736341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B4966-ADCE-4EE1-8748-B9553B4BEA2C}" type="slidenum">
              <a:rPr lang="nb-NO">
                <a:solidFill>
                  <a:prstClr val="black"/>
                </a:solidFill>
              </a:rPr>
              <a:pPr/>
              <a:t>3</a:t>
            </a:fld>
            <a:endParaRPr lang="nb-NO">
              <a:solidFill>
                <a:prstClr val="black"/>
              </a:solidFill>
            </a:endParaRPr>
          </a:p>
        </p:txBody>
      </p:sp>
      <p:sp>
        <p:nvSpPr>
          <p:cNvPr id="165890" name="Rectangle 2"/>
          <p:cNvSpPr>
            <a:spLocks noGrp="1" noRot="1" noChangeAspect="1" noChangeArrowheads="1" noTextEdit="1"/>
          </p:cNvSpPr>
          <p:nvPr>
            <p:ph type="sldImg"/>
          </p:nvPr>
        </p:nvSpPr>
        <p:spPr>
          <a:xfrm>
            <a:off x="52388" y="763588"/>
            <a:ext cx="6634162" cy="3732212"/>
          </a:xfrm>
          <a:ln/>
        </p:spPr>
      </p:sp>
      <p:sp>
        <p:nvSpPr>
          <p:cNvPr id="165891" name="Rectangle 3"/>
          <p:cNvSpPr>
            <a:spLocks noGrp="1" noChangeArrowheads="1"/>
          </p:cNvSpPr>
          <p:nvPr>
            <p:ph type="body" idx="1"/>
          </p:nvPr>
        </p:nvSpPr>
        <p:spPr>
          <a:xfrm>
            <a:off x="898553" y="4712497"/>
            <a:ext cx="4938663" cy="4390066"/>
          </a:xfrm>
        </p:spPr>
        <p:txBody>
          <a:bodyPr/>
          <a:lstStyle/>
          <a:p>
            <a:r>
              <a:rPr lang="nb-NO" dirty="0"/>
              <a:t>Før lysarket vises kan du be deltakerne summe to og to omkring følgende:</a:t>
            </a:r>
            <a:br>
              <a:rPr lang="nb-NO" dirty="0"/>
            </a:br>
            <a:r>
              <a:rPr lang="nb-NO" dirty="0"/>
              <a:t>”Hva assosierer dere med uttrykket ”forhandlinger”? </a:t>
            </a:r>
            <a:br>
              <a:rPr lang="nb-NO" dirty="0"/>
            </a:br>
            <a:endParaRPr lang="nb-NO" dirty="0"/>
          </a:p>
          <a:p>
            <a:r>
              <a:rPr lang="nb-NO" dirty="0"/>
              <a:t>Som tillitsvalgt vil du komme i forhandlingssituasjoner:</a:t>
            </a:r>
            <a:br>
              <a:rPr lang="nb-NO" dirty="0"/>
            </a:br>
            <a:r>
              <a:rPr lang="nb-NO" dirty="0"/>
              <a:t>- med arbeidsgiver i forhold til å ivareta medlemmenes   </a:t>
            </a:r>
            <a:br>
              <a:rPr lang="nb-NO" dirty="0"/>
            </a:br>
            <a:r>
              <a:rPr lang="nb-NO" dirty="0"/>
              <a:t>  interesser,</a:t>
            </a:r>
            <a:br>
              <a:rPr lang="nb-NO" dirty="0"/>
            </a:br>
            <a:r>
              <a:rPr lang="nb-NO" dirty="0"/>
              <a:t>- med tillitsvalgtkollega om en tillitsvalgtkonferanse </a:t>
            </a:r>
            <a:br>
              <a:rPr lang="nb-NO" dirty="0"/>
            </a:br>
            <a:r>
              <a:rPr lang="nb-NO" dirty="0"/>
              <a:t>  når det bare er en av dere som kan bli med,</a:t>
            </a:r>
            <a:br>
              <a:rPr lang="nb-NO" dirty="0"/>
            </a:br>
            <a:r>
              <a:rPr lang="nb-NO" dirty="0"/>
              <a:t>- med samboeren om hvem som skal handle mat,</a:t>
            </a:r>
            <a:br>
              <a:rPr lang="nb-NO" dirty="0"/>
            </a:br>
            <a:r>
              <a:rPr lang="nb-NO" dirty="0"/>
              <a:t>- med guttungen som blir sur fordi han ikke får is i </a:t>
            </a:r>
            <a:br>
              <a:rPr lang="nb-NO" dirty="0"/>
            </a:br>
            <a:r>
              <a:rPr lang="nb-NO" dirty="0"/>
              <a:t>  forbindelse med handleturen</a:t>
            </a:r>
          </a:p>
        </p:txBody>
      </p:sp>
    </p:spTree>
    <p:extLst>
      <p:ext uri="{BB962C8B-B14F-4D97-AF65-F5344CB8AC3E}">
        <p14:creationId xmlns:p14="http://schemas.microsoft.com/office/powerpoint/2010/main" val="457114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371A4-257A-4E75-B3C9-7E6221793952}" type="slidenum">
              <a:rPr lang="nb-NO">
                <a:solidFill>
                  <a:prstClr val="black"/>
                </a:solidFill>
              </a:rPr>
              <a:pPr/>
              <a:t>21</a:t>
            </a:fld>
            <a:endParaRPr lang="nb-NO">
              <a:solidFill>
                <a:prstClr val="black"/>
              </a:solidFill>
            </a:endParaRPr>
          </a:p>
        </p:txBody>
      </p:sp>
      <p:sp>
        <p:nvSpPr>
          <p:cNvPr id="196610" name="Rectangle 2"/>
          <p:cNvSpPr>
            <a:spLocks noGrp="1" noRot="1" noChangeAspect="1" noChangeArrowheads="1" noTextEdit="1"/>
          </p:cNvSpPr>
          <p:nvPr>
            <p:ph type="sldImg"/>
          </p:nvPr>
        </p:nvSpPr>
        <p:spPr>
          <a:xfrm>
            <a:off x="52388" y="763588"/>
            <a:ext cx="6634162" cy="3732212"/>
          </a:xfrm>
          <a:ln/>
        </p:spPr>
      </p:sp>
      <p:sp>
        <p:nvSpPr>
          <p:cNvPr id="196611" name="Rectangle 3"/>
          <p:cNvSpPr>
            <a:spLocks noGrp="1" noChangeArrowheads="1"/>
          </p:cNvSpPr>
          <p:nvPr>
            <p:ph type="body" idx="1"/>
          </p:nvPr>
        </p:nvSpPr>
        <p:spPr>
          <a:xfrm>
            <a:off x="898553" y="4712497"/>
            <a:ext cx="4938663" cy="4390066"/>
          </a:xfrm>
        </p:spPr>
        <p:txBody>
          <a:bodyPr/>
          <a:lstStyle/>
          <a:p>
            <a:r>
              <a:rPr lang="nb-NO"/>
              <a:t>Presenter på flip-over forhandlingsprotokollens mal:</a:t>
            </a:r>
            <a:br>
              <a:rPr lang="nb-NO"/>
            </a:br>
            <a:r>
              <a:rPr lang="nb-NO"/>
              <a:t/>
            </a:r>
            <a:br>
              <a:rPr lang="nb-NO"/>
            </a:br>
            <a:r>
              <a:rPr lang="nb-NO"/>
              <a:t>TIDSPUNKT(ER)</a:t>
            </a:r>
            <a:br>
              <a:rPr lang="nb-NO"/>
            </a:br>
            <a:r>
              <a:rPr lang="nb-NO"/>
              <a:t>STED(ER)</a:t>
            </a:r>
            <a:br>
              <a:rPr lang="nb-NO"/>
            </a:br>
            <a:r>
              <a:rPr lang="nb-NO"/>
              <a:t>TILSTEDEVÆRENDE</a:t>
            </a:r>
            <a:br>
              <a:rPr lang="nb-NO"/>
            </a:br>
            <a:r>
              <a:rPr lang="nb-NO"/>
              <a:t>FRAVÆRENDE</a:t>
            </a:r>
            <a:br>
              <a:rPr lang="nb-NO"/>
            </a:br>
            <a:r>
              <a:rPr lang="nb-NO"/>
              <a:t>SAK(ENE)</a:t>
            </a:r>
            <a:br>
              <a:rPr lang="nb-NO"/>
            </a:br>
            <a:r>
              <a:rPr lang="nb-NO"/>
              <a:t>BESLUTNING(ER)</a:t>
            </a:r>
            <a:br>
              <a:rPr lang="nb-NO"/>
            </a:br>
            <a:r>
              <a:rPr lang="nb-NO"/>
              <a:t>EVENTUELLE SÆRMERKNADER FRA BEGGE ELLER EN AV PARTENE</a:t>
            </a:r>
            <a:br>
              <a:rPr lang="nb-NO"/>
            </a:br>
            <a:r>
              <a:rPr lang="nb-NO"/>
              <a:t>(Informasjon)</a:t>
            </a:r>
            <a:br>
              <a:rPr lang="nb-NO"/>
            </a:br>
            <a:r>
              <a:rPr lang="nb-NO"/>
              <a:t>DATO</a:t>
            </a:r>
            <a:br>
              <a:rPr lang="nb-NO"/>
            </a:br>
            <a:r>
              <a:rPr lang="nb-NO" u="sng"/>
              <a:t>UNDERSKRIFT</a:t>
            </a:r>
            <a:r>
              <a:rPr lang="nb-NO"/>
              <a:t> (av minst 1 fra hver delegasjon)</a:t>
            </a:r>
          </a:p>
        </p:txBody>
      </p:sp>
    </p:spTree>
    <p:extLst>
      <p:ext uri="{BB962C8B-B14F-4D97-AF65-F5344CB8AC3E}">
        <p14:creationId xmlns:p14="http://schemas.microsoft.com/office/powerpoint/2010/main" val="276572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6647F1-8FE1-4D4E-AF32-601865D1986E}" type="slidenum">
              <a:rPr lang="nb-NO">
                <a:solidFill>
                  <a:prstClr val="black"/>
                </a:solidFill>
              </a:rPr>
              <a:pPr/>
              <a:t>22</a:t>
            </a:fld>
            <a:endParaRPr lang="nb-NO">
              <a:solidFill>
                <a:prstClr val="black"/>
              </a:solidFill>
            </a:endParaRPr>
          </a:p>
        </p:txBody>
      </p:sp>
      <p:sp>
        <p:nvSpPr>
          <p:cNvPr id="198658" name="Rectangle 2"/>
          <p:cNvSpPr>
            <a:spLocks noGrp="1" noRot="1" noChangeAspect="1" noChangeArrowheads="1" noTextEdit="1"/>
          </p:cNvSpPr>
          <p:nvPr>
            <p:ph type="sldImg"/>
          </p:nvPr>
        </p:nvSpPr>
        <p:spPr>
          <a:xfrm>
            <a:off x="52388" y="763588"/>
            <a:ext cx="6634162" cy="3732212"/>
          </a:xfrm>
          <a:ln/>
        </p:spPr>
      </p:sp>
      <p:sp>
        <p:nvSpPr>
          <p:cNvPr id="198659" name="Rectangle 3"/>
          <p:cNvSpPr>
            <a:spLocks noGrp="1" noChangeArrowheads="1"/>
          </p:cNvSpPr>
          <p:nvPr>
            <p:ph type="body" idx="1"/>
          </p:nvPr>
        </p:nvSpPr>
        <p:spPr>
          <a:xfrm>
            <a:off x="898553" y="4712497"/>
            <a:ext cx="4938663" cy="4390066"/>
          </a:xfrm>
        </p:spPr>
        <p:txBody>
          <a:bodyPr/>
          <a:lstStyle/>
          <a:p>
            <a:r>
              <a:rPr lang="nb-NO"/>
              <a:t>Med strategi forstås: Opplegg for og planer med sikte på å nå bestemte mål.</a:t>
            </a:r>
            <a:br>
              <a:rPr lang="nb-NO"/>
            </a:br>
            <a:endParaRPr lang="nb-NO"/>
          </a:p>
          <a:p>
            <a:r>
              <a:rPr lang="nb-NO"/>
              <a:t>Med taktikk forstås: Den planmessige fremgangsmåten for å nå målene.</a:t>
            </a:r>
          </a:p>
        </p:txBody>
      </p:sp>
    </p:spTree>
    <p:extLst>
      <p:ext uri="{BB962C8B-B14F-4D97-AF65-F5344CB8AC3E}">
        <p14:creationId xmlns:p14="http://schemas.microsoft.com/office/powerpoint/2010/main" val="2054986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0D38A6-9B37-4ACA-8C16-BEE9721D6475}" type="slidenum">
              <a:rPr lang="nb-NO">
                <a:solidFill>
                  <a:prstClr val="black"/>
                </a:solidFill>
              </a:rPr>
              <a:pPr/>
              <a:t>23</a:t>
            </a:fld>
            <a:endParaRPr lang="nb-NO">
              <a:solidFill>
                <a:prstClr val="black"/>
              </a:solidFill>
            </a:endParaRPr>
          </a:p>
        </p:txBody>
      </p:sp>
      <p:sp>
        <p:nvSpPr>
          <p:cNvPr id="200706" name="Rectangle 2"/>
          <p:cNvSpPr>
            <a:spLocks noGrp="1" noRot="1" noChangeAspect="1" noChangeArrowheads="1" noTextEdit="1"/>
          </p:cNvSpPr>
          <p:nvPr>
            <p:ph type="sldImg"/>
          </p:nvPr>
        </p:nvSpPr>
        <p:spPr>
          <a:xfrm>
            <a:off x="52388" y="763588"/>
            <a:ext cx="6634162" cy="3732212"/>
          </a:xfrm>
          <a:ln/>
        </p:spPr>
      </p:sp>
      <p:sp>
        <p:nvSpPr>
          <p:cNvPr id="200707" name="Rectangle 3"/>
          <p:cNvSpPr>
            <a:spLocks noGrp="1" noChangeArrowheads="1"/>
          </p:cNvSpPr>
          <p:nvPr>
            <p:ph type="body" idx="1"/>
          </p:nvPr>
        </p:nvSpPr>
        <p:spPr>
          <a:xfrm>
            <a:off x="898553" y="4712497"/>
            <a:ext cx="4938663" cy="4390066"/>
          </a:xfrm>
        </p:spPr>
        <p:txBody>
          <a:bodyPr/>
          <a:lstStyle/>
          <a:p>
            <a:r>
              <a:rPr lang="nn-NO"/>
              <a:t>Forhandlingsfasene</a:t>
            </a:r>
          </a:p>
          <a:p>
            <a:pPr lvl="1"/>
            <a:r>
              <a:rPr lang="nn-NO"/>
              <a:t>Innledning</a:t>
            </a:r>
          </a:p>
          <a:p>
            <a:pPr lvl="2"/>
            <a:r>
              <a:rPr lang="nn-NO"/>
              <a:t>Sosialt</a:t>
            </a:r>
          </a:p>
          <a:p>
            <a:pPr lvl="2"/>
            <a:r>
              <a:rPr lang="nn-NO"/>
              <a:t>Saklig</a:t>
            </a:r>
          </a:p>
          <a:p>
            <a:pPr lvl="2"/>
            <a:r>
              <a:rPr lang="nn-NO"/>
              <a:t>Personlig</a:t>
            </a:r>
          </a:p>
          <a:p>
            <a:pPr lvl="1"/>
            <a:r>
              <a:rPr lang="nn-NO"/>
              <a:t>Diskusjon/idè</a:t>
            </a:r>
          </a:p>
          <a:p>
            <a:pPr lvl="2"/>
            <a:r>
              <a:rPr lang="nn-NO"/>
              <a:t>Vær kreativ - finn løsninger</a:t>
            </a:r>
          </a:p>
          <a:p>
            <a:pPr lvl="1"/>
            <a:r>
              <a:rPr lang="nn-NO"/>
              <a:t>Forhandlinger </a:t>
            </a:r>
          </a:p>
          <a:p>
            <a:pPr lvl="2"/>
            <a:r>
              <a:rPr lang="nn-NO"/>
              <a:t>Gi og ta</a:t>
            </a:r>
          </a:p>
          <a:p>
            <a:pPr lvl="1"/>
            <a:r>
              <a:rPr lang="nn-NO"/>
              <a:t>Valg av løsning</a:t>
            </a:r>
          </a:p>
          <a:p>
            <a:pPr lvl="2"/>
            <a:r>
              <a:rPr lang="nn-NO"/>
              <a:t>Aksept?</a:t>
            </a:r>
          </a:p>
          <a:p>
            <a:pPr lvl="2"/>
            <a:r>
              <a:rPr lang="nn-NO"/>
              <a:t>Oppsummer underveis</a:t>
            </a:r>
          </a:p>
          <a:p>
            <a:pPr lvl="1"/>
            <a:r>
              <a:rPr lang="nn-NO"/>
              <a:t>Avslutning</a:t>
            </a:r>
          </a:p>
          <a:p>
            <a:pPr lvl="2"/>
            <a:r>
              <a:rPr lang="nn-NO"/>
              <a:t>Oppsummering</a:t>
            </a:r>
          </a:p>
          <a:p>
            <a:pPr lvl="2"/>
            <a:r>
              <a:rPr lang="nn-NO"/>
              <a:t>Avtale</a:t>
            </a:r>
            <a:endParaRPr lang="nb-NO"/>
          </a:p>
        </p:txBody>
      </p:sp>
    </p:spTree>
    <p:extLst>
      <p:ext uri="{BB962C8B-B14F-4D97-AF65-F5344CB8AC3E}">
        <p14:creationId xmlns:p14="http://schemas.microsoft.com/office/powerpoint/2010/main" val="1260972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22346-91B8-406A-9951-55C8D2895B29}" type="slidenum">
              <a:rPr lang="nb-NO">
                <a:solidFill>
                  <a:prstClr val="black"/>
                </a:solidFill>
              </a:rPr>
              <a:pPr/>
              <a:t>24</a:t>
            </a:fld>
            <a:endParaRPr lang="nb-NO">
              <a:solidFill>
                <a:prstClr val="black"/>
              </a:solidFill>
            </a:endParaRPr>
          </a:p>
        </p:txBody>
      </p:sp>
      <p:sp>
        <p:nvSpPr>
          <p:cNvPr id="202754" name="Rectangle 2"/>
          <p:cNvSpPr>
            <a:spLocks noGrp="1" noRot="1" noChangeAspect="1" noChangeArrowheads="1" noTextEdit="1"/>
          </p:cNvSpPr>
          <p:nvPr>
            <p:ph type="sldImg"/>
          </p:nvPr>
        </p:nvSpPr>
        <p:spPr>
          <a:xfrm>
            <a:off x="52388" y="763588"/>
            <a:ext cx="6634162" cy="3732212"/>
          </a:xfrm>
          <a:ln/>
        </p:spPr>
      </p:sp>
      <p:sp>
        <p:nvSpPr>
          <p:cNvPr id="202755" name="Rectangle 3"/>
          <p:cNvSpPr>
            <a:spLocks noGrp="1" noChangeArrowheads="1"/>
          </p:cNvSpPr>
          <p:nvPr>
            <p:ph type="body" idx="1"/>
          </p:nvPr>
        </p:nvSpPr>
        <p:spPr>
          <a:xfrm>
            <a:off x="898553" y="4712497"/>
            <a:ext cx="4938663" cy="4390066"/>
          </a:xfrm>
        </p:spPr>
        <p:txBody>
          <a:bodyPr/>
          <a:lstStyle/>
          <a:p>
            <a:r>
              <a:rPr lang="nb-NO"/>
              <a:t>Nedskrivning av avtalen er viktig.</a:t>
            </a:r>
          </a:p>
          <a:p>
            <a:r>
              <a:rPr lang="nb-NO"/>
              <a:t>Evaluering av hele prosessen er om mulig enda viktigere.</a:t>
            </a:r>
          </a:p>
        </p:txBody>
      </p:sp>
    </p:spTree>
    <p:extLst>
      <p:ext uri="{BB962C8B-B14F-4D97-AF65-F5344CB8AC3E}">
        <p14:creationId xmlns:p14="http://schemas.microsoft.com/office/powerpoint/2010/main" val="925455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371A4-257A-4E75-B3C9-7E6221793952}" type="slidenum">
              <a:rPr lang="nb-NO">
                <a:solidFill>
                  <a:prstClr val="black"/>
                </a:solidFill>
              </a:rPr>
              <a:pPr/>
              <a:t>26</a:t>
            </a:fld>
            <a:endParaRPr lang="nb-NO">
              <a:solidFill>
                <a:prstClr val="black"/>
              </a:solidFill>
            </a:endParaRPr>
          </a:p>
        </p:txBody>
      </p:sp>
      <p:sp>
        <p:nvSpPr>
          <p:cNvPr id="196610" name="Rectangle 2"/>
          <p:cNvSpPr>
            <a:spLocks noGrp="1" noRot="1" noChangeAspect="1" noChangeArrowheads="1" noTextEdit="1"/>
          </p:cNvSpPr>
          <p:nvPr>
            <p:ph type="sldImg"/>
          </p:nvPr>
        </p:nvSpPr>
        <p:spPr>
          <a:xfrm>
            <a:off x="52388" y="763588"/>
            <a:ext cx="6634162" cy="3732212"/>
          </a:xfrm>
          <a:ln/>
        </p:spPr>
      </p:sp>
      <p:sp>
        <p:nvSpPr>
          <p:cNvPr id="196611" name="Rectangle 3"/>
          <p:cNvSpPr>
            <a:spLocks noGrp="1" noChangeArrowheads="1"/>
          </p:cNvSpPr>
          <p:nvPr>
            <p:ph type="body" idx="1"/>
          </p:nvPr>
        </p:nvSpPr>
        <p:spPr>
          <a:xfrm>
            <a:off x="898553" y="4712497"/>
            <a:ext cx="4938663" cy="4390066"/>
          </a:xfrm>
        </p:spPr>
        <p:txBody>
          <a:bodyPr/>
          <a:lstStyle/>
          <a:p>
            <a:r>
              <a:rPr lang="nb-NO"/>
              <a:t>Presenter på flip-over forhandlingsprotokollens mal:</a:t>
            </a:r>
            <a:br>
              <a:rPr lang="nb-NO"/>
            </a:br>
            <a:r>
              <a:rPr lang="nb-NO"/>
              <a:t/>
            </a:r>
            <a:br>
              <a:rPr lang="nb-NO"/>
            </a:br>
            <a:r>
              <a:rPr lang="nb-NO"/>
              <a:t>TIDSPUNKT(ER)</a:t>
            </a:r>
            <a:br>
              <a:rPr lang="nb-NO"/>
            </a:br>
            <a:r>
              <a:rPr lang="nb-NO"/>
              <a:t>STED(ER)</a:t>
            </a:r>
            <a:br>
              <a:rPr lang="nb-NO"/>
            </a:br>
            <a:r>
              <a:rPr lang="nb-NO"/>
              <a:t>TILSTEDEVÆRENDE</a:t>
            </a:r>
            <a:br>
              <a:rPr lang="nb-NO"/>
            </a:br>
            <a:r>
              <a:rPr lang="nb-NO"/>
              <a:t>FRAVÆRENDE</a:t>
            </a:r>
            <a:br>
              <a:rPr lang="nb-NO"/>
            </a:br>
            <a:r>
              <a:rPr lang="nb-NO"/>
              <a:t>SAK(ENE)</a:t>
            </a:r>
            <a:br>
              <a:rPr lang="nb-NO"/>
            </a:br>
            <a:r>
              <a:rPr lang="nb-NO"/>
              <a:t>BESLUTNING(ER)</a:t>
            </a:r>
            <a:br>
              <a:rPr lang="nb-NO"/>
            </a:br>
            <a:r>
              <a:rPr lang="nb-NO"/>
              <a:t>EVENTUELLE SÆRMERKNADER FRA BEGGE ELLER EN AV PARTENE</a:t>
            </a:r>
            <a:br>
              <a:rPr lang="nb-NO"/>
            </a:br>
            <a:r>
              <a:rPr lang="nb-NO"/>
              <a:t>(Informasjon)</a:t>
            </a:r>
            <a:br>
              <a:rPr lang="nb-NO"/>
            </a:br>
            <a:r>
              <a:rPr lang="nb-NO"/>
              <a:t>DATO</a:t>
            </a:r>
            <a:br>
              <a:rPr lang="nb-NO"/>
            </a:br>
            <a:r>
              <a:rPr lang="nb-NO" u="sng"/>
              <a:t>UNDERSKRIFT</a:t>
            </a:r>
            <a:r>
              <a:rPr lang="nb-NO"/>
              <a:t> (av minst 1 fra hver delegasjon)</a:t>
            </a:r>
          </a:p>
        </p:txBody>
      </p:sp>
    </p:spTree>
    <p:extLst>
      <p:ext uri="{BB962C8B-B14F-4D97-AF65-F5344CB8AC3E}">
        <p14:creationId xmlns:p14="http://schemas.microsoft.com/office/powerpoint/2010/main" val="546833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a:t>
            </a:r>
            <a:r>
              <a:rPr lang="nb-NO" baseline="0" dirty="0" smtClean="0"/>
              <a:t> er viktig at de tillitsvalgte har en forståelse av forskjellen mellom drøfting og forhandling, men uten at de skal la seg tynge ned av at de i all hovedsak kun drøfter med arbeidsgiver. Det kan være aktuelt å trekke paralleller til det å være arbeidstaker. Som arbeidstaker kan lederen din i stor grad styre, men gjør hun det? De fleste ledere lytter til sine medarbeidere og følger deres innspill og råd, dersom de er begrunnede og gode. Dette på tross av at de har styringsrett over den ansatte. I relasjonen TV og ledelse, er det antakelig flere  interessemotsetninger enn mellom ansatt og leder, men erfaring tilsier at mange ledere (forhåpentligvis de fleste) er villige til å lytte og også følge gode råd og innspill fra tillitsvalgte.</a:t>
            </a:r>
            <a:endParaRPr lang="nb-NO" dirty="0"/>
          </a:p>
        </p:txBody>
      </p:sp>
      <p:sp>
        <p:nvSpPr>
          <p:cNvPr id="4" name="Plassholder for lysbildenummer 3"/>
          <p:cNvSpPr>
            <a:spLocks noGrp="1"/>
          </p:cNvSpPr>
          <p:nvPr>
            <p:ph type="sldNum" sz="quarter" idx="10"/>
          </p:nvPr>
        </p:nvSpPr>
        <p:spPr/>
        <p:txBody>
          <a:bodyPr/>
          <a:lstStyle/>
          <a:p>
            <a:fld id="{9EFDCEC3-A414-4821-9E0F-08A954FCB93E}" type="slidenum">
              <a:rPr lang="nb-NO" smtClean="0"/>
              <a:t>4</a:t>
            </a:fld>
            <a:endParaRPr lang="nb-NO"/>
          </a:p>
        </p:txBody>
      </p:sp>
    </p:spTree>
    <p:extLst>
      <p:ext uri="{BB962C8B-B14F-4D97-AF65-F5344CB8AC3E}">
        <p14:creationId xmlns:p14="http://schemas.microsoft.com/office/powerpoint/2010/main" val="93613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Avtalestruktur og når forhandler man</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5</a:t>
            </a:fld>
            <a:endParaRPr lang="nb-NO">
              <a:solidFill>
                <a:prstClr val="black"/>
              </a:solidFill>
            </a:endParaRPr>
          </a:p>
        </p:txBody>
      </p:sp>
    </p:spTree>
    <p:extLst>
      <p:ext uri="{BB962C8B-B14F-4D97-AF65-F5344CB8AC3E}">
        <p14:creationId xmlns:p14="http://schemas.microsoft.com/office/powerpoint/2010/main" val="1178416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Avtalestruktur og når </a:t>
            </a:r>
            <a:r>
              <a:rPr lang="nb-NO" smtClean="0"/>
              <a:t>forhandler</a:t>
            </a:r>
            <a:r>
              <a:rPr lang="nb-NO" baseline="0" smtClean="0"/>
              <a:t> man</a:t>
            </a:r>
            <a:endParaRPr lang="nb-NO"/>
          </a:p>
        </p:txBody>
      </p:sp>
      <p:sp>
        <p:nvSpPr>
          <p:cNvPr id="4" name="Plassholder for lysbildenummer 3"/>
          <p:cNvSpPr>
            <a:spLocks noGrp="1"/>
          </p:cNvSpPr>
          <p:nvPr>
            <p:ph type="sldNum" sz="quarter" idx="10"/>
          </p:nvPr>
        </p:nvSpPr>
        <p:spPr/>
        <p:txBody>
          <a:bodyPr/>
          <a:lstStyle/>
          <a:p>
            <a:fld id="{9EFDCEC3-A414-4821-9E0F-08A954FCB93E}" type="slidenum">
              <a:rPr lang="nb-NO" smtClean="0"/>
              <a:t>6</a:t>
            </a:fld>
            <a:endParaRPr lang="nb-NO"/>
          </a:p>
        </p:txBody>
      </p:sp>
    </p:spTree>
    <p:extLst>
      <p:ext uri="{BB962C8B-B14F-4D97-AF65-F5344CB8AC3E}">
        <p14:creationId xmlns:p14="http://schemas.microsoft.com/office/powerpoint/2010/main" val="1148084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14799D-C581-462E-9305-5236A0B17E3E}" type="slidenum">
              <a:rPr lang="nb-NO">
                <a:solidFill>
                  <a:prstClr val="black"/>
                </a:solidFill>
              </a:rPr>
              <a:pPr/>
              <a:t>7</a:t>
            </a:fld>
            <a:endParaRPr lang="nb-NO">
              <a:solidFill>
                <a:prstClr val="black"/>
              </a:solidFill>
            </a:endParaRPr>
          </a:p>
        </p:txBody>
      </p:sp>
      <p:sp>
        <p:nvSpPr>
          <p:cNvPr id="167938" name="Rectangle 2"/>
          <p:cNvSpPr>
            <a:spLocks noGrp="1" noRot="1" noChangeAspect="1" noChangeArrowheads="1" noTextEdit="1"/>
          </p:cNvSpPr>
          <p:nvPr>
            <p:ph type="sldImg"/>
          </p:nvPr>
        </p:nvSpPr>
        <p:spPr>
          <a:xfrm>
            <a:off x="52388" y="763588"/>
            <a:ext cx="6634162" cy="3732212"/>
          </a:xfrm>
          <a:ln/>
        </p:spPr>
      </p:sp>
      <p:sp>
        <p:nvSpPr>
          <p:cNvPr id="167939" name="Rectangle 3"/>
          <p:cNvSpPr>
            <a:spLocks noGrp="1" noChangeArrowheads="1"/>
          </p:cNvSpPr>
          <p:nvPr>
            <p:ph type="body" idx="1"/>
          </p:nvPr>
        </p:nvSpPr>
        <p:spPr>
          <a:xfrm>
            <a:off x="898553" y="4712497"/>
            <a:ext cx="4938663" cy="4390066"/>
          </a:xfrm>
        </p:spPr>
        <p:txBody>
          <a:bodyPr/>
          <a:lstStyle/>
          <a:p>
            <a:r>
              <a:rPr lang="nb-NO" dirty="0"/>
              <a:t>Poenget med lysarkets beskrivelse er:</a:t>
            </a:r>
            <a:br>
              <a:rPr lang="nb-NO" dirty="0"/>
            </a:br>
            <a:r>
              <a:rPr lang="nb-NO" dirty="0"/>
              <a:t/>
            </a:r>
            <a:br>
              <a:rPr lang="nb-NO" dirty="0"/>
            </a:br>
            <a:r>
              <a:rPr lang="nb-NO" dirty="0"/>
              <a:t>- å minne om at alle har forhandlingskompetanse, </a:t>
            </a:r>
            <a:br>
              <a:rPr lang="nb-NO" dirty="0"/>
            </a:br>
            <a:r>
              <a:rPr lang="nb-NO" dirty="0"/>
              <a:t>  fordi vi faktisk forhandler i det daglige,</a:t>
            </a:r>
            <a:br>
              <a:rPr lang="nb-NO" dirty="0"/>
            </a:br>
            <a:r>
              <a:rPr lang="nb-NO" dirty="0"/>
              <a:t>- nye tillitsvalgte trenger ikke være så fryktelig </a:t>
            </a:r>
            <a:br>
              <a:rPr lang="nb-NO" dirty="0"/>
            </a:br>
            <a:r>
              <a:rPr lang="nb-NO" dirty="0"/>
              <a:t>  engstelige for forhandlerrollen,</a:t>
            </a:r>
            <a:br>
              <a:rPr lang="nb-NO" dirty="0"/>
            </a:br>
            <a:r>
              <a:rPr lang="nb-NO" dirty="0"/>
              <a:t>- eksemplet med guttungen og is er tatt med for å </a:t>
            </a:r>
            <a:br>
              <a:rPr lang="nb-NO" dirty="0"/>
            </a:br>
            <a:r>
              <a:rPr lang="nb-NO" dirty="0"/>
              <a:t>  illustrere at vår metode også kan brukes i  </a:t>
            </a:r>
            <a:br>
              <a:rPr lang="nb-NO" dirty="0"/>
            </a:br>
            <a:r>
              <a:rPr lang="nb-NO" dirty="0"/>
              <a:t>  konfliktsituasjoner, men dette skal vi komme tilbake </a:t>
            </a:r>
            <a:br>
              <a:rPr lang="nb-NO" dirty="0"/>
            </a:br>
            <a:r>
              <a:rPr lang="nb-NO" dirty="0"/>
              <a:t>  til senere på kurset.</a:t>
            </a:r>
          </a:p>
          <a:p>
            <a:endParaRPr lang="nb-NO" dirty="0"/>
          </a:p>
          <a:p>
            <a:r>
              <a:rPr lang="nb-NO" dirty="0"/>
              <a:t>Side 1 i manus ”Forhandlingsteori</a:t>
            </a:r>
            <a:r>
              <a:rPr lang="nb-NO" dirty="0" smtClean="0"/>
              <a:t>” i det gamle opplæringsheftet.</a:t>
            </a:r>
            <a:endParaRPr lang="nb-NO" dirty="0"/>
          </a:p>
        </p:txBody>
      </p:sp>
    </p:spTree>
    <p:extLst>
      <p:ext uri="{BB962C8B-B14F-4D97-AF65-F5344CB8AC3E}">
        <p14:creationId xmlns:p14="http://schemas.microsoft.com/office/powerpoint/2010/main" val="1430855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039C2-810D-4412-9195-8834BE0C4AF3}" type="slidenum">
              <a:rPr lang="nb-NO">
                <a:solidFill>
                  <a:prstClr val="black"/>
                </a:solidFill>
              </a:rPr>
              <a:pPr/>
              <a:t>8</a:t>
            </a:fld>
            <a:endParaRPr lang="nb-NO">
              <a:solidFill>
                <a:prstClr val="black"/>
              </a:solidFill>
            </a:endParaRPr>
          </a:p>
        </p:txBody>
      </p:sp>
      <p:sp>
        <p:nvSpPr>
          <p:cNvPr id="169986" name="Rectangle 2"/>
          <p:cNvSpPr>
            <a:spLocks noGrp="1" noRot="1" noChangeAspect="1" noChangeArrowheads="1" noTextEdit="1"/>
          </p:cNvSpPr>
          <p:nvPr>
            <p:ph type="sldImg"/>
          </p:nvPr>
        </p:nvSpPr>
        <p:spPr>
          <a:xfrm>
            <a:off x="52388" y="763588"/>
            <a:ext cx="6634162" cy="3732212"/>
          </a:xfrm>
          <a:ln/>
        </p:spPr>
      </p:sp>
      <p:sp>
        <p:nvSpPr>
          <p:cNvPr id="169987" name="Rectangle 3"/>
          <p:cNvSpPr>
            <a:spLocks noGrp="1" noChangeArrowheads="1"/>
          </p:cNvSpPr>
          <p:nvPr>
            <p:ph type="body" idx="1"/>
          </p:nvPr>
        </p:nvSpPr>
        <p:spPr>
          <a:xfrm>
            <a:off x="898553" y="4712497"/>
            <a:ext cx="4938663" cy="4390066"/>
          </a:xfrm>
        </p:spPr>
        <p:txBody>
          <a:bodyPr/>
          <a:lstStyle/>
          <a:p>
            <a:r>
              <a:rPr lang="nb-NO"/>
              <a:t>Vår metode tar utgangspunkt i partenes interesse.  </a:t>
            </a:r>
          </a:p>
          <a:p>
            <a:pPr lvl="3"/>
            <a:endParaRPr lang="nb-NO" dirty="0"/>
          </a:p>
          <a:p>
            <a:r>
              <a:rPr lang="nb-NO" dirty="0"/>
              <a:t>Det grunnleggende spørsmål som styrer våre forhandlinger er spørsmålet:</a:t>
            </a:r>
          </a:p>
          <a:p>
            <a:pPr lvl="1"/>
            <a:r>
              <a:rPr lang="nb-NO" dirty="0"/>
              <a:t>Hva oppnår du med denne løsningen?</a:t>
            </a:r>
            <a:br>
              <a:rPr lang="nb-NO" dirty="0"/>
            </a:br>
            <a:r>
              <a:rPr lang="nb-NO" dirty="0"/>
              <a:t/>
            </a:r>
            <a:br>
              <a:rPr lang="nb-NO" dirty="0"/>
            </a:br>
            <a:endParaRPr lang="nb-NO" dirty="0"/>
          </a:p>
          <a:p>
            <a:pPr lvl="1"/>
            <a:r>
              <a:rPr lang="nb-NO" dirty="0"/>
              <a:t>Hvilken begrunnelse har du for akkurat denne løsningen? </a:t>
            </a:r>
          </a:p>
        </p:txBody>
      </p:sp>
    </p:spTree>
    <p:extLst>
      <p:ext uri="{BB962C8B-B14F-4D97-AF65-F5344CB8AC3E}">
        <p14:creationId xmlns:p14="http://schemas.microsoft.com/office/powerpoint/2010/main" val="1581563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890B75-2447-4B91-9641-D4F64B828702}" type="slidenum">
              <a:rPr lang="nb-NO">
                <a:solidFill>
                  <a:prstClr val="black"/>
                </a:solidFill>
              </a:rPr>
              <a:pPr/>
              <a:t>9</a:t>
            </a:fld>
            <a:endParaRPr lang="nb-NO">
              <a:solidFill>
                <a:prstClr val="black"/>
              </a:solidFill>
            </a:endParaRPr>
          </a:p>
        </p:txBody>
      </p:sp>
      <p:sp>
        <p:nvSpPr>
          <p:cNvPr id="176130" name="Rectangle 2"/>
          <p:cNvSpPr>
            <a:spLocks noGrp="1" noRot="1" noChangeAspect="1" noChangeArrowheads="1" noTextEdit="1"/>
          </p:cNvSpPr>
          <p:nvPr>
            <p:ph type="sldImg"/>
          </p:nvPr>
        </p:nvSpPr>
        <p:spPr>
          <a:xfrm>
            <a:off x="52388" y="763588"/>
            <a:ext cx="6634162" cy="3732212"/>
          </a:xfrm>
          <a:ln/>
        </p:spPr>
      </p:sp>
      <p:sp>
        <p:nvSpPr>
          <p:cNvPr id="176131" name="Rectangle 3"/>
          <p:cNvSpPr>
            <a:spLocks noGrp="1" noChangeArrowheads="1"/>
          </p:cNvSpPr>
          <p:nvPr>
            <p:ph type="body" idx="1"/>
          </p:nvPr>
        </p:nvSpPr>
        <p:spPr>
          <a:xfrm>
            <a:off x="898553" y="4712497"/>
            <a:ext cx="4938663" cy="4390066"/>
          </a:xfrm>
        </p:spPr>
        <p:txBody>
          <a:bodyPr/>
          <a:lstStyle/>
          <a:p>
            <a:r>
              <a:rPr lang="nb-NO" dirty="0"/>
              <a:t>Fortell historien om ”Søstrene og appelsinen”</a:t>
            </a:r>
          </a:p>
          <a:p>
            <a:r>
              <a:rPr lang="nb-NO" dirty="0" smtClean="0"/>
              <a:t>To søstre</a:t>
            </a:r>
            <a:r>
              <a:rPr lang="nb-NO" baseline="0" dirty="0" smtClean="0"/>
              <a:t> kjemper om en appelsin. Fordi de ikke klarer å uttrykke sine interesser, kjemper de nådeløst om appelsinen i sin helhet. Hadde de uttrykket sine interesser, hadde de visst at den ene var på jakt etter fruktkjøttet, og den andre etter skallet.</a:t>
            </a:r>
            <a:endParaRPr lang="nb-NO" dirty="0"/>
          </a:p>
          <a:p>
            <a:r>
              <a:rPr lang="nb-NO" dirty="0"/>
              <a:t>Oppsummering av historien:</a:t>
            </a:r>
          </a:p>
          <a:p>
            <a:endParaRPr lang="nb-NO" dirty="0"/>
          </a:p>
          <a:p>
            <a:pPr lvl="1"/>
            <a:r>
              <a:rPr lang="nb-NO" b="1" dirty="0"/>
              <a:t>Standpunktet:</a:t>
            </a:r>
            <a:r>
              <a:rPr lang="nb-NO" dirty="0"/>
              <a:t> </a:t>
            </a:r>
          </a:p>
          <a:p>
            <a:pPr lvl="1"/>
            <a:r>
              <a:rPr lang="nb-NO" dirty="0"/>
              <a:t>”Jeg vil ha appelsinen”</a:t>
            </a:r>
          </a:p>
          <a:p>
            <a:pPr lvl="4"/>
            <a:endParaRPr lang="nb-NO" dirty="0"/>
          </a:p>
          <a:p>
            <a:pPr lvl="1"/>
            <a:r>
              <a:rPr lang="nb-NO" b="1" dirty="0"/>
              <a:t>Grunnlaget (interessen):</a:t>
            </a:r>
            <a:r>
              <a:rPr lang="nb-NO" dirty="0"/>
              <a:t>  </a:t>
            </a:r>
          </a:p>
          <a:p>
            <a:pPr lvl="1"/>
            <a:r>
              <a:rPr lang="nb-NO" dirty="0"/>
              <a:t>”..fordi jeg skal bake kake og trenger skallet”</a:t>
            </a:r>
          </a:p>
          <a:p>
            <a:endParaRPr lang="nb-NO" dirty="0"/>
          </a:p>
          <a:p>
            <a:pPr lvl="1"/>
            <a:r>
              <a:rPr lang="nb-NO" b="1" dirty="0"/>
              <a:t>Løsningen: 	</a:t>
            </a:r>
            <a:r>
              <a:rPr lang="nb-NO" dirty="0"/>
              <a:t>      </a:t>
            </a:r>
          </a:p>
          <a:p>
            <a:pPr lvl="1"/>
            <a:r>
              <a:rPr lang="nb-NO" dirty="0"/>
              <a:t>”Du får skallet så tar jeg fruktkjøttet, jeg skal 	      nemlig lage saft”</a:t>
            </a:r>
          </a:p>
          <a:p>
            <a:pPr lvl="1"/>
            <a:endParaRPr lang="nb-NO" dirty="0"/>
          </a:p>
          <a:p>
            <a:pPr lvl="1"/>
            <a:r>
              <a:rPr lang="nb-NO" dirty="0"/>
              <a:t>Side 2 i manus ”Forhandlingsteori”</a:t>
            </a:r>
          </a:p>
          <a:p>
            <a:endParaRPr lang="nb-NO" dirty="0"/>
          </a:p>
        </p:txBody>
      </p:sp>
    </p:spTree>
    <p:extLst>
      <p:ext uri="{BB962C8B-B14F-4D97-AF65-F5344CB8AC3E}">
        <p14:creationId xmlns:p14="http://schemas.microsoft.com/office/powerpoint/2010/main" val="1298293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BB8F6-E65A-4D10-BC5D-2E0D5D39538C}" type="slidenum">
              <a:rPr lang="nb-NO">
                <a:solidFill>
                  <a:prstClr val="black"/>
                </a:solidFill>
              </a:rPr>
              <a:pPr/>
              <a:t>10</a:t>
            </a:fld>
            <a:endParaRPr lang="nb-NO">
              <a:solidFill>
                <a:prstClr val="black"/>
              </a:solidFill>
            </a:endParaRPr>
          </a:p>
        </p:txBody>
      </p:sp>
      <p:sp>
        <p:nvSpPr>
          <p:cNvPr id="172034" name="Rectangle 2"/>
          <p:cNvSpPr>
            <a:spLocks noGrp="1" noRot="1" noChangeAspect="1" noChangeArrowheads="1" noTextEdit="1"/>
          </p:cNvSpPr>
          <p:nvPr>
            <p:ph type="sldImg"/>
          </p:nvPr>
        </p:nvSpPr>
        <p:spPr>
          <a:xfrm>
            <a:off x="52388" y="763588"/>
            <a:ext cx="6634162" cy="3732212"/>
          </a:xfrm>
          <a:ln/>
        </p:spPr>
      </p:sp>
      <p:sp>
        <p:nvSpPr>
          <p:cNvPr id="172035" name="Rectangle 3"/>
          <p:cNvSpPr>
            <a:spLocks noGrp="1" noChangeArrowheads="1"/>
          </p:cNvSpPr>
          <p:nvPr>
            <p:ph type="body" idx="1"/>
          </p:nvPr>
        </p:nvSpPr>
        <p:spPr>
          <a:xfrm>
            <a:off x="898553" y="4712497"/>
            <a:ext cx="4938663" cy="4390066"/>
          </a:xfrm>
        </p:spPr>
        <p:txBody>
          <a:bodyPr/>
          <a:lstStyle/>
          <a:p>
            <a:endParaRPr lang="nb-NO"/>
          </a:p>
          <a:p>
            <a:r>
              <a:rPr lang="nb-NO"/>
              <a:t>Hva handler teorien om: </a:t>
            </a:r>
          </a:p>
          <a:p>
            <a:pPr lvl="1"/>
            <a:r>
              <a:rPr lang="nb-NO"/>
              <a:t>Etablere et forhandlingsklima hvor partene åpent gir uttrykk for grunnlaget deres krav er bygget på dvs. hva  deres interesse er.</a:t>
            </a:r>
            <a:br>
              <a:rPr lang="nb-NO"/>
            </a:br>
            <a:r>
              <a:rPr lang="nb-NO"/>
              <a:t/>
            </a:r>
            <a:br>
              <a:rPr lang="nb-NO"/>
            </a:br>
            <a:r>
              <a:rPr lang="nb-NO"/>
              <a:t>Dette innebærer å skape dialog og å finne felles interessepunkter.</a:t>
            </a:r>
          </a:p>
          <a:p>
            <a:endParaRPr lang="nb-NO"/>
          </a:p>
        </p:txBody>
      </p:sp>
    </p:spTree>
    <p:extLst>
      <p:ext uri="{BB962C8B-B14F-4D97-AF65-F5344CB8AC3E}">
        <p14:creationId xmlns:p14="http://schemas.microsoft.com/office/powerpoint/2010/main" val="1317965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4399" y="374400"/>
            <a:ext cx="8451613"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81494"/>
            <a:ext cx="5164236" cy="3177465"/>
          </a:xfrm>
          <a:prstGeom prst="rect">
            <a:avLst/>
          </a:prstGeom>
        </p:spPr>
      </p:pic>
      <p:sp>
        <p:nvSpPr>
          <p:cNvPr id="9"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6"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1"/>
            <a:ext cx="9144000" cy="5143499"/>
          </a:xfrm>
        </p:spPr>
        <p:txBody>
          <a:bodyPr/>
          <a:lstStyle>
            <a:lvl1pPr>
              <a:defRPr baseline="0"/>
            </a:lvl1p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side med to tekstbokser">
    <p:spTree>
      <p:nvGrpSpPr>
        <p:cNvPr id="1" name=""/>
        <p:cNvGrpSpPr/>
        <p:nvPr/>
      </p:nvGrpSpPr>
      <p:grpSpPr>
        <a:xfrm>
          <a:off x="0" y="0"/>
          <a:ext cx="0" cy="0"/>
          <a:chOff x="0" y="0"/>
          <a:chExt cx="0" cy="0"/>
        </a:xfrm>
      </p:grpSpPr>
      <p:sp>
        <p:nvSpPr>
          <p:cNvPr id="7"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5" name="Plassholder for innhold 2"/>
          <p:cNvSpPr>
            <a:spLocks noGrp="1"/>
          </p:cNvSpPr>
          <p:nvPr>
            <p:ph idx="1" hasCustomPrompt="1"/>
          </p:nvPr>
        </p:nvSpPr>
        <p:spPr>
          <a:xfrm>
            <a:off x="285748" y="1456694"/>
            <a:ext cx="4136623"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16" name="Plassholder for innhold 2"/>
          <p:cNvSpPr>
            <a:spLocks noGrp="1"/>
          </p:cNvSpPr>
          <p:nvPr>
            <p:ph idx="10" hasCustomPrompt="1"/>
          </p:nvPr>
        </p:nvSpPr>
        <p:spPr>
          <a:xfrm>
            <a:off x="4605251" y="1456694"/>
            <a:ext cx="4130762"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side med grid">
    <p:spTree>
      <p:nvGrpSpPr>
        <p:cNvPr id="1" name=""/>
        <p:cNvGrpSpPr/>
        <p:nvPr/>
      </p:nvGrpSpPr>
      <p:grpSpPr>
        <a:xfrm>
          <a:off x="0" y="0"/>
          <a:ext cx="0" cy="0"/>
          <a:chOff x="0" y="0"/>
          <a:chExt cx="0" cy="0"/>
        </a:xfrm>
      </p:grpSpPr>
      <p:sp>
        <p:nvSpPr>
          <p:cNvPr id="6"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 name="Picture 1"/>
          <p:cNvPicPr>
            <a:picLocks noChangeAspect="1"/>
          </p:cNvPicPr>
          <p:nvPr userDrawn="1"/>
        </p:nvPicPr>
        <p:blipFill>
          <a:blip r:embed="rId2"/>
          <a:stretch>
            <a:fillRect/>
          </a:stretch>
        </p:blipFill>
        <p:spPr>
          <a:xfrm>
            <a:off x="0" y="181535"/>
            <a:ext cx="9144000" cy="428625"/>
          </a:xfrm>
          <a:prstGeom prst="rect">
            <a:avLst/>
          </a:prstGeom>
        </p:spPr>
      </p:pic>
      <p:sp>
        <p:nvSpPr>
          <p:cNvPr id="3" name="Title 2"/>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8458579"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 og bil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a:stretch>
            <a:fillRect/>
          </a:stretch>
        </p:blipFill>
        <p:spPr>
          <a:xfrm>
            <a:off x="5709769" y="1482027"/>
            <a:ext cx="3058912" cy="1329527"/>
          </a:xfrm>
          <a:prstGeom prst="rect">
            <a:avLst/>
          </a:prstGeom>
        </p:spPr>
      </p:pic>
      <p:sp>
        <p:nvSpPr>
          <p:cNvPr id="3" name="Text Placeholder 2"/>
          <p:cNvSpPr>
            <a:spLocks noGrp="1"/>
          </p:cNvSpPr>
          <p:nvPr>
            <p:ph type="body" sz="quarter" idx="11" hasCustomPrompt="1"/>
          </p:nvPr>
        </p:nvSpPr>
        <p:spPr>
          <a:xfrm>
            <a:off x="6105287" y="1851072"/>
            <a:ext cx="2257317" cy="890587"/>
          </a:xfrm>
        </p:spPr>
        <p:txBody>
          <a:bodyPr/>
          <a:lstStyle>
            <a:lvl1pPr marL="0" indent="0">
              <a:buFontTx/>
              <a:buNone/>
              <a:defRPr lang="en-US" sz="18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pic>
        <p:nvPicPr>
          <p:cNvPr id="11" name="Picture 10"/>
          <p:cNvPicPr>
            <a:picLocks noChangeAspect="1"/>
          </p:cNvPicPr>
          <p:nvPr userDrawn="1"/>
        </p:nvPicPr>
        <p:blipFill>
          <a:blip r:embed="rId2"/>
          <a:stretch>
            <a:fillRect/>
          </a:stretch>
        </p:blipFill>
        <p:spPr>
          <a:xfrm>
            <a:off x="5714907" y="2904779"/>
            <a:ext cx="3058912" cy="1329527"/>
          </a:xfrm>
          <a:prstGeom prst="rect">
            <a:avLst/>
          </a:prstGeom>
        </p:spPr>
      </p:pic>
      <p:sp>
        <p:nvSpPr>
          <p:cNvPr id="12" name="Text Placeholder 2"/>
          <p:cNvSpPr>
            <a:spLocks noGrp="1"/>
          </p:cNvSpPr>
          <p:nvPr>
            <p:ph type="body" sz="quarter" idx="12" hasCustomPrompt="1"/>
          </p:nvPr>
        </p:nvSpPr>
        <p:spPr>
          <a:xfrm>
            <a:off x="6110425" y="3273824"/>
            <a:ext cx="2252179" cy="890587"/>
          </a:xfrm>
        </p:spPr>
        <p:txBody>
          <a:bodyPr/>
          <a:lstStyle>
            <a:lvl1pPr marL="0" indent="0">
              <a:buFontTx/>
              <a:buNone/>
              <a:defRPr lang="en-US" sz="1800" kern="1200" smtClean="0">
                <a:solidFill>
                  <a:srgbClr val="124E91"/>
                </a:solidFill>
                <a:latin typeface="Arial" charset="0"/>
                <a:ea typeface="Arial" charset="0"/>
                <a:cs typeface="Arial" charset="0"/>
              </a:defRPr>
            </a:lvl1pPr>
          </a:lstStyle>
          <a:p>
            <a:pPr lvl="0"/>
            <a:r>
              <a:rPr lang="en-US" dirty="0" err="1" smtClean="0"/>
              <a:t>Skriv</a:t>
            </a:r>
            <a:r>
              <a:rPr lang="en-US" dirty="0" smtClean="0"/>
              <a:t> inn tall</a:t>
            </a:r>
            <a:endParaRPr lang="en-US" dirty="0"/>
          </a:p>
        </p:txBody>
      </p:sp>
      <p:sp>
        <p:nvSpPr>
          <p:cNvPr id="2" name="Title 1"/>
          <p:cNvSpPr>
            <a:spLocks noGrp="1"/>
          </p:cNvSpPr>
          <p:nvPr>
            <p:ph type="title" hasCustomPrompt="1"/>
          </p:nvPr>
        </p:nvSpPr>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10" name="Plassholder for innhold 2"/>
          <p:cNvSpPr>
            <a:spLocks noGrp="1"/>
          </p:cNvSpPr>
          <p:nvPr>
            <p:ph idx="1" hasCustomPrompt="1"/>
          </p:nvPr>
        </p:nvSpPr>
        <p:spPr>
          <a:xfrm>
            <a:off x="285748" y="1456694"/>
            <a:ext cx="5184027"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luttside grønn">
    <p:spTree>
      <p:nvGrpSpPr>
        <p:cNvPr id="1" name=""/>
        <p:cNvGrpSpPr/>
        <p:nvPr/>
      </p:nvGrpSpPr>
      <p:grpSpPr>
        <a:xfrm>
          <a:off x="0" y="0"/>
          <a:ext cx="0" cy="0"/>
          <a:chOff x="0" y="0"/>
          <a:chExt cx="0" cy="0"/>
        </a:xfrm>
      </p:grpSpPr>
      <p:sp>
        <p:nvSpPr>
          <p:cNvPr id="5" name="Rektangel 9"/>
          <p:cNvSpPr/>
          <p:nvPr userDrawn="1"/>
        </p:nvSpPr>
        <p:spPr>
          <a:xfrm>
            <a:off x="0" y="0"/>
            <a:ext cx="9144000" cy="5143500"/>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 name="Bilde 5" descr="Logo_neg.png"/>
          <p:cNvPicPr>
            <a:picLocks noChangeAspect="1"/>
          </p:cNvPicPr>
          <p:nvPr userDrawn="1"/>
        </p:nvPicPr>
        <p:blipFill>
          <a:blip r:embed="rId2" cstate="screen"/>
          <a:srcRect/>
          <a:stretch>
            <a:fillRect/>
          </a:stretch>
        </p:blipFill>
        <p:spPr bwMode="auto">
          <a:xfrm>
            <a:off x="2155830" y="1902708"/>
            <a:ext cx="4832339" cy="1338084"/>
          </a:xfrm>
          <a:prstGeom prst="rect">
            <a:avLst/>
          </a:prstGeom>
          <a:noFill/>
          <a:ln w="9525">
            <a:noFill/>
            <a:miter lim="800000"/>
            <a:headEnd/>
            <a:tailEnd/>
          </a:ln>
        </p:spPr>
      </p:pic>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285749" y="1400400"/>
            <a:ext cx="8229600" cy="3249306"/>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93704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288471" y="1447801"/>
            <a:ext cx="4232729" cy="3394472"/>
          </a:xfrm>
        </p:spPr>
        <p:txBody>
          <a:bodyPr>
            <a:normAutofit/>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730750" y="1438276"/>
            <a:ext cx="4038600" cy="3394472"/>
          </a:xfrm>
        </p:spPr>
        <p:txBody>
          <a:bodyPr>
            <a:normAutofit/>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a:xfrm>
            <a:off x="381000" y="5214938"/>
            <a:ext cx="2133600" cy="273844"/>
          </a:xfrm>
          <a:prstGeom prst="rect">
            <a:avLst/>
          </a:prstGeom>
        </p:spPr>
        <p:txBody>
          <a:bodyPr/>
          <a:lstStyle/>
          <a:p>
            <a:fld id="{244352CE-47FB-7849-8B75-EC93718C1ADB}" type="datetimeFigureOut">
              <a:rPr lang="nn-NO" smtClean="0">
                <a:solidFill>
                  <a:prstClr val="black">
                    <a:tint val="75000"/>
                  </a:prstClr>
                </a:solidFill>
              </a:rPr>
              <a:pPr/>
              <a:t>12.01.2018</a:t>
            </a:fld>
            <a:endParaRPr lang="nb-NO">
              <a:solidFill>
                <a:prstClr val="black">
                  <a:tint val="75000"/>
                </a:prstClr>
              </a:solidFill>
            </a:endParaRPr>
          </a:p>
        </p:txBody>
      </p:sp>
      <p:sp>
        <p:nvSpPr>
          <p:cNvPr id="6" name="Plassholder for bunntekst 5"/>
          <p:cNvSpPr>
            <a:spLocks noGrp="1"/>
          </p:cNvSpPr>
          <p:nvPr>
            <p:ph type="ftr" sz="quarter" idx="11"/>
          </p:nvPr>
        </p:nvSpPr>
        <p:spPr>
          <a:xfrm>
            <a:off x="3048000" y="5214938"/>
            <a:ext cx="2895600" cy="273844"/>
          </a:xfrm>
          <a:prstGeom prst="rect">
            <a:avLst/>
          </a:prstGeom>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a:xfrm>
            <a:off x="6477000" y="5214938"/>
            <a:ext cx="2133600" cy="273844"/>
          </a:xfrm>
          <a:prstGeom prst="rect">
            <a:avLst/>
          </a:prstGeom>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17629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76862"/>
            <a:ext cx="5164235" cy="3168000"/>
          </a:xfrm>
          <a:prstGeom prst="rect">
            <a:avLst/>
          </a:prstGeom>
        </p:spPr>
      </p:pic>
      <p:sp>
        <p:nvSpPr>
          <p:cNvPr id="11"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5"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9883" y="1667397"/>
            <a:ext cx="5164236" cy="3160527"/>
          </a:xfrm>
          <a:prstGeom prst="rect">
            <a:avLst/>
          </a:prstGeom>
        </p:spPr>
      </p:pic>
      <p:sp>
        <p:nvSpPr>
          <p:cNvPr id="8"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sp>
        <p:nvSpPr>
          <p:cNvPr id="10" name="Rektangel 9"/>
          <p:cNvSpPr/>
          <p:nvPr userDrawn="1"/>
        </p:nvSpPr>
        <p:spPr>
          <a:xfrm>
            <a:off x="0" y="1152"/>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989883" y="1674122"/>
            <a:ext cx="5164236" cy="316781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sp>
        <p:nvSpPr>
          <p:cNvPr id="12" name="Tittel 1"/>
          <p:cNvSpPr>
            <a:spLocks noGrp="1"/>
          </p:cNvSpPr>
          <p:nvPr>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sp>
        <p:nvSpPr>
          <p:cNvPr id="8"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9"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sp>
        <p:nvSpPr>
          <p:cNvPr id="10" name="Rektangel 9"/>
          <p:cNvSpPr/>
          <p:nvPr userDrawn="1"/>
        </p:nvSpPr>
        <p:spPr>
          <a:xfrm>
            <a:off x="1" y="0"/>
            <a:ext cx="9144000" cy="377812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userDrawn="1">
            <p:ph type="ctrTitle" hasCustomPrompt="1"/>
          </p:nvPr>
        </p:nvSpPr>
        <p:spPr>
          <a:xfrm>
            <a:off x="282891" y="373876"/>
            <a:ext cx="8453121" cy="785813"/>
          </a:xfrm>
        </p:spPr>
        <p:txBody>
          <a:bodyPr anchor="t" anchorCtr="0">
            <a:normAutofit/>
          </a:bodyPr>
          <a:lstStyle>
            <a:lvl1pPr>
              <a:defRPr sz="3200">
                <a:solidFill>
                  <a:schemeClr val="bg1"/>
                </a:solidFill>
              </a:defRPr>
            </a:lvl1pPr>
          </a:lstStyle>
          <a:p>
            <a:r>
              <a:rPr lang="nb-NO" dirty="0" smtClean="0"/>
              <a:t>Klikk for å skrive tittel</a:t>
            </a:r>
            <a:endParaRPr lang="nb-NO"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00342" y="4463836"/>
            <a:ext cx="1376998" cy="38102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1050" y="1667397"/>
            <a:ext cx="5173069" cy="3162010"/>
          </a:xfrm>
          <a:prstGeom prst="rect">
            <a:avLst/>
          </a:prstGeom>
        </p:spPr>
      </p:pic>
      <p:sp>
        <p:nvSpPr>
          <p:cNvPr id="9" name="Text Placeholder 8"/>
          <p:cNvSpPr>
            <a:spLocks noGrp="1"/>
          </p:cNvSpPr>
          <p:nvPr>
            <p:ph type="body" sz="quarter" idx="11" hasCustomPrompt="1"/>
          </p:nvPr>
        </p:nvSpPr>
        <p:spPr>
          <a:xfrm>
            <a:off x="280988" y="4280954"/>
            <a:ext cx="1622627" cy="408882"/>
          </a:xfrm>
        </p:spPr>
        <p:txBody>
          <a:bodyPr>
            <a:noAutofit/>
          </a:bodyPr>
          <a:lstStyle>
            <a:lvl1pPr marL="0" indent="0" algn="l">
              <a:buFontTx/>
              <a:buNone/>
              <a:defRPr sz="1100" baseline="0">
                <a:solidFill>
                  <a:srgbClr val="124E9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navn</a:t>
            </a:r>
            <a:r>
              <a:rPr lang="en-US" dirty="0" smtClean="0"/>
              <a:t> </a:t>
            </a:r>
            <a:r>
              <a:rPr lang="en-US" dirty="0" err="1" smtClean="0"/>
              <a:t>på</a:t>
            </a:r>
            <a:r>
              <a:rPr lang="en-US" dirty="0" smtClean="0"/>
              <a:t> </a:t>
            </a:r>
            <a:r>
              <a:rPr lang="en-US" dirty="0" err="1" smtClean="0"/>
              <a:t>foredragsholder</a:t>
            </a:r>
            <a:endParaRPr lang="en-US" dirty="0"/>
          </a:p>
        </p:txBody>
      </p:sp>
      <p:sp>
        <p:nvSpPr>
          <p:cNvPr id="11" name="Text Placeholder 15"/>
          <p:cNvSpPr>
            <a:spLocks noGrp="1"/>
          </p:cNvSpPr>
          <p:nvPr>
            <p:ph type="body" sz="quarter" idx="12" hasCustomPrompt="1"/>
          </p:nvPr>
        </p:nvSpPr>
        <p:spPr>
          <a:xfrm>
            <a:off x="280988" y="4706462"/>
            <a:ext cx="1622627" cy="152498"/>
          </a:xfrm>
        </p:spPr>
        <p:txBody>
          <a:bodyPr>
            <a:noAutofit/>
          </a:bodyPr>
          <a:lstStyle>
            <a:lvl1pPr marL="0" indent="0">
              <a:buFontTx/>
              <a:buNone/>
              <a:defRPr sz="900">
                <a:solidFill>
                  <a:srgbClr val="00B381"/>
                </a:solidFill>
              </a:defRPr>
            </a:lvl1pPr>
            <a:lvl2pPr>
              <a:defRPr sz="900"/>
            </a:lvl2pPr>
            <a:lvl3pPr>
              <a:defRPr sz="900"/>
            </a:lvl3pPr>
            <a:lvl4pPr>
              <a:defRPr sz="900"/>
            </a:lvl4pPr>
            <a:lvl5pPr>
              <a:defRPr sz="900"/>
            </a:lvl5pPr>
          </a:lstStyle>
          <a:p>
            <a:pPr lvl="0"/>
            <a:r>
              <a:rPr lang="en-US" dirty="0" err="1" smtClean="0"/>
              <a:t>Skriv</a:t>
            </a:r>
            <a:r>
              <a:rPr lang="en-US" dirty="0" smtClean="0"/>
              <a:t> inn </a:t>
            </a:r>
            <a:r>
              <a:rPr lang="en-US" dirty="0" err="1" smtClean="0"/>
              <a:t>dato</a:t>
            </a:r>
            <a:endParaRPr lang="en-US" dirty="0"/>
          </a:p>
        </p:txBody>
      </p:sp>
    </p:spTree>
    <p:extLst>
      <p:ext uri="{BB962C8B-B14F-4D97-AF65-F5344CB8AC3E}">
        <p14:creationId xmlns:p14="http://schemas.microsoft.com/office/powerpoint/2010/main" val="13380638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022912" y="1973167"/>
            <a:ext cx="5098176" cy="2569928"/>
          </a:xfrm>
        </p:spPr>
        <p:txBody>
          <a:bodyPr>
            <a:normAutofit/>
          </a:bodyPr>
          <a:lstStyle>
            <a:lvl1pPr algn="l">
              <a:buClr>
                <a:srgbClr val="124E91"/>
              </a:buClr>
              <a:defRPr sz="2400">
                <a:solidFill>
                  <a:srgbClr val="124E91"/>
                </a:solidFill>
                <a:latin typeface="Arial" charset="0"/>
                <a:ea typeface="Arial" charset="0"/>
                <a:cs typeface="Arial" charset="0"/>
              </a:defRPr>
            </a:lvl1pPr>
            <a:lvl2pPr algn="l">
              <a:buClr>
                <a:srgbClr val="00B381"/>
              </a:buClr>
              <a:defRPr sz="1800">
                <a:latin typeface="Arial" charset="0"/>
                <a:ea typeface="Arial" charset="0"/>
                <a:cs typeface="Arial" charset="0"/>
              </a:defRPr>
            </a:lvl2pPr>
            <a:lvl3pPr algn="l">
              <a:buClr>
                <a:srgbClr val="00B381"/>
              </a:buClr>
              <a:defRPr sz="1800">
                <a:latin typeface="Arial" charset="0"/>
                <a:ea typeface="Arial" charset="0"/>
                <a:cs typeface="Arial" charset="0"/>
              </a:defRPr>
            </a:lvl3pPr>
            <a:lvl4pPr algn="l">
              <a:buClr>
                <a:srgbClr val="00B381"/>
              </a:buClr>
              <a:defRPr sz="1800">
                <a:latin typeface="Arial" charset="0"/>
                <a:ea typeface="Arial" charset="0"/>
                <a:cs typeface="Arial" charset="0"/>
              </a:defRPr>
            </a:lvl4pPr>
            <a:lvl5pPr algn="l">
              <a:buClr>
                <a:srgbClr val="00B381"/>
              </a:buClr>
              <a:defRPr sz="1800">
                <a:latin typeface="Arial" charset="0"/>
                <a:ea typeface="Arial" charset="0"/>
                <a:cs typeface="Arial" charset="0"/>
              </a:defRPr>
            </a:lvl5pPr>
          </a:lstStyle>
          <a:p>
            <a:pPr lvl="0"/>
            <a:r>
              <a:rPr lang="nb-NO" dirty="0" smtClean="0"/>
              <a:t>Klikk for å skrive tekst</a:t>
            </a:r>
            <a:endParaRPr lang="nb-NO" dirty="0"/>
          </a:p>
        </p:txBody>
      </p:sp>
      <p:sp>
        <p:nvSpPr>
          <p:cNvPr id="10" name="Rektangel 9"/>
          <p:cNvSpPr/>
          <p:nvPr userDrawn="1"/>
        </p:nvSpPr>
        <p:spPr>
          <a:xfrm>
            <a:off x="0" y="1211"/>
            <a:ext cx="9144000" cy="1409991"/>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Tittel 1"/>
          <p:cNvSpPr>
            <a:spLocks noGrp="1"/>
          </p:cNvSpPr>
          <p:nvPr>
            <p:ph type="title" hasCustomPrompt="1"/>
          </p:nvPr>
        </p:nvSpPr>
        <p:spPr>
          <a:xfrm>
            <a:off x="288471" y="484217"/>
            <a:ext cx="8447542" cy="857250"/>
          </a:xfrm>
        </p:spPr>
        <p:txBody>
          <a:bodyPr/>
          <a:lstStyle>
            <a:lvl1pPr>
              <a:defRPr b="0">
                <a:solidFill>
                  <a:schemeClr val="bg1"/>
                </a:solidFill>
                <a:latin typeface="Arial" charset="0"/>
                <a:ea typeface="Arial" charset="0"/>
                <a:cs typeface="Arial" charset="0"/>
              </a:defRPr>
            </a:lvl1pPr>
          </a:lstStyle>
          <a:p>
            <a:r>
              <a:rPr lang="nb-NO" dirty="0" smtClean="0"/>
              <a:t>Agenda</a:t>
            </a:r>
            <a:endParaRPr lang="nb-NO" dirty="0"/>
          </a:p>
        </p:txBody>
      </p:sp>
      <p:pic>
        <p:nvPicPr>
          <p:cNvPr id="2" name="Picture 1"/>
          <p:cNvPicPr>
            <a:picLocks noChangeAspect="1"/>
          </p:cNvPicPr>
          <p:nvPr userDrawn="1"/>
        </p:nvPicPr>
        <p:blipFill>
          <a:blip r:embed="rId2"/>
          <a:stretch>
            <a:fillRect/>
          </a:stretch>
        </p:blipFill>
        <p:spPr>
          <a:xfrm>
            <a:off x="0" y="1411202"/>
            <a:ext cx="9144000" cy="428625"/>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a:xfrm>
            <a:off x="288471" y="322856"/>
            <a:ext cx="5206241" cy="982242"/>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5208964"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tel og bilde2">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a:xfrm>
            <a:off x="288471" y="322856"/>
            <a:ext cx="5206241" cy="982242"/>
          </a:xfrm>
        </p:spPr>
        <p:txBody>
          <a:body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
        <p:nvSpPr>
          <p:cNvPr id="7" name="Plassholder for innhold 2"/>
          <p:cNvSpPr>
            <a:spLocks noGrp="1"/>
          </p:cNvSpPr>
          <p:nvPr>
            <p:ph idx="1" hasCustomPrompt="1"/>
          </p:nvPr>
        </p:nvSpPr>
        <p:spPr>
          <a:xfrm>
            <a:off x="285748" y="1456694"/>
            <a:ext cx="5208964"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5" name="Picture Placeholder 4"/>
          <p:cNvSpPr>
            <a:spLocks noGrp="1"/>
          </p:cNvSpPr>
          <p:nvPr>
            <p:ph type="pic" sz="quarter" idx="10" hasCustomPrompt="1"/>
          </p:nvPr>
        </p:nvSpPr>
        <p:spPr>
          <a:xfrm>
            <a:off x="5643563" y="181535"/>
            <a:ext cx="3500437" cy="4961965"/>
          </a:xfrm>
        </p:spPr>
        <p:txBody>
          <a:bodyPr/>
          <a:lstStyle/>
          <a:p>
            <a:r>
              <a:rPr lang="en-US" dirty="0" smtClean="0"/>
              <a:t>Dra inn </a:t>
            </a:r>
            <a:r>
              <a:rPr lang="en-US" dirty="0" err="1" smtClean="0"/>
              <a:t>bilde</a:t>
            </a:r>
            <a:r>
              <a:rPr lang="en-US" dirty="0" smtClean="0"/>
              <a:t>, </a:t>
            </a:r>
            <a:r>
              <a:rPr lang="en-US" dirty="0" err="1" smtClean="0"/>
              <a:t>eller</a:t>
            </a:r>
            <a:r>
              <a:rPr lang="en-US" dirty="0" smtClean="0"/>
              <a:t> </a:t>
            </a:r>
            <a:r>
              <a:rPr lang="en-US" dirty="0" err="1" smtClean="0"/>
              <a:t>klikk</a:t>
            </a:r>
            <a:r>
              <a:rPr lang="en-US" dirty="0" smtClean="0"/>
              <a:t> </a:t>
            </a:r>
            <a:r>
              <a:rPr lang="en-US" dirty="0" err="1" smtClean="0"/>
              <a:t>på</a:t>
            </a:r>
            <a:r>
              <a:rPr lang="en-US" dirty="0" smtClean="0"/>
              <a:t> </a:t>
            </a:r>
            <a:r>
              <a:rPr lang="en-US" dirty="0" err="1" smtClean="0"/>
              <a:t>ikonet</a:t>
            </a:r>
            <a:endParaRPr lang="en-US" dirty="0" smtClean="0"/>
          </a:p>
          <a:p>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2" pos="37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ide">
    <p:spTree>
      <p:nvGrpSpPr>
        <p:cNvPr id="1" name=""/>
        <p:cNvGrpSpPr/>
        <p:nvPr/>
      </p:nvGrpSpPr>
      <p:grpSpPr>
        <a:xfrm>
          <a:off x="0" y="0"/>
          <a:ext cx="0" cy="0"/>
          <a:chOff x="0" y="0"/>
          <a:chExt cx="0" cy="0"/>
        </a:xfrm>
      </p:grpSpPr>
      <p:sp>
        <p:nvSpPr>
          <p:cNvPr id="4" name="Rektangel 9"/>
          <p:cNvSpPr/>
          <p:nvPr userDrawn="1"/>
        </p:nvSpPr>
        <p:spPr>
          <a:xfrm>
            <a:off x="0" y="1153"/>
            <a:ext cx="9144000" cy="180382"/>
          </a:xfrm>
          <a:prstGeom prst="rect">
            <a:avLst/>
          </a:prstGeom>
          <a:solidFill>
            <a:srgbClr val="00B3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Plassholder for innhold 2"/>
          <p:cNvSpPr>
            <a:spLocks noGrp="1"/>
          </p:cNvSpPr>
          <p:nvPr>
            <p:ph idx="1" hasCustomPrompt="1"/>
          </p:nvPr>
        </p:nvSpPr>
        <p:spPr>
          <a:xfrm>
            <a:off x="285748" y="1456694"/>
            <a:ext cx="8450265" cy="3275643"/>
          </a:xfrm>
          <a:noFill/>
        </p:spPr>
        <p:txBody>
          <a:bodyPr>
            <a:normAutofit/>
          </a:bodyPr>
          <a:lstStyle>
            <a:lvl1pPr>
              <a:buClr>
                <a:srgbClr val="00B381"/>
              </a:buClr>
              <a:defRPr sz="1800">
                <a:latin typeface="Arial" charset="0"/>
                <a:ea typeface="Arial" charset="0"/>
                <a:cs typeface="Arial" charset="0"/>
              </a:defRPr>
            </a:lvl1pPr>
            <a:lvl2pPr marL="360363" indent="-182563">
              <a:buClr>
                <a:srgbClr val="124E91"/>
              </a:buClr>
              <a:buFont typeface=".AppleSystemUIFont" charset="-120"/>
              <a:buChar char="–"/>
              <a:defRPr sz="1600">
                <a:latin typeface="Arial" charset="0"/>
                <a:ea typeface="Arial" charset="0"/>
                <a:cs typeface="Arial" charset="0"/>
              </a:defRPr>
            </a:lvl2pPr>
            <a:lvl3pPr>
              <a:buClr>
                <a:srgbClr val="00B381"/>
              </a:buClr>
              <a:defRPr sz="1800">
                <a:latin typeface="Arial" charset="0"/>
                <a:ea typeface="Arial" charset="0"/>
                <a:cs typeface="Arial" charset="0"/>
              </a:defRPr>
            </a:lvl3pPr>
            <a:lvl4pPr>
              <a:buClr>
                <a:srgbClr val="00B381"/>
              </a:buClr>
              <a:defRPr sz="1600">
                <a:latin typeface="Arial" charset="0"/>
                <a:ea typeface="Arial" charset="0"/>
                <a:cs typeface="Arial" charset="0"/>
              </a:defRPr>
            </a:lvl4pPr>
            <a:lvl5pPr>
              <a:buClr>
                <a:srgbClr val="00B381"/>
              </a:buClr>
              <a:defRPr sz="1800">
                <a:latin typeface="Arial" charset="0"/>
                <a:ea typeface="Arial" charset="0"/>
                <a:cs typeface="Arial" charset="0"/>
              </a:defRPr>
            </a:lvl5pPr>
          </a:lstStyle>
          <a:p>
            <a:pPr lvl="0"/>
            <a:r>
              <a:rPr lang="nb-NO" dirty="0" smtClean="0"/>
              <a:t>Klikk for å skrive inn tekst</a:t>
            </a:r>
          </a:p>
          <a:p>
            <a:pPr lvl="1"/>
            <a:r>
              <a:rPr lang="nb-NO" dirty="0" smtClean="0"/>
              <a:t>Andre nivå</a:t>
            </a:r>
            <a:endParaRPr lang="nb-NO" dirty="0"/>
          </a:p>
        </p:txBody>
      </p:sp>
      <p:sp>
        <p:nvSpPr>
          <p:cNvPr id="2" name="Title 1"/>
          <p:cNvSpPr>
            <a:spLocks noGrp="1"/>
          </p:cNvSpPr>
          <p:nvPr>
            <p:ph type="title" hasCustomPrompt="1"/>
          </p:nvPr>
        </p:nvSpPr>
        <p:spPr>
          <a:xfrm>
            <a:off x="288471" y="322856"/>
            <a:ext cx="8447542" cy="982242"/>
          </a:xfrm>
        </p:spPr>
        <p:txBody>
          <a:bodyPr/>
          <a:lstStyle>
            <a:lvl1pPr>
              <a:defRPr baseline="0"/>
            </a:lvl1pPr>
          </a:lstStyle>
          <a:p>
            <a:r>
              <a:rPr lang="en-US" dirty="0" err="1" smtClean="0"/>
              <a:t>Klikk</a:t>
            </a:r>
            <a:r>
              <a:rPr lang="en-US" dirty="0" smtClean="0"/>
              <a:t> for </a:t>
            </a:r>
            <a:r>
              <a:rPr lang="en-US" dirty="0" err="1" smtClean="0"/>
              <a:t>å</a:t>
            </a:r>
            <a:r>
              <a:rPr lang="en-US" dirty="0" smtClean="0"/>
              <a:t> </a:t>
            </a:r>
            <a:r>
              <a:rPr lang="en-US" dirty="0" err="1" smtClean="0"/>
              <a:t>skrive</a:t>
            </a:r>
            <a:r>
              <a:rPr lang="en-US" dirty="0" smtClean="0"/>
              <a:t> </a:t>
            </a:r>
            <a:r>
              <a:rPr lang="en-US" dirty="0" err="1" smtClean="0"/>
              <a:t>tittel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88471" y="322856"/>
            <a:ext cx="8455856" cy="982242"/>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285749" y="1456694"/>
            <a:ext cx="8458578" cy="3275644"/>
          </a:xfrm>
          <a:prstGeom prst="rect">
            <a:avLst/>
          </a:prstGeom>
        </p:spPr>
        <p:txBody>
          <a:bodyPr vert="horz" lIns="91440" tIns="45720" rIns="91440" bIns="45720" rtlCol="0">
            <a:normAutofit/>
          </a:bodyPr>
          <a:lstStyle/>
          <a:p>
            <a:pPr lvl="0"/>
            <a:r>
              <a:rPr lang="nb-NO" dirty="0" smtClean="0"/>
              <a:t>Klikk for å skrive inn tekst</a:t>
            </a:r>
          </a:p>
          <a:p>
            <a:pPr lvl="1"/>
            <a:r>
              <a:rPr lang="nb-NO" dirty="0" smtClean="0"/>
              <a:t>Andre nivå</a:t>
            </a:r>
          </a:p>
        </p:txBody>
      </p:sp>
    </p:spTree>
  </p:cSld>
  <p:clrMap bg1="lt1" tx1="dk1" bg2="lt2" tx2="dk2" accent1="accent1" accent2="accent2" accent3="accent3" accent4="accent4" accent5="accent5" accent6="accent6" hlink="hlink" folHlink="folHlink"/>
  <p:sldLayoutIdLst>
    <p:sldLayoutId id="2147483673" r:id="rId1"/>
    <p:sldLayoutId id="2147483667" r:id="rId2"/>
    <p:sldLayoutId id="2147483676" r:id="rId3"/>
    <p:sldLayoutId id="2147483672" r:id="rId4"/>
    <p:sldLayoutId id="2147483663" r:id="rId5"/>
    <p:sldLayoutId id="2147483683" r:id="rId6"/>
    <p:sldLayoutId id="2147483682" r:id="rId7"/>
    <p:sldLayoutId id="2147483685" r:id="rId8"/>
    <p:sldLayoutId id="2147483650" r:id="rId9"/>
    <p:sldLayoutId id="2147483680" r:id="rId10"/>
    <p:sldLayoutId id="2147483652" r:id="rId11"/>
    <p:sldLayoutId id="2147483678" r:id="rId12"/>
    <p:sldLayoutId id="2147483684" r:id="rId13"/>
    <p:sldLayoutId id="2147483671" r:id="rId14"/>
    <p:sldLayoutId id="2147483687" r:id="rId15"/>
    <p:sldLayoutId id="2147483688" r:id="rId16"/>
  </p:sldLayoutIdLst>
  <p:timing>
    <p:tnLst>
      <p:par>
        <p:cTn id="1" dur="indefinite" restart="never" nodeType="tmRoot"/>
      </p:par>
    </p:tnLst>
  </p:timing>
  <p:hf sldNum="0" hdr="0" ftr="0"/>
  <p:txStyles>
    <p:titleStyle>
      <a:lvl1pPr algn="l" defTabSz="457200" rtl="0" eaLnBrk="1" latinLnBrk="0" hangingPunct="1">
        <a:spcBef>
          <a:spcPct val="0"/>
        </a:spcBef>
        <a:buNone/>
        <a:defRPr sz="3200" b="0" kern="1200">
          <a:solidFill>
            <a:srgbClr val="124E91"/>
          </a:solidFill>
          <a:latin typeface="Arial" charset="0"/>
          <a:ea typeface="Arial" charset="0"/>
          <a:cs typeface="Arial" charset="0"/>
        </a:defRPr>
      </a:lvl1pPr>
    </p:titleStyle>
    <p:bodyStyle>
      <a:lvl1pPr marL="177800" indent="-177800" algn="l" defTabSz="457200" rtl="0" eaLnBrk="1" latinLnBrk="0" hangingPunct="1">
        <a:spcBef>
          <a:spcPts val="1200"/>
        </a:spcBef>
        <a:buClr>
          <a:srgbClr val="00B381"/>
        </a:buClr>
        <a:buFont typeface="Arial"/>
        <a:buChar char="•"/>
        <a:defRPr sz="1800" kern="1200">
          <a:solidFill>
            <a:srgbClr val="52565A"/>
          </a:solidFill>
          <a:latin typeface="Arial" charset="0"/>
          <a:ea typeface="Arial" charset="0"/>
          <a:cs typeface="Arial" charset="0"/>
        </a:defRPr>
      </a:lvl1pPr>
      <a:lvl2pPr marL="360363" indent="-182563" algn="l" defTabSz="457200" rtl="0" eaLnBrk="1" latinLnBrk="0" hangingPunct="1">
        <a:spcBef>
          <a:spcPts val="1200"/>
        </a:spcBef>
        <a:buClr>
          <a:srgbClr val="124E91"/>
        </a:buClr>
        <a:buSzPct val="100000"/>
        <a:buFont typeface=".AppleSystemUIFont" charset="-120"/>
        <a:buChar char="–"/>
        <a:defRPr sz="1600" kern="1200" baseline="0">
          <a:solidFill>
            <a:srgbClr val="52565A"/>
          </a:solidFill>
          <a:latin typeface="Arial" charset="0"/>
          <a:ea typeface="Arial" charset="0"/>
          <a:cs typeface="Arial" charset="0"/>
        </a:defRPr>
      </a:lvl2pPr>
      <a:lvl3pPr marL="646113" indent="-285750" algn="l" defTabSz="457200" rtl="0" eaLnBrk="1" latinLnBrk="0" hangingPunct="1">
        <a:spcBef>
          <a:spcPts val="1200"/>
        </a:spcBef>
        <a:buClr>
          <a:srgbClr val="00B381"/>
        </a:buClr>
        <a:buFont typeface=".AppleSystemUIFont" charset="-120"/>
        <a:buChar char="–"/>
        <a:defRPr sz="1600" kern="1200">
          <a:solidFill>
            <a:srgbClr val="52565A"/>
          </a:solidFill>
          <a:latin typeface="Arial" charset="0"/>
          <a:ea typeface="Arial" charset="0"/>
          <a:cs typeface="Arial" charset="0"/>
        </a:defRPr>
      </a:lvl3pPr>
      <a:lvl4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4pPr>
      <a:lvl5pPr marL="538163" indent="-177800" algn="l" defTabSz="457200" rtl="0" eaLnBrk="1" latinLnBrk="0" hangingPunct="1">
        <a:spcBef>
          <a:spcPts val="1200"/>
        </a:spcBef>
        <a:buClr>
          <a:srgbClr val="00B381"/>
        </a:buClr>
        <a:buFont typeface="Lucida Grande"/>
        <a:buChar char="-"/>
        <a:defRPr sz="1600" kern="1200">
          <a:solidFill>
            <a:srgbClr val="52565A"/>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5503" userDrawn="1">
          <p15:clr>
            <a:srgbClr val="F26B43"/>
          </p15:clr>
        </p15:guide>
        <p15:guide id="4" pos="249" userDrawn="1">
          <p15:clr>
            <a:srgbClr val="F26B43"/>
          </p15:clr>
        </p15:guide>
        <p15:guide id="5"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Forhandlinger</a:t>
            </a:r>
            <a:r>
              <a:rPr lang="en-US" dirty="0" smtClean="0"/>
              <a:t> og </a:t>
            </a:r>
            <a:r>
              <a:rPr lang="en-US" dirty="0" err="1" smtClean="0"/>
              <a:t>forhandlingsteori</a:t>
            </a:r>
            <a:r>
              <a:rPr lang="en-US" dirty="0" smtClean="0"/>
              <a:t/>
            </a:r>
            <a:br>
              <a:rPr lang="en-US" dirty="0" smtClean="0"/>
            </a:br>
            <a:r>
              <a:rPr lang="en-US" sz="2000" dirty="0" smtClean="0"/>
              <a:t>Grunnopplæring </a:t>
            </a:r>
            <a:r>
              <a:rPr lang="en-US" sz="2000" dirty="0" smtClean="0"/>
              <a:t>del 2</a:t>
            </a:r>
            <a:endParaRPr lang="en-US" sz="2000"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52836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C:\Users\ffkea\Pictures\IStock\Kaffekopp.jpg"/>
          <p:cNvPicPr>
            <a:picLocks noChangeAspect="1" noChangeArrowheads="1"/>
          </p:cNvPicPr>
          <p:nvPr/>
        </p:nvPicPr>
        <p:blipFill>
          <a:blip r:embed="rId3" cstate="screen"/>
          <a:srcRect/>
          <a:stretch>
            <a:fillRect/>
          </a:stretch>
        </p:blipFill>
        <p:spPr bwMode="auto">
          <a:xfrm>
            <a:off x="4729525" y="1609668"/>
            <a:ext cx="4117155" cy="3180046"/>
          </a:xfrm>
          <a:prstGeom prst="rect">
            <a:avLst/>
          </a:prstGeom>
          <a:noFill/>
        </p:spPr>
      </p:pic>
      <p:sp>
        <p:nvSpPr>
          <p:cNvPr id="171011" name="Rectangle 3"/>
          <p:cNvSpPr>
            <a:spLocks noGrp="1" noChangeArrowheads="1"/>
          </p:cNvSpPr>
          <p:nvPr>
            <p:ph idx="1"/>
          </p:nvPr>
        </p:nvSpPr>
        <p:spPr>
          <a:xfrm>
            <a:off x="285748" y="1456694"/>
            <a:ext cx="5051023" cy="3275643"/>
          </a:xfrm>
        </p:spPr>
        <p:txBody>
          <a:bodyPr/>
          <a:lstStyle/>
          <a:p>
            <a:pPr marL="0" indent="0">
              <a:buNone/>
            </a:pPr>
            <a:r>
              <a:rPr lang="nb-NO" dirty="0" smtClean="0"/>
              <a:t>Etablere et forhandlingsklima hvor partene åpent gir uttrykk for grunnlaget deres krav er bygget </a:t>
            </a:r>
            <a:r>
              <a:rPr lang="nb-NO" dirty="0" smtClean="0"/>
              <a:t>på.</a:t>
            </a:r>
            <a:endParaRPr lang="nb-NO" dirty="0" smtClean="0"/>
          </a:p>
          <a:p>
            <a:pPr marL="0" indent="0" algn="r">
              <a:lnSpc>
                <a:spcPct val="105000"/>
              </a:lnSpc>
              <a:buNone/>
            </a:pPr>
            <a:endParaRPr lang="nb-NO" dirty="0"/>
          </a:p>
        </p:txBody>
      </p:sp>
      <p:sp>
        <p:nvSpPr>
          <p:cNvPr id="171010" name="Rectangle 2"/>
          <p:cNvSpPr>
            <a:spLocks noGrp="1" noChangeArrowheads="1"/>
          </p:cNvSpPr>
          <p:nvPr>
            <p:ph type="title"/>
          </p:nvPr>
        </p:nvSpPr>
        <p:spPr/>
        <p:txBody>
          <a:bodyPr/>
          <a:lstStyle/>
          <a:p>
            <a:r>
              <a:rPr lang="nb-NO" dirty="0"/>
              <a:t>”Fra nei til ja”</a:t>
            </a:r>
          </a:p>
        </p:txBody>
      </p:sp>
    </p:spTree>
    <p:extLst>
      <p:ext uri="{BB962C8B-B14F-4D97-AF65-F5344CB8AC3E}">
        <p14:creationId xmlns:p14="http://schemas.microsoft.com/office/powerpoint/2010/main" val="1985034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C:\Users\ffkea\Pictures\Lenke.jpg"/>
          <p:cNvPicPr>
            <a:picLocks noChangeAspect="1" noChangeArrowheads="1"/>
          </p:cNvPicPr>
          <p:nvPr/>
        </p:nvPicPr>
        <p:blipFill rotWithShape="1">
          <a:blip r:embed="rId3" cstate="screen"/>
          <a:srcRect b="13866"/>
          <a:stretch/>
        </p:blipFill>
        <p:spPr bwMode="auto">
          <a:xfrm>
            <a:off x="1455576" y="180392"/>
            <a:ext cx="7688424" cy="4966796"/>
          </a:xfrm>
          <a:prstGeom prst="rect">
            <a:avLst/>
          </a:prstGeom>
          <a:noFill/>
        </p:spPr>
      </p:pic>
      <p:sp>
        <p:nvSpPr>
          <p:cNvPr id="173060" name="Rectangle 4"/>
          <p:cNvSpPr>
            <a:spLocks noGrp="1" noChangeArrowheads="1"/>
          </p:cNvSpPr>
          <p:nvPr>
            <p:ph idx="1"/>
          </p:nvPr>
        </p:nvSpPr>
        <p:spPr>
          <a:xfrm>
            <a:off x="285748" y="1456695"/>
            <a:ext cx="8450265" cy="1069192"/>
          </a:xfrm>
        </p:spPr>
        <p:txBody>
          <a:bodyPr/>
          <a:lstStyle/>
          <a:p>
            <a:r>
              <a:rPr lang="nb-NO" dirty="0"/>
              <a:t>Sterk ved reelle </a:t>
            </a:r>
            <a:r>
              <a:rPr lang="nb-NO" dirty="0" smtClean="0"/>
              <a:t>forhandlinger</a:t>
            </a:r>
          </a:p>
          <a:p>
            <a:r>
              <a:rPr lang="nb-NO" dirty="0" smtClean="0"/>
              <a:t>Svakere </a:t>
            </a:r>
            <a:r>
              <a:rPr lang="nb-NO" dirty="0"/>
              <a:t>i saker med drøftingsrett</a:t>
            </a:r>
          </a:p>
          <a:p>
            <a:pPr lvl="3"/>
            <a:endParaRPr lang="nb-NO" dirty="0"/>
          </a:p>
        </p:txBody>
      </p:sp>
      <p:sp>
        <p:nvSpPr>
          <p:cNvPr id="173059" name="Rectangle 3"/>
          <p:cNvSpPr>
            <a:spLocks noGrp="1" noChangeArrowheads="1"/>
          </p:cNvSpPr>
          <p:nvPr>
            <p:ph type="title"/>
          </p:nvPr>
        </p:nvSpPr>
        <p:spPr/>
        <p:txBody>
          <a:bodyPr/>
          <a:lstStyle/>
          <a:p>
            <a:r>
              <a:rPr lang="nb-NO" dirty="0"/>
              <a:t>Tillitsvalgtes posisjon</a:t>
            </a:r>
          </a:p>
        </p:txBody>
      </p:sp>
      <p:sp>
        <p:nvSpPr>
          <p:cNvPr id="173058" name="Rectangle 2"/>
          <p:cNvSpPr>
            <a:spLocks noChangeArrowheads="1"/>
          </p:cNvSpPr>
          <p:nvPr/>
        </p:nvSpPr>
        <p:spPr bwMode="auto">
          <a:xfrm>
            <a:off x="6229350" y="4130998"/>
            <a:ext cx="2914650" cy="553998"/>
          </a:xfrm>
          <a:prstGeom prst="rect">
            <a:avLst/>
          </a:prstGeom>
          <a:noFill/>
          <a:ln w="9525">
            <a:noFill/>
            <a:miter lim="800000"/>
            <a:headEnd/>
            <a:tailEnd/>
          </a:ln>
          <a:effectLst/>
        </p:spPr>
        <p:txBody>
          <a:bodyPr>
            <a:spAutoFit/>
          </a:bodyPr>
          <a:lstStyle/>
          <a:p>
            <a:pPr algn="ctr" eaLnBrk="0" hangingPunct="0">
              <a:spcBef>
                <a:spcPct val="0"/>
              </a:spcBef>
            </a:pPr>
            <a:r>
              <a:rPr lang="nb-NO" sz="1500" dirty="0">
                <a:solidFill>
                  <a:srgbClr val="C00000"/>
                </a:solidFill>
                <a:latin typeface="Arial" charset="0"/>
                <a:ea typeface="Arial" charset="0"/>
                <a:cs typeface="Arial" charset="0"/>
              </a:rPr>
              <a:t>Ulik posisjon krever </a:t>
            </a:r>
          </a:p>
          <a:p>
            <a:pPr algn="ctr" eaLnBrk="0" hangingPunct="0">
              <a:spcBef>
                <a:spcPct val="0"/>
              </a:spcBef>
            </a:pPr>
            <a:r>
              <a:rPr lang="nb-NO" sz="1500" dirty="0">
                <a:solidFill>
                  <a:srgbClr val="C00000"/>
                </a:solidFill>
                <a:latin typeface="Arial" charset="0"/>
                <a:ea typeface="Arial" charset="0"/>
                <a:cs typeface="Arial" charset="0"/>
              </a:rPr>
              <a:t>ulik forhandlingsstrategi</a:t>
            </a:r>
          </a:p>
        </p:txBody>
      </p:sp>
    </p:spTree>
    <p:extLst>
      <p:ext uri="{BB962C8B-B14F-4D97-AF65-F5344CB8AC3E}">
        <p14:creationId xmlns:p14="http://schemas.microsoft.com/office/powerpoint/2010/main" val="1894999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idx="1"/>
          </p:nvPr>
        </p:nvSpPr>
        <p:spPr>
          <a:xfrm>
            <a:off x="285748" y="1456694"/>
            <a:ext cx="4751765" cy="3275643"/>
          </a:xfrm>
          <a:solidFill>
            <a:schemeClr val="bg1"/>
          </a:solidFill>
        </p:spPr>
        <p:txBody>
          <a:bodyPr/>
          <a:lstStyle/>
          <a:p>
            <a:pPr marL="0" indent="0">
              <a:lnSpc>
                <a:spcPct val="120000"/>
              </a:lnSpc>
              <a:buNone/>
            </a:pPr>
            <a:r>
              <a:rPr lang="nb-NO" dirty="0"/>
              <a:t>Vi må bort fra standpunktene, og gi slipp på gamle forestillinger om at forhandlinger er et spill om hvem som vinner.</a:t>
            </a:r>
          </a:p>
        </p:txBody>
      </p:sp>
      <p:sp>
        <p:nvSpPr>
          <p:cNvPr id="177155" name="Rectangle 3"/>
          <p:cNvSpPr>
            <a:spLocks noGrp="1" noChangeArrowheads="1"/>
          </p:cNvSpPr>
          <p:nvPr>
            <p:ph type="title"/>
          </p:nvPr>
        </p:nvSpPr>
        <p:spPr/>
        <p:txBody>
          <a:bodyPr/>
          <a:lstStyle/>
          <a:p>
            <a:r>
              <a:rPr lang="nb-NO" dirty="0"/>
              <a:t>Holdninger</a:t>
            </a:r>
          </a:p>
        </p:txBody>
      </p:sp>
      <p:pic>
        <p:nvPicPr>
          <p:cNvPr id="5127" name="Picture 7" descr="C:\Users\ffkea\Pictures\IStock\Vinner.jpg"/>
          <p:cNvPicPr>
            <a:picLocks noChangeAspect="1" noChangeArrowheads="1"/>
          </p:cNvPicPr>
          <p:nvPr/>
        </p:nvPicPr>
        <p:blipFill>
          <a:blip r:embed="rId3" cstate="screen"/>
          <a:srcRect/>
          <a:stretch>
            <a:fillRect/>
          </a:stretch>
        </p:blipFill>
        <p:spPr bwMode="auto">
          <a:xfrm>
            <a:off x="5419725" y="184677"/>
            <a:ext cx="3419475" cy="4955365"/>
          </a:xfrm>
          <a:prstGeom prst="rect">
            <a:avLst/>
          </a:prstGeom>
          <a:noFill/>
        </p:spPr>
      </p:pic>
    </p:spTree>
    <p:extLst>
      <p:ext uri="{BB962C8B-B14F-4D97-AF65-F5344CB8AC3E}">
        <p14:creationId xmlns:p14="http://schemas.microsoft.com/office/powerpoint/2010/main" val="881994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ffkea\Pictures\IStock\Kaffekopp.jpg"/>
          <p:cNvPicPr>
            <a:picLocks noChangeAspect="1" noChangeArrowheads="1"/>
          </p:cNvPicPr>
          <p:nvPr/>
        </p:nvPicPr>
        <p:blipFill>
          <a:blip r:embed="rId3" cstate="screen"/>
          <a:srcRect/>
          <a:stretch>
            <a:fillRect/>
          </a:stretch>
        </p:blipFill>
        <p:spPr bwMode="auto">
          <a:xfrm>
            <a:off x="5440820" y="2283204"/>
            <a:ext cx="3703180" cy="2860296"/>
          </a:xfrm>
          <a:prstGeom prst="rect">
            <a:avLst/>
          </a:prstGeom>
          <a:noFill/>
        </p:spPr>
      </p:pic>
      <p:sp>
        <p:nvSpPr>
          <p:cNvPr id="179203" name="Rectangle 3"/>
          <p:cNvSpPr>
            <a:spLocks noGrp="1" noChangeArrowheads="1"/>
          </p:cNvSpPr>
          <p:nvPr>
            <p:ph idx="1"/>
          </p:nvPr>
        </p:nvSpPr>
        <p:spPr>
          <a:xfrm>
            <a:off x="285748" y="1456694"/>
            <a:ext cx="6098427" cy="3275643"/>
          </a:xfrm>
          <a:noFill/>
        </p:spPr>
        <p:txBody>
          <a:bodyPr>
            <a:noAutofit/>
          </a:bodyPr>
          <a:lstStyle/>
          <a:p>
            <a:pPr>
              <a:lnSpc>
                <a:spcPct val="120000"/>
              </a:lnSpc>
            </a:pPr>
            <a:r>
              <a:rPr lang="nb-NO" sz="1400" b="1" dirty="0" smtClean="0"/>
              <a:t>Interesser</a:t>
            </a:r>
            <a:r>
              <a:rPr lang="nb-NO" sz="1400" b="1" dirty="0"/>
              <a:t>:</a:t>
            </a:r>
            <a:r>
              <a:rPr lang="nb-NO" sz="1400" dirty="0"/>
              <a:t>	 	  Fokuser på interesser, ikke på standpunkter </a:t>
            </a:r>
            <a:endParaRPr lang="nb-NO" sz="1400" b="1" dirty="0">
              <a:solidFill>
                <a:srgbClr val="0D3897"/>
              </a:solidFill>
            </a:endParaRPr>
          </a:p>
          <a:p>
            <a:pPr>
              <a:lnSpc>
                <a:spcPct val="120000"/>
              </a:lnSpc>
            </a:pPr>
            <a:r>
              <a:rPr lang="nb-NO" sz="1400" b="1" dirty="0"/>
              <a:t>Personen:</a:t>
            </a:r>
            <a:r>
              <a:rPr lang="nb-NO" sz="1400" dirty="0"/>
              <a:t>	 	  Skill sak og </a:t>
            </a:r>
            <a:r>
              <a:rPr lang="nb-NO" sz="1400" dirty="0" smtClean="0"/>
              <a:t>person</a:t>
            </a:r>
            <a:endParaRPr lang="nb-NO" sz="1400" b="1" dirty="0">
              <a:solidFill>
                <a:srgbClr val="0D3897"/>
              </a:solidFill>
            </a:endParaRPr>
          </a:p>
          <a:p>
            <a:pPr>
              <a:lnSpc>
                <a:spcPct val="120000"/>
              </a:lnSpc>
            </a:pPr>
            <a:r>
              <a:rPr lang="nb-NO" sz="1400" b="1" dirty="0"/>
              <a:t>Valgmuligheter:</a:t>
            </a:r>
            <a:r>
              <a:rPr lang="nb-NO" sz="1400" dirty="0"/>
              <a:t>	  Finn flere forskjellige forslag før beslutning </a:t>
            </a:r>
            <a:r>
              <a:rPr lang="nb-NO" sz="1400" dirty="0" smtClean="0"/>
              <a:t>tas</a:t>
            </a:r>
            <a:endParaRPr lang="nb-NO" sz="1400" b="1" dirty="0">
              <a:solidFill>
                <a:srgbClr val="0D3897"/>
              </a:solidFill>
            </a:endParaRPr>
          </a:p>
          <a:p>
            <a:pPr>
              <a:lnSpc>
                <a:spcPct val="120000"/>
              </a:lnSpc>
            </a:pPr>
            <a:r>
              <a:rPr lang="nb-NO" sz="1400" b="1" dirty="0"/>
              <a:t>Kriterier: </a:t>
            </a:r>
            <a:r>
              <a:rPr lang="nb-NO" sz="1400" dirty="0"/>
              <a:t>		  </a:t>
            </a:r>
            <a:r>
              <a:rPr lang="nb-NO" sz="1400" dirty="0" smtClean="0"/>
              <a:t>Skal </a:t>
            </a:r>
            <a:r>
              <a:rPr lang="nb-NO" sz="1400" dirty="0"/>
              <a:t>være relevante og </a:t>
            </a:r>
            <a:r>
              <a:rPr lang="nb-NO" sz="1400" dirty="0" smtClean="0"/>
              <a:t>saklige</a:t>
            </a:r>
            <a:endParaRPr lang="nb-NO" sz="1400" dirty="0"/>
          </a:p>
          <a:p>
            <a:pPr>
              <a:lnSpc>
                <a:spcPct val="120000"/>
              </a:lnSpc>
            </a:pPr>
            <a:r>
              <a:rPr lang="nb-NO" sz="1400" b="1" dirty="0"/>
              <a:t>Resultat:	</a:t>
            </a:r>
            <a:r>
              <a:rPr lang="nb-NO" sz="1400" dirty="0"/>
              <a:t>	  </a:t>
            </a:r>
            <a:r>
              <a:rPr lang="nb-NO" sz="1400" dirty="0" smtClean="0"/>
              <a:t>Begge </a:t>
            </a:r>
            <a:r>
              <a:rPr lang="nb-NO" sz="1400" dirty="0"/>
              <a:t>parter kan leve </a:t>
            </a:r>
            <a:r>
              <a:rPr lang="nb-NO" sz="1400" dirty="0" smtClean="0"/>
              <a:t>med resultatet</a:t>
            </a:r>
            <a:endParaRPr lang="nb-NO" sz="1400" dirty="0"/>
          </a:p>
        </p:txBody>
      </p:sp>
      <p:sp>
        <p:nvSpPr>
          <p:cNvPr id="179202" name="Rectangle 2"/>
          <p:cNvSpPr>
            <a:spLocks noGrp="1" noChangeArrowheads="1"/>
          </p:cNvSpPr>
          <p:nvPr>
            <p:ph type="title"/>
          </p:nvPr>
        </p:nvSpPr>
        <p:spPr/>
        <p:txBody>
          <a:bodyPr>
            <a:normAutofit/>
          </a:bodyPr>
          <a:lstStyle/>
          <a:p>
            <a:r>
              <a:rPr lang="nb-NO" dirty="0"/>
              <a:t>Metoden ”Fra nei til ja” </a:t>
            </a:r>
          </a:p>
        </p:txBody>
      </p:sp>
    </p:spTree>
    <p:extLst>
      <p:ext uri="{BB962C8B-B14F-4D97-AF65-F5344CB8AC3E}">
        <p14:creationId xmlns:p14="http://schemas.microsoft.com/office/powerpoint/2010/main" val="1149657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idx="1"/>
          </p:nvPr>
        </p:nvSpPr>
        <p:spPr>
          <a:xfrm>
            <a:off x="285749" y="1456694"/>
            <a:ext cx="4286252" cy="3275643"/>
          </a:xfrm>
        </p:spPr>
        <p:txBody>
          <a:bodyPr/>
          <a:lstStyle/>
          <a:p>
            <a:r>
              <a:rPr lang="nb-NO" dirty="0" smtClean="0"/>
              <a:t>Viktigheten </a:t>
            </a:r>
            <a:r>
              <a:rPr lang="nb-NO" dirty="0"/>
              <a:t>av å være tydelige </a:t>
            </a:r>
            <a:r>
              <a:rPr lang="nb-NO" dirty="0" smtClean="0"/>
              <a:t/>
            </a:r>
            <a:br>
              <a:rPr lang="nb-NO" dirty="0" smtClean="0"/>
            </a:br>
            <a:r>
              <a:rPr lang="nb-NO" dirty="0" smtClean="0"/>
              <a:t>på </a:t>
            </a:r>
            <a:r>
              <a:rPr lang="nb-NO" dirty="0"/>
              <a:t>hva vi ønsker å </a:t>
            </a:r>
            <a:r>
              <a:rPr lang="nb-NO" dirty="0" smtClean="0"/>
              <a:t>oppnå</a:t>
            </a:r>
            <a:endParaRPr lang="nb-NO" dirty="0"/>
          </a:p>
          <a:p>
            <a:r>
              <a:rPr lang="nb-NO" dirty="0" smtClean="0"/>
              <a:t>Hvilken </a:t>
            </a:r>
            <a:r>
              <a:rPr lang="nb-NO" dirty="0"/>
              <a:t>hensikt har </a:t>
            </a:r>
            <a:r>
              <a:rPr lang="nb-NO" dirty="0" smtClean="0"/>
              <a:t>vi?</a:t>
            </a:r>
          </a:p>
          <a:p>
            <a:r>
              <a:rPr lang="nb-NO" dirty="0" smtClean="0"/>
              <a:t>Hvilke </a:t>
            </a:r>
            <a:r>
              <a:rPr lang="nb-NO" dirty="0"/>
              <a:t>synspunkter ligger til grunn?</a:t>
            </a:r>
          </a:p>
        </p:txBody>
      </p:sp>
      <p:sp>
        <p:nvSpPr>
          <p:cNvPr id="181250" name="Rectangle 2"/>
          <p:cNvSpPr>
            <a:spLocks noGrp="1" noChangeArrowheads="1"/>
          </p:cNvSpPr>
          <p:nvPr>
            <p:ph type="title"/>
          </p:nvPr>
        </p:nvSpPr>
        <p:spPr/>
        <p:txBody>
          <a:bodyPr/>
          <a:lstStyle/>
          <a:p>
            <a:r>
              <a:rPr lang="nb-NO" sz="1350" dirty="0"/>
              <a:t/>
            </a:r>
            <a:br>
              <a:rPr lang="nb-NO" sz="1350" dirty="0"/>
            </a:br>
            <a:r>
              <a:rPr lang="nb-NO" dirty="0"/>
              <a:t>Synlighet</a:t>
            </a:r>
          </a:p>
        </p:txBody>
      </p:sp>
      <p:pic>
        <p:nvPicPr>
          <p:cNvPr id="24579" name="Picture 3" descr="C:\Users\ffkea\Pictures\Mann m ropert.jpg"/>
          <p:cNvPicPr>
            <a:picLocks noChangeAspect="1" noChangeArrowheads="1"/>
          </p:cNvPicPr>
          <p:nvPr/>
        </p:nvPicPr>
        <p:blipFill rotWithShape="1">
          <a:blip r:embed="rId3" cstate="screen"/>
          <a:srcRect t="5847" b="31266"/>
          <a:stretch/>
        </p:blipFill>
        <p:spPr bwMode="auto">
          <a:xfrm>
            <a:off x="5574891" y="361335"/>
            <a:ext cx="3343675" cy="4782165"/>
          </a:xfrm>
          <a:prstGeom prst="rect">
            <a:avLst/>
          </a:prstGeom>
          <a:noFill/>
        </p:spPr>
      </p:pic>
    </p:spTree>
    <p:extLst>
      <p:ext uri="{BB962C8B-B14F-4D97-AF65-F5344CB8AC3E}">
        <p14:creationId xmlns:p14="http://schemas.microsoft.com/office/powerpoint/2010/main" val="1352116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nb-NO" sz="1350" dirty="0"/>
              <a:t/>
            </a:r>
            <a:br>
              <a:rPr lang="nb-NO" sz="1350" dirty="0"/>
            </a:br>
            <a:r>
              <a:rPr lang="nb-NO" dirty="0"/>
              <a:t>Avklar interessene</a:t>
            </a:r>
          </a:p>
        </p:txBody>
      </p:sp>
      <p:sp>
        <p:nvSpPr>
          <p:cNvPr id="183299" name="Rectangle 3"/>
          <p:cNvSpPr>
            <a:spLocks noGrp="1" noChangeArrowheads="1"/>
          </p:cNvSpPr>
          <p:nvPr>
            <p:ph idx="1"/>
          </p:nvPr>
        </p:nvSpPr>
        <p:spPr/>
        <p:txBody>
          <a:bodyPr/>
          <a:lstStyle/>
          <a:p>
            <a:pPr>
              <a:lnSpc>
                <a:spcPts val="2325"/>
              </a:lnSpc>
            </a:pPr>
            <a:r>
              <a:rPr lang="nb-NO" dirty="0"/>
              <a:t>Hvordan tenker motparten?</a:t>
            </a:r>
          </a:p>
          <a:p>
            <a:pPr>
              <a:lnSpc>
                <a:spcPts val="2325"/>
              </a:lnSpc>
            </a:pPr>
            <a:r>
              <a:rPr lang="nb-NO" dirty="0"/>
              <a:t>Hvordan tenker jeg selv?</a:t>
            </a:r>
            <a:endParaRPr lang="nb-NO" sz="3000" dirty="0"/>
          </a:p>
          <a:p>
            <a:pPr>
              <a:lnSpc>
                <a:spcPts val="2325"/>
              </a:lnSpc>
            </a:pPr>
            <a:r>
              <a:rPr lang="nb-NO" dirty="0"/>
              <a:t>Hvordan tenker medlemmet?</a:t>
            </a:r>
            <a:endParaRPr lang="nb-NO" sz="2100" dirty="0"/>
          </a:p>
        </p:txBody>
      </p:sp>
      <p:pic>
        <p:nvPicPr>
          <p:cNvPr id="7" name="Picture Placeholder 6" descr="F:\Kommunikasjon\Bilder\Bilder powerpoint_\Farget bakgrunn\iStock_000003648499Large.jpg"/>
          <p:cNvPicPr>
            <a:picLocks noGrp="1" noChangeAspect="1" noChangeArrowheads="1"/>
          </p:cNvPicPr>
          <p:nvPr>
            <p:ph type="pic" sz="quarter" idx="10"/>
          </p:nvPr>
        </p:nvPicPr>
        <p:blipFill>
          <a:blip r:embed="rId3" cstate="screen"/>
          <a:srcRect t="10746" b="10746"/>
          <a:stretch>
            <a:fillRect/>
          </a:stretch>
        </p:blipFill>
        <p:spPr bwMode="auto">
          <a:prstGeom prst="rect">
            <a:avLst/>
          </a:prstGeom>
          <a:noFill/>
        </p:spPr>
      </p:pic>
    </p:spTree>
    <p:extLst>
      <p:ext uri="{BB962C8B-B14F-4D97-AF65-F5344CB8AC3E}">
        <p14:creationId xmlns:p14="http://schemas.microsoft.com/office/powerpoint/2010/main" val="447932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88471" y="536705"/>
            <a:ext cx="5206241" cy="982242"/>
          </a:xfrm>
        </p:spPr>
        <p:txBody>
          <a:bodyPr>
            <a:normAutofit fontScale="90000"/>
          </a:bodyPr>
          <a:lstStyle/>
          <a:p>
            <a:r>
              <a:rPr lang="nb-NO" sz="1200" dirty="0"/>
              <a:t/>
            </a:r>
            <a:br>
              <a:rPr lang="nb-NO" sz="1200" dirty="0"/>
            </a:br>
            <a:r>
              <a:rPr lang="nb-NO" dirty="0"/>
              <a:t>Forhandlere er først </a:t>
            </a:r>
            <a:br>
              <a:rPr lang="nb-NO" dirty="0"/>
            </a:br>
            <a:r>
              <a:rPr lang="nb-NO" dirty="0"/>
              <a:t>og fremst mennesker</a:t>
            </a:r>
          </a:p>
        </p:txBody>
      </p:sp>
      <p:sp>
        <p:nvSpPr>
          <p:cNvPr id="185347" name="Rectangle 3"/>
          <p:cNvSpPr>
            <a:spLocks noGrp="1" noChangeArrowheads="1"/>
          </p:cNvSpPr>
          <p:nvPr>
            <p:ph idx="1"/>
          </p:nvPr>
        </p:nvSpPr>
        <p:spPr>
          <a:xfrm>
            <a:off x="285747" y="1670543"/>
            <a:ext cx="5441721" cy="3275643"/>
          </a:xfrm>
        </p:spPr>
        <p:txBody>
          <a:bodyPr/>
          <a:lstStyle/>
          <a:p>
            <a:pPr>
              <a:lnSpc>
                <a:spcPts val="2325"/>
              </a:lnSpc>
            </a:pPr>
            <a:r>
              <a:rPr lang="nb-NO" dirty="0"/>
              <a:t>Vi skal ikke fremstå som en trussel, </a:t>
            </a:r>
            <a:r>
              <a:rPr lang="nb-NO" dirty="0" smtClean="0"/>
              <a:t/>
            </a:r>
            <a:br>
              <a:rPr lang="nb-NO" dirty="0" smtClean="0"/>
            </a:br>
            <a:r>
              <a:rPr lang="nb-NO" dirty="0" smtClean="0"/>
              <a:t>men </a:t>
            </a:r>
            <a:r>
              <a:rPr lang="nb-NO" dirty="0"/>
              <a:t>som samarbeidspartner</a:t>
            </a:r>
          </a:p>
          <a:p>
            <a:pPr>
              <a:lnSpc>
                <a:spcPts val="2325"/>
              </a:lnSpc>
            </a:pPr>
            <a:r>
              <a:rPr lang="nb-NO" dirty="0"/>
              <a:t>Vi skal være ”tøffe” på sak, </a:t>
            </a:r>
            <a:r>
              <a:rPr lang="nb-NO" dirty="0" smtClean="0"/>
              <a:t/>
            </a:r>
            <a:br>
              <a:rPr lang="nb-NO" dirty="0" smtClean="0"/>
            </a:br>
            <a:r>
              <a:rPr lang="nb-NO" dirty="0" smtClean="0"/>
              <a:t>men </a:t>
            </a:r>
            <a:r>
              <a:rPr lang="nb-NO" dirty="0"/>
              <a:t>myk mot person  </a:t>
            </a:r>
            <a:br>
              <a:rPr lang="nb-NO" dirty="0"/>
            </a:br>
            <a:endParaRPr lang="nb-NO" sz="1200" dirty="0"/>
          </a:p>
          <a:p>
            <a:pPr>
              <a:lnSpc>
                <a:spcPts val="2325"/>
              </a:lnSpc>
              <a:buNone/>
            </a:pPr>
            <a:r>
              <a:rPr lang="nb-NO" dirty="0" smtClean="0">
                <a:solidFill>
                  <a:schemeClr val="accent6">
                    <a:lumMod val="75000"/>
                  </a:schemeClr>
                </a:solidFill>
              </a:rPr>
              <a:t>Dette </a:t>
            </a:r>
            <a:r>
              <a:rPr lang="nb-NO" dirty="0">
                <a:solidFill>
                  <a:schemeClr val="accent6">
                    <a:lumMod val="75000"/>
                  </a:schemeClr>
                </a:solidFill>
              </a:rPr>
              <a:t>vil bli forstått og </a:t>
            </a:r>
            <a:r>
              <a:rPr lang="nb-NO" dirty="0" smtClean="0">
                <a:solidFill>
                  <a:schemeClr val="accent6">
                    <a:lumMod val="75000"/>
                  </a:schemeClr>
                </a:solidFill>
              </a:rPr>
              <a:t>respektert.</a:t>
            </a:r>
            <a:endParaRPr lang="nb-NO" dirty="0">
              <a:solidFill>
                <a:schemeClr val="accent6">
                  <a:lumMod val="75000"/>
                </a:schemeClr>
              </a:solidFill>
            </a:endParaRPr>
          </a:p>
        </p:txBody>
      </p:sp>
      <p:pic>
        <p:nvPicPr>
          <p:cNvPr id="7" name="Picture Placeholder 6" descr="F:\Kommunikasjon\Bilder\Bilder fra Jarle\EmptyName 113.jpg"/>
          <p:cNvPicPr>
            <a:picLocks noGrp="1" noChangeAspect="1" noChangeArrowheads="1"/>
          </p:cNvPicPr>
          <p:nvPr>
            <p:ph type="pic" sz="quarter" idx="10"/>
          </p:nvPr>
        </p:nvPicPr>
        <p:blipFill>
          <a:blip r:embed="rId3" cstate="screen"/>
          <a:srcRect t="8681" b="8681"/>
          <a:stretch>
            <a:fillRect/>
          </a:stretch>
        </p:blipFill>
        <p:spPr bwMode="auto">
          <a:prstGeom prst="rect">
            <a:avLst/>
          </a:prstGeom>
          <a:noFill/>
        </p:spPr>
      </p:pic>
    </p:spTree>
    <p:extLst>
      <p:ext uri="{BB962C8B-B14F-4D97-AF65-F5344CB8AC3E}">
        <p14:creationId xmlns:p14="http://schemas.microsoft.com/office/powerpoint/2010/main" val="525843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idx="1"/>
          </p:nvPr>
        </p:nvSpPr>
        <p:spPr>
          <a:xfrm>
            <a:off x="285748" y="1456694"/>
            <a:ext cx="4394317" cy="3275643"/>
          </a:xfrm>
        </p:spPr>
        <p:txBody>
          <a:bodyPr/>
          <a:lstStyle/>
          <a:p>
            <a:pPr>
              <a:lnSpc>
                <a:spcPts val="2325"/>
              </a:lnSpc>
            </a:pPr>
            <a:r>
              <a:rPr lang="nb-NO" dirty="0"/>
              <a:t>Legg ikke skylda på motparten</a:t>
            </a:r>
          </a:p>
          <a:p>
            <a:pPr>
              <a:lnSpc>
                <a:spcPts val="2325"/>
              </a:lnSpc>
            </a:pPr>
            <a:r>
              <a:rPr lang="nb-NO" dirty="0"/>
              <a:t>Vis følelser, men kontroller de negative følelsesutbruddene</a:t>
            </a:r>
          </a:p>
        </p:txBody>
      </p:sp>
      <p:sp>
        <p:nvSpPr>
          <p:cNvPr id="187394" name="Rectangle 2"/>
          <p:cNvSpPr>
            <a:spLocks noGrp="1" noChangeArrowheads="1"/>
          </p:cNvSpPr>
          <p:nvPr>
            <p:ph type="title"/>
          </p:nvPr>
        </p:nvSpPr>
        <p:spPr/>
        <p:txBody>
          <a:bodyPr/>
          <a:lstStyle/>
          <a:p>
            <a:r>
              <a:rPr lang="nb-NO" sz="1200" dirty="0"/>
              <a:t/>
            </a:r>
            <a:br>
              <a:rPr lang="nb-NO" sz="1200" dirty="0"/>
            </a:br>
            <a:r>
              <a:rPr lang="nb-NO" dirty="0"/>
              <a:t>Et par råd</a:t>
            </a:r>
          </a:p>
        </p:txBody>
      </p:sp>
      <p:pic>
        <p:nvPicPr>
          <p:cNvPr id="5" name="Picture 1" descr="C:\Users\ffkea\Pictures\IStock\Nedlatende.jpg"/>
          <p:cNvPicPr>
            <a:picLocks noChangeAspect="1" noChangeArrowheads="1"/>
          </p:cNvPicPr>
          <p:nvPr/>
        </p:nvPicPr>
        <p:blipFill rotWithShape="1">
          <a:blip r:embed="rId3" cstate="screen"/>
          <a:srcRect r="4319"/>
          <a:stretch/>
        </p:blipFill>
        <p:spPr bwMode="auto">
          <a:xfrm>
            <a:off x="5886451" y="252756"/>
            <a:ext cx="2609850" cy="4619839"/>
          </a:xfrm>
          <a:prstGeom prst="rect">
            <a:avLst/>
          </a:prstGeom>
          <a:noFill/>
        </p:spPr>
      </p:pic>
    </p:spTree>
    <p:extLst>
      <p:ext uri="{BB962C8B-B14F-4D97-AF65-F5344CB8AC3E}">
        <p14:creationId xmlns:p14="http://schemas.microsoft.com/office/powerpoint/2010/main" val="825927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idx="1"/>
          </p:nvPr>
        </p:nvSpPr>
        <p:spPr>
          <a:xfrm>
            <a:off x="285748" y="1456694"/>
            <a:ext cx="4527321" cy="3275643"/>
          </a:xfrm>
          <a:solidFill>
            <a:schemeClr val="bg1"/>
          </a:solidFill>
        </p:spPr>
        <p:txBody>
          <a:bodyPr/>
          <a:lstStyle/>
          <a:p>
            <a:pPr marL="0" indent="0">
              <a:buNone/>
            </a:pPr>
            <a:r>
              <a:rPr lang="nb-NO" dirty="0"/>
              <a:t>Dersom vi forlater våre standpunkter vil vi lettere finne kreative løsninger som er gjensidig fordelaktige for begge parter.</a:t>
            </a:r>
          </a:p>
        </p:txBody>
      </p:sp>
      <p:sp>
        <p:nvSpPr>
          <p:cNvPr id="189442" name="Rectangle 2"/>
          <p:cNvSpPr>
            <a:spLocks noGrp="1" noChangeArrowheads="1"/>
          </p:cNvSpPr>
          <p:nvPr>
            <p:ph type="title"/>
          </p:nvPr>
        </p:nvSpPr>
        <p:spPr/>
        <p:txBody>
          <a:bodyPr/>
          <a:lstStyle/>
          <a:p>
            <a:r>
              <a:rPr lang="nb-NO" dirty="0"/>
              <a:t>Valgmuligheter</a:t>
            </a:r>
          </a:p>
        </p:txBody>
      </p:sp>
      <p:pic>
        <p:nvPicPr>
          <p:cNvPr id="18433" name="Picture 1" descr="C:\Users\ffkea\Pictures\IStock\Vinn vinn.jpg"/>
          <p:cNvPicPr>
            <a:picLocks noChangeAspect="1" noChangeArrowheads="1"/>
          </p:cNvPicPr>
          <p:nvPr/>
        </p:nvPicPr>
        <p:blipFill>
          <a:blip r:embed="rId3" cstate="screen"/>
          <a:srcRect/>
          <a:stretch>
            <a:fillRect/>
          </a:stretch>
        </p:blipFill>
        <p:spPr bwMode="auto">
          <a:xfrm rot="656694">
            <a:off x="4758273" y="1413727"/>
            <a:ext cx="3953034" cy="2970355"/>
          </a:xfrm>
          <a:prstGeom prst="rect">
            <a:avLst/>
          </a:prstGeom>
          <a:noFill/>
        </p:spPr>
      </p:pic>
    </p:spTree>
    <p:extLst>
      <p:ext uri="{BB962C8B-B14F-4D97-AF65-F5344CB8AC3E}">
        <p14:creationId xmlns:p14="http://schemas.microsoft.com/office/powerpoint/2010/main" val="469839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normAutofit/>
          </a:bodyPr>
          <a:lstStyle/>
          <a:p>
            <a:r>
              <a:rPr lang="nb-NO" sz="1050" dirty="0"/>
              <a:t/>
            </a:r>
            <a:br>
              <a:rPr lang="nb-NO" sz="1050" dirty="0"/>
            </a:br>
            <a:r>
              <a:rPr lang="nb-NO" dirty="0"/>
              <a:t>Relevante, saklige kriterier</a:t>
            </a:r>
          </a:p>
        </p:txBody>
      </p:sp>
      <p:sp>
        <p:nvSpPr>
          <p:cNvPr id="191491" name="Rectangle 3"/>
          <p:cNvSpPr>
            <a:spLocks noGrp="1" noChangeArrowheads="1"/>
          </p:cNvSpPr>
          <p:nvPr>
            <p:ph idx="1"/>
          </p:nvPr>
        </p:nvSpPr>
        <p:spPr/>
        <p:txBody>
          <a:bodyPr>
            <a:normAutofit/>
          </a:bodyPr>
          <a:lstStyle/>
          <a:p>
            <a:r>
              <a:rPr lang="nb-NO" dirty="0" smtClean="0"/>
              <a:t>   Løsningen </a:t>
            </a:r>
            <a:r>
              <a:rPr lang="nb-NO" dirty="0"/>
              <a:t>må ligge innenfor rammen </a:t>
            </a:r>
            <a:r>
              <a:rPr lang="nb-NO" dirty="0" smtClean="0"/>
              <a:t>av:</a:t>
            </a:r>
            <a:endParaRPr lang="nb-NO" dirty="0"/>
          </a:p>
          <a:p>
            <a:pPr lvl="1">
              <a:buFont typeface="Wingdings" pitchFamily="2" charset="2"/>
              <a:buChar char="ü"/>
            </a:pPr>
            <a:r>
              <a:rPr lang="nb-NO" dirty="0"/>
              <a:t>lov, avtaleverket og ansettelseskontrakt</a:t>
            </a:r>
          </a:p>
          <a:p>
            <a:pPr lvl="1">
              <a:buFont typeface="Wingdings" pitchFamily="2" charset="2"/>
              <a:buChar char="ü"/>
            </a:pPr>
            <a:r>
              <a:rPr lang="nb-NO" dirty="0"/>
              <a:t>personalpolitiske retningslinjer</a:t>
            </a:r>
          </a:p>
          <a:p>
            <a:pPr lvl="1">
              <a:buFont typeface="Wingdings" pitchFamily="2" charset="2"/>
              <a:buChar char="ü"/>
            </a:pPr>
            <a:r>
              <a:rPr lang="nb-NO" dirty="0"/>
              <a:t>felles verdier</a:t>
            </a:r>
          </a:p>
          <a:p>
            <a:pPr lvl="1">
              <a:buFont typeface="Wingdings" pitchFamily="2" charset="2"/>
              <a:buChar char="ü"/>
            </a:pPr>
            <a:r>
              <a:rPr lang="nb-NO" dirty="0"/>
              <a:t>etiske og moralske normer</a:t>
            </a:r>
          </a:p>
          <a:p>
            <a:pPr lvl="1">
              <a:buFont typeface="Wingdings" pitchFamily="2" charset="2"/>
              <a:buChar char="ü"/>
            </a:pPr>
            <a:r>
              <a:rPr lang="nb-NO" dirty="0"/>
              <a:t>alminnelig rettferdighetssans</a:t>
            </a:r>
          </a:p>
        </p:txBody>
      </p:sp>
      <p:pic>
        <p:nvPicPr>
          <p:cNvPr id="7" name="Picture 2" descr="F:\Kompetanse og organisasjon\E-læring 2012\Bilder\_MG_6136.tif"/>
          <p:cNvPicPr>
            <a:picLocks noGrp="1" noChangeAspect="1" noChangeArrowheads="1"/>
          </p:cNvPicPr>
          <p:nvPr>
            <p:ph type="pic" sz="quarter" idx="10"/>
          </p:nvPr>
        </p:nvPicPr>
        <p:blipFill>
          <a:blip r:embed="rId3" cstate="screen"/>
          <a:srcRect t="11221" b="11221"/>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2019024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022912" y="1973167"/>
            <a:ext cx="6547510" cy="2569928"/>
          </a:xfrm>
        </p:spPr>
        <p:txBody>
          <a:bodyPr/>
          <a:lstStyle/>
          <a:p>
            <a:r>
              <a:rPr lang="nb-NO" dirty="0" smtClean="0"/>
              <a:t>Definisjon av begrepet ‘forhandlinger’</a:t>
            </a:r>
          </a:p>
          <a:p>
            <a:r>
              <a:rPr lang="nb-NO" dirty="0" smtClean="0"/>
              <a:t>Kort om forhandlingsteori</a:t>
            </a:r>
          </a:p>
          <a:p>
            <a:r>
              <a:rPr lang="nb-NO" dirty="0" smtClean="0"/>
              <a:t>Forhandlingsspill</a:t>
            </a:r>
            <a:endParaRPr lang="nb-NO" dirty="0"/>
          </a:p>
        </p:txBody>
      </p:sp>
      <p:sp>
        <p:nvSpPr>
          <p:cNvPr id="2" name="Tittel 1"/>
          <p:cNvSpPr>
            <a:spLocks noGrp="1"/>
          </p:cNvSpPr>
          <p:nvPr>
            <p:ph type="title"/>
          </p:nvPr>
        </p:nvSpPr>
        <p:spPr/>
        <p:txBody>
          <a:bodyPr/>
          <a:lstStyle/>
          <a:p>
            <a:r>
              <a:rPr lang="nb-NO" dirty="0" smtClean="0"/>
              <a:t>Dette skal vi gjennom</a:t>
            </a:r>
            <a:endParaRPr lang="nb-NO" dirty="0"/>
          </a:p>
        </p:txBody>
      </p:sp>
    </p:spTree>
    <p:extLst>
      <p:ext uri="{BB962C8B-B14F-4D97-AF65-F5344CB8AC3E}">
        <p14:creationId xmlns:p14="http://schemas.microsoft.com/office/powerpoint/2010/main" val="1374093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fkea\Pictures\IStock\Blink.jpg"/>
          <p:cNvPicPr>
            <a:picLocks noChangeAspect="1" noChangeArrowheads="1"/>
          </p:cNvPicPr>
          <p:nvPr/>
        </p:nvPicPr>
        <p:blipFill rotWithShape="1">
          <a:blip r:embed="rId3" cstate="screen"/>
          <a:srcRect b="4265"/>
          <a:stretch/>
        </p:blipFill>
        <p:spPr bwMode="auto">
          <a:xfrm>
            <a:off x="5235484" y="1456694"/>
            <a:ext cx="3908516" cy="3696331"/>
          </a:xfrm>
          <a:prstGeom prst="rect">
            <a:avLst/>
          </a:prstGeom>
          <a:noFill/>
        </p:spPr>
      </p:pic>
      <p:sp>
        <p:nvSpPr>
          <p:cNvPr id="193539" name="Rectangle 3"/>
          <p:cNvSpPr>
            <a:spLocks noGrp="1" noChangeArrowheads="1"/>
          </p:cNvSpPr>
          <p:nvPr>
            <p:ph idx="1"/>
          </p:nvPr>
        </p:nvSpPr>
        <p:spPr/>
        <p:txBody>
          <a:bodyPr/>
          <a:lstStyle/>
          <a:p>
            <a:pPr>
              <a:lnSpc>
                <a:spcPts val="2325"/>
              </a:lnSpc>
            </a:pPr>
            <a:r>
              <a:rPr lang="nb-NO" dirty="0"/>
              <a:t>Resultatet oppleves som rettferdig</a:t>
            </a:r>
            <a:endParaRPr lang="nb-NO" sz="3000" dirty="0"/>
          </a:p>
          <a:p>
            <a:pPr>
              <a:lnSpc>
                <a:spcPts val="2325"/>
              </a:lnSpc>
            </a:pPr>
            <a:r>
              <a:rPr lang="nb-NO" dirty="0"/>
              <a:t>Resultatet har fremkommet i en effektiv prosess</a:t>
            </a:r>
            <a:endParaRPr lang="nb-NO" sz="3000" dirty="0"/>
          </a:p>
          <a:p>
            <a:pPr>
              <a:lnSpc>
                <a:spcPts val="2325"/>
              </a:lnSpc>
            </a:pPr>
            <a:r>
              <a:rPr lang="nb-NO" dirty="0"/>
              <a:t>Forholdet mellom partene er (fortsatt) godt</a:t>
            </a:r>
            <a:endParaRPr lang="nb-NO" sz="3000" dirty="0"/>
          </a:p>
          <a:p>
            <a:pPr>
              <a:lnSpc>
                <a:spcPts val="2325"/>
              </a:lnSpc>
            </a:pPr>
            <a:r>
              <a:rPr lang="nb-NO" dirty="0"/>
              <a:t>Resultatet er realistisk og gjennomførbart</a:t>
            </a:r>
            <a:endParaRPr lang="nb-NO" sz="2100" dirty="0"/>
          </a:p>
        </p:txBody>
      </p:sp>
      <p:sp>
        <p:nvSpPr>
          <p:cNvPr id="193538" name="Rectangle 2"/>
          <p:cNvSpPr>
            <a:spLocks noGrp="1" noChangeArrowheads="1"/>
          </p:cNvSpPr>
          <p:nvPr>
            <p:ph type="title"/>
          </p:nvPr>
        </p:nvSpPr>
        <p:spPr/>
        <p:txBody>
          <a:bodyPr/>
          <a:lstStyle/>
          <a:p>
            <a:r>
              <a:rPr lang="nb-NO"/>
              <a:t>Et godt resultat</a:t>
            </a:r>
          </a:p>
        </p:txBody>
      </p:sp>
    </p:spTree>
    <p:extLst>
      <p:ext uri="{BB962C8B-B14F-4D97-AF65-F5344CB8AC3E}">
        <p14:creationId xmlns:p14="http://schemas.microsoft.com/office/powerpoint/2010/main" val="1749573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fkea\Pictures\IStock\Forhandlinger.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3000"/>
                    </a14:imgEffect>
                  </a14:imgLayer>
                </a14:imgProps>
              </a:ext>
            </a:extLst>
          </a:blip>
          <a:srcRect l="3260" r="2737" b="23416"/>
          <a:stretch/>
        </p:blipFill>
        <p:spPr bwMode="auto">
          <a:xfrm>
            <a:off x="0" y="1"/>
            <a:ext cx="9180871" cy="5184057"/>
          </a:xfrm>
          <a:prstGeom prst="rect">
            <a:avLst/>
          </a:prstGeom>
          <a:noFill/>
        </p:spPr>
      </p:pic>
      <p:sp>
        <p:nvSpPr>
          <p:cNvPr id="195586" name="Rectangle 2"/>
          <p:cNvSpPr>
            <a:spLocks noGrp="1" noChangeArrowheads="1"/>
          </p:cNvSpPr>
          <p:nvPr>
            <p:ph type="title"/>
          </p:nvPr>
        </p:nvSpPr>
        <p:spPr>
          <a:xfrm>
            <a:off x="1372054" y="104309"/>
            <a:ext cx="6172200" cy="857250"/>
          </a:xfrm>
        </p:spPr>
        <p:txBody>
          <a:bodyPr/>
          <a:lstStyle/>
          <a:p>
            <a:r>
              <a:rPr lang="nb-NO" sz="1350" dirty="0"/>
              <a:t/>
            </a:r>
            <a:br>
              <a:rPr lang="nb-NO" sz="1350" dirty="0"/>
            </a:br>
            <a:r>
              <a:rPr lang="nb-NO" dirty="0">
                <a:solidFill>
                  <a:schemeClr val="bg1"/>
                </a:solidFill>
              </a:rPr>
              <a:t>Prosessen</a:t>
            </a:r>
          </a:p>
        </p:txBody>
      </p:sp>
      <p:sp>
        <p:nvSpPr>
          <p:cNvPr id="195587" name="Rectangle 3"/>
          <p:cNvSpPr>
            <a:spLocks noGrp="1" noChangeArrowheads="1"/>
          </p:cNvSpPr>
          <p:nvPr>
            <p:ph idx="1"/>
          </p:nvPr>
        </p:nvSpPr>
        <p:spPr>
          <a:xfrm>
            <a:off x="1207683" y="961559"/>
            <a:ext cx="6172200" cy="4968118"/>
          </a:xfrm>
        </p:spPr>
        <p:txBody>
          <a:bodyPr>
            <a:normAutofit/>
          </a:bodyPr>
          <a:lstStyle/>
          <a:p>
            <a:r>
              <a:rPr lang="nb-NO" b="1" dirty="0" smtClean="0">
                <a:solidFill>
                  <a:schemeClr val="bg1"/>
                </a:solidFill>
              </a:rPr>
              <a:t>FØR:		Forberedelser</a:t>
            </a:r>
            <a:endParaRPr lang="nb-NO" sz="3000" dirty="0"/>
          </a:p>
          <a:p>
            <a:r>
              <a:rPr lang="nb-NO" b="1" dirty="0" smtClean="0">
                <a:solidFill>
                  <a:schemeClr val="bg1"/>
                </a:solidFill>
              </a:rPr>
              <a:t>UNDER: </a:t>
            </a:r>
            <a:r>
              <a:rPr lang="nb-NO" b="1" dirty="0">
                <a:solidFill>
                  <a:schemeClr val="bg1"/>
                </a:solidFill>
              </a:rPr>
              <a:t>	</a:t>
            </a:r>
            <a:r>
              <a:rPr lang="nb-NO" b="1" dirty="0" smtClean="0">
                <a:solidFill>
                  <a:schemeClr val="bg1"/>
                </a:solidFill>
              </a:rPr>
              <a:t>Selve forhandlingen</a:t>
            </a:r>
            <a:endParaRPr lang="nb-NO" sz="3000" dirty="0"/>
          </a:p>
          <a:p>
            <a:r>
              <a:rPr lang="nb-NO" b="1" dirty="0" smtClean="0">
                <a:solidFill>
                  <a:schemeClr val="bg1"/>
                </a:solidFill>
              </a:rPr>
              <a:t>ETTER:	Arbeidet </a:t>
            </a:r>
            <a:r>
              <a:rPr lang="nb-NO" b="1" dirty="0">
                <a:solidFill>
                  <a:schemeClr val="bg1"/>
                </a:solidFill>
              </a:rPr>
              <a:t>videre</a:t>
            </a:r>
            <a:endParaRPr lang="nb-NO" sz="2100" b="1" dirty="0">
              <a:solidFill>
                <a:schemeClr val="bg1"/>
              </a:solidFill>
            </a:endParaRPr>
          </a:p>
        </p:txBody>
      </p:sp>
    </p:spTree>
    <p:extLst>
      <p:ext uri="{BB962C8B-B14F-4D97-AF65-F5344CB8AC3E}">
        <p14:creationId xmlns:p14="http://schemas.microsoft.com/office/powerpoint/2010/main" val="538580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nb-NO" sz="1050" dirty="0"/>
              <a:t/>
            </a:r>
            <a:br>
              <a:rPr lang="nb-NO" sz="1050" dirty="0"/>
            </a:br>
            <a:r>
              <a:rPr lang="nb-NO" dirty="0"/>
              <a:t>Prosessen</a:t>
            </a:r>
          </a:p>
        </p:txBody>
      </p:sp>
      <p:sp>
        <p:nvSpPr>
          <p:cNvPr id="197635" name="Rectangle 3"/>
          <p:cNvSpPr>
            <a:spLocks noGrp="1" noChangeArrowheads="1"/>
          </p:cNvSpPr>
          <p:nvPr>
            <p:ph idx="1"/>
          </p:nvPr>
        </p:nvSpPr>
        <p:spPr/>
        <p:txBody>
          <a:bodyPr>
            <a:normAutofit fontScale="92500" lnSpcReduction="20000"/>
          </a:bodyPr>
          <a:lstStyle/>
          <a:p>
            <a:pPr marL="0" indent="0">
              <a:buNone/>
            </a:pPr>
            <a:r>
              <a:rPr lang="nb-NO" b="1" dirty="0" smtClean="0"/>
              <a:t>Forberedelser</a:t>
            </a:r>
            <a:r>
              <a:rPr lang="nb-NO" dirty="0"/>
              <a:t/>
            </a:r>
            <a:br>
              <a:rPr lang="nb-NO" dirty="0"/>
            </a:br>
            <a:endParaRPr lang="nb-NO" dirty="0" smtClean="0"/>
          </a:p>
          <a:p>
            <a:r>
              <a:rPr lang="nb-NO" dirty="0" smtClean="0"/>
              <a:t>Interesseavklaring</a:t>
            </a:r>
            <a:r>
              <a:rPr lang="nb-NO" dirty="0"/>
              <a:t/>
            </a:r>
            <a:br>
              <a:rPr lang="nb-NO" dirty="0"/>
            </a:br>
            <a:endParaRPr lang="nb-NO" dirty="0" smtClean="0"/>
          </a:p>
          <a:p>
            <a:r>
              <a:rPr lang="nb-NO" dirty="0" smtClean="0"/>
              <a:t>Rolleavklaring </a:t>
            </a:r>
            <a:endParaRPr lang="nb-NO" dirty="0"/>
          </a:p>
          <a:p>
            <a:pPr lvl="2">
              <a:buFont typeface="Wingdings" pitchFamily="2" charset="2"/>
              <a:buChar char="ü"/>
            </a:pPr>
            <a:r>
              <a:rPr lang="nb-NO" dirty="0" smtClean="0"/>
              <a:t>Forhandling </a:t>
            </a:r>
            <a:r>
              <a:rPr lang="nb-NO" dirty="0"/>
              <a:t>eller drøftelse</a:t>
            </a:r>
          </a:p>
          <a:p>
            <a:pPr lvl="2">
              <a:buFont typeface="Wingdings" pitchFamily="2" charset="2"/>
              <a:buChar char="ü"/>
            </a:pPr>
            <a:r>
              <a:rPr lang="nb-NO" dirty="0" smtClean="0"/>
              <a:t>Mandat </a:t>
            </a:r>
            <a:r>
              <a:rPr lang="nb-NO" dirty="0"/>
              <a:t>og </a:t>
            </a:r>
            <a:r>
              <a:rPr lang="nb-NO" dirty="0" smtClean="0"/>
              <a:t>fullmakt</a:t>
            </a:r>
          </a:p>
          <a:p>
            <a:pPr lvl="2">
              <a:buFont typeface="Wingdings" pitchFamily="2" charset="2"/>
              <a:buChar char="ü"/>
            </a:pPr>
            <a:r>
              <a:rPr lang="nb-NO" dirty="0" smtClean="0"/>
              <a:t>Saksforberedelser</a:t>
            </a:r>
          </a:p>
          <a:p>
            <a:pPr lvl="2">
              <a:buFont typeface="Wingdings" pitchFamily="2" charset="2"/>
              <a:buChar char="ü"/>
            </a:pPr>
            <a:r>
              <a:rPr lang="nb-NO" dirty="0" smtClean="0"/>
              <a:t>Personer </a:t>
            </a:r>
            <a:r>
              <a:rPr lang="nb-NO" dirty="0"/>
              <a:t>– </a:t>
            </a:r>
            <a:r>
              <a:rPr lang="nb-NO" dirty="0" smtClean="0"/>
              <a:t>ressurser</a:t>
            </a:r>
          </a:p>
          <a:p>
            <a:pPr lvl="2">
              <a:buFont typeface="Wingdings" pitchFamily="2" charset="2"/>
              <a:buChar char="ü"/>
            </a:pPr>
            <a:r>
              <a:rPr lang="nb-NO" dirty="0" smtClean="0"/>
              <a:t>Valg </a:t>
            </a:r>
            <a:r>
              <a:rPr lang="nb-NO" dirty="0"/>
              <a:t>av strategi/taktikk	</a:t>
            </a:r>
          </a:p>
          <a:p>
            <a:pPr lvl="4"/>
            <a:endParaRPr lang="nb-NO" dirty="0"/>
          </a:p>
        </p:txBody>
      </p:sp>
      <p:pic>
        <p:nvPicPr>
          <p:cNvPr id="9" name="Picture 2" descr="C:\Users\ffkea\Pictures\Spørsmålstegn-filer\image003.jpg"/>
          <p:cNvPicPr>
            <a:picLocks noGrp="1" noChangeAspect="1" noChangeArrowheads="1"/>
          </p:cNvPicPr>
          <p:nvPr>
            <p:ph type="pic" sz="quarter" idx="10"/>
          </p:nvPr>
        </p:nvPicPr>
        <p:blipFill>
          <a:blip r:embed="rId3" cstate="screen"/>
          <a:srcRect t="790" b="790"/>
          <a:stretch>
            <a:fillRect/>
          </a:stretch>
        </p:blipFill>
        <p:spPr bwMode="auto">
          <a:prstGeom prst="rect">
            <a:avLst/>
          </a:prstGeom>
          <a:noFill/>
        </p:spPr>
      </p:pic>
    </p:spTree>
    <p:extLst>
      <p:ext uri="{BB962C8B-B14F-4D97-AF65-F5344CB8AC3E}">
        <p14:creationId xmlns:p14="http://schemas.microsoft.com/office/powerpoint/2010/main" val="1191479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nb-NO" sz="1350" dirty="0"/>
              <a:t/>
            </a:r>
            <a:br>
              <a:rPr lang="nb-NO" sz="1350" dirty="0"/>
            </a:br>
            <a:r>
              <a:rPr lang="nb-NO" dirty="0"/>
              <a:t>Prosessen</a:t>
            </a:r>
          </a:p>
        </p:txBody>
      </p:sp>
      <p:sp>
        <p:nvSpPr>
          <p:cNvPr id="199683" name="Rectangle 3"/>
          <p:cNvSpPr>
            <a:spLocks noGrp="1" noChangeArrowheads="1"/>
          </p:cNvSpPr>
          <p:nvPr>
            <p:ph idx="1"/>
          </p:nvPr>
        </p:nvSpPr>
        <p:spPr/>
        <p:txBody>
          <a:bodyPr>
            <a:normAutofit/>
          </a:bodyPr>
          <a:lstStyle/>
          <a:p>
            <a:pPr>
              <a:lnSpc>
                <a:spcPts val="2250"/>
              </a:lnSpc>
            </a:pPr>
            <a:r>
              <a:rPr lang="nb-NO" dirty="0"/>
              <a:t>Selve forhandlingen</a:t>
            </a:r>
          </a:p>
          <a:p>
            <a:r>
              <a:rPr lang="nb-NO" dirty="0"/>
              <a:t>Viktige faser</a:t>
            </a:r>
          </a:p>
          <a:p>
            <a:pPr lvl="1">
              <a:buFont typeface="Wingdings" pitchFamily="2" charset="2"/>
              <a:buChar char="ü"/>
            </a:pPr>
            <a:r>
              <a:rPr lang="nb-NO" dirty="0"/>
              <a:t>Innledning</a:t>
            </a:r>
          </a:p>
          <a:p>
            <a:pPr lvl="1">
              <a:buFont typeface="Wingdings" pitchFamily="2" charset="2"/>
              <a:buChar char="ü"/>
            </a:pPr>
            <a:r>
              <a:rPr lang="nb-NO" dirty="0"/>
              <a:t>Diskusjon/idé</a:t>
            </a:r>
          </a:p>
          <a:p>
            <a:pPr lvl="1">
              <a:buFont typeface="Wingdings" pitchFamily="2" charset="2"/>
              <a:buChar char="ü"/>
            </a:pPr>
            <a:r>
              <a:rPr lang="nb-NO" dirty="0"/>
              <a:t>Forhandlinger</a:t>
            </a:r>
          </a:p>
          <a:p>
            <a:pPr lvl="1">
              <a:buFont typeface="Wingdings" pitchFamily="2" charset="2"/>
              <a:buChar char="ü"/>
            </a:pPr>
            <a:r>
              <a:rPr lang="nb-NO" dirty="0"/>
              <a:t>Valg av løsning</a:t>
            </a:r>
          </a:p>
          <a:p>
            <a:pPr lvl="1">
              <a:buFont typeface="Wingdings" pitchFamily="2" charset="2"/>
              <a:buChar char="ü"/>
            </a:pPr>
            <a:r>
              <a:rPr lang="nb-NO" dirty="0"/>
              <a:t>Avslutning</a:t>
            </a:r>
          </a:p>
        </p:txBody>
      </p:sp>
      <p:pic>
        <p:nvPicPr>
          <p:cNvPr id="7" name="Picture Placeholder 6" descr="F:\Kompetanse og organisasjon\E-læring 2012\Bilder\_MG_5497.tif"/>
          <p:cNvPicPr>
            <a:picLocks noGrp="1" noChangeAspect="1" noChangeArrowheads="1"/>
          </p:cNvPicPr>
          <p:nvPr>
            <p:ph type="pic" sz="quarter" idx="10"/>
          </p:nvPr>
        </p:nvPicPr>
        <p:blipFill>
          <a:blip r:embed="rId3" cstate="screen"/>
          <a:srcRect t="2429" b="2429"/>
          <a:stretch>
            <a:fillRect/>
          </a:stretch>
        </p:blipFill>
        <p:spPr bwMode="auto">
          <a:prstGeom prst="rect">
            <a:avLst/>
          </a:prstGeom>
          <a:noFill/>
        </p:spPr>
      </p:pic>
    </p:spTree>
    <p:extLst>
      <p:ext uri="{BB962C8B-B14F-4D97-AF65-F5344CB8AC3E}">
        <p14:creationId xmlns:p14="http://schemas.microsoft.com/office/powerpoint/2010/main" val="177551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nb-NO" sz="1350"/>
              <a:t/>
            </a:r>
            <a:br>
              <a:rPr lang="nb-NO" sz="1350"/>
            </a:br>
            <a:r>
              <a:rPr lang="nb-NO"/>
              <a:t>Prosessen</a:t>
            </a:r>
          </a:p>
        </p:txBody>
      </p:sp>
      <p:sp>
        <p:nvSpPr>
          <p:cNvPr id="201731" name="Rectangle 3"/>
          <p:cNvSpPr>
            <a:spLocks noGrp="1" noChangeArrowheads="1"/>
          </p:cNvSpPr>
          <p:nvPr>
            <p:ph idx="1"/>
          </p:nvPr>
        </p:nvSpPr>
        <p:spPr/>
        <p:txBody>
          <a:bodyPr/>
          <a:lstStyle/>
          <a:p>
            <a:r>
              <a:rPr lang="nb-NO" dirty="0"/>
              <a:t>Etterarbeidet</a:t>
            </a:r>
          </a:p>
          <a:p>
            <a:pPr lvl="1">
              <a:buFont typeface="Wingdings" pitchFamily="2" charset="2"/>
              <a:buChar char="ü"/>
            </a:pPr>
            <a:r>
              <a:rPr lang="nb-NO" dirty="0"/>
              <a:t>Avtalen</a:t>
            </a:r>
          </a:p>
          <a:p>
            <a:pPr lvl="1">
              <a:buFont typeface="Wingdings" pitchFamily="2" charset="2"/>
              <a:buChar char="ü"/>
            </a:pPr>
            <a:r>
              <a:rPr lang="nb-NO" dirty="0"/>
              <a:t>Informasjon </a:t>
            </a:r>
          </a:p>
          <a:p>
            <a:pPr lvl="1">
              <a:buFont typeface="Wingdings" pitchFamily="2" charset="2"/>
              <a:buChar char="ü"/>
            </a:pPr>
            <a:r>
              <a:rPr lang="nb-NO" dirty="0"/>
              <a:t>Hvem gjør hva - når?</a:t>
            </a:r>
          </a:p>
          <a:p>
            <a:pPr lvl="1">
              <a:buFont typeface="Wingdings" pitchFamily="2" charset="2"/>
              <a:buChar char="ü"/>
            </a:pPr>
            <a:r>
              <a:rPr lang="nb-NO" dirty="0"/>
              <a:t>Evaluering</a:t>
            </a:r>
          </a:p>
          <a:p>
            <a:pPr lvl="4"/>
            <a:endParaRPr lang="nb-NO" dirty="0"/>
          </a:p>
        </p:txBody>
      </p:sp>
      <p:pic>
        <p:nvPicPr>
          <p:cNvPr id="8" name="Picture 5"/>
          <p:cNvPicPr>
            <a:picLocks noGrp="1" noChangeAspect="1" noChangeArrowheads="1"/>
          </p:cNvPicPr>
          <p:nvPr>
            <p:ph type="pic" sz="quarter" idx="10"/>
          </p:nvPr>
        </p:nvPicPr>
        <p:blipFill rotWithShape="1">
          <a:blip r:embed="rId3" cstate="screen"/>
          <a:srcRect l="1618" r="1618" b="17015"/>
          <a:stretch/>
        </p:blipFill>
        <p:spPr bwMode="auto">
          <a:xfrm>
            <a:off x="4933951" y="181536"/>
            <a:ext cx="4210050" cy="4952440"/>
          </a:xfrm>
          <a:prstGeom prst="rect">
            <a:avLst/>
          </a:prstGeom>
          <a:noFill/>
          <a:ln w="9525">
            <a:noFill/>
            <a:miter lim="800000"/>
            <a:headEnd/>
            <a:tailEnd/>
          </a:ln>
        </p:spPr>
      </p:pic>
    </p:spTree>
    <p:extLst>
      <p:ext uri="{BB962C8B-B14F-4D97-AF65-F5344CB8AC3E}">
        <p14:creationId xmlns:p14="http://schemas.microsoft.com/office/powerpoint/2010/main" val="1794884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67374" y="1893422"/>
            <a:ext cx="3476625" cy="3250078"/>
          </a:xfrm>
          <a:prstGeom prst="rect">
            <a:avLst/>
          </a:prstGeom>
        </p:spPr>
      </p:pic>
      <p:sp>
        <p:nvSpPr>
          <p:cNvPr id="3" name="Plassholder for innhold 2"/>
          <p:cNvSpPr>
            <a:spLocks noGrp="1"/>
          </p:cNvSpPr>
          <p:nvPr>
            <p:ph idx="1"/>
          </p:nvPr>
        </p:nvSpPr>
        <p:spPr>
          <a:xfrm>
            <a:off x="285748" y="1456694"/>
            <a:ext cx="6372747" cy="3275643"/>
          </a:xfrm>
        </p:spPr>
        <p:txBody>
          <a:bodyPr/>
          <a:lstStyle/>
          <a:p>
            <a:r>
              <a:rPr lang="nb-NO" dirty="0" smtClean="0"/>
              <a:t>Finans Norge – etablering eller reforhandling se HA §10</a:t>
            </a:r>
          </a:p>
          <a:p>
            <a:r>
              <a:rPr lang="nb-NO" dirty="0" smtClean="0"/>
              <a:t>Virke – ved etablering eller reforhandling av særavtale se HA YS-Virke kapittel 5 og HA kapittel 3</a:t>
            </a:r>
          </a:p>
          <a:p>
            <a:r>
              <a:rPr lang="nb-NO" dirty="0" smtClean="0"/>
              <a:t>Ikke tariffbundet – streik kan benyttes for å oppnå tariffavtale</a:t>
            </a:r>
            <a:endParaRPr lang="nb-NO" dirty="0"/>
          </a:p>
        </p:txBody>
      </p:sp>
      <p:sp>
        <p:nvSpPr>
          <p:cNvPr id="2" name="Tittel 1"/>
          <p:cNvSpPr>
            <a:spLocks noGrp="1"/>
          </p:cNvSpPr>
          <p:nvPr>
            <p:ph type="title"/>
          </p:nvPr>
        </p:nvSpPr>
        <p:spPr/>
        <p:txBody>
          <a:bodyPr/>
          <a:lstStyle/>
          <a:p>
            <a:r>
              <a:rPr lang="nb-NO" dirty="0" smtClean="0"/>
              <a:t>Ved uenighet – hva da?</a:t>
            </a:r>
            <a:endParaRPr lang="nb-NO" dirty="0"/>
          </a:p>
        </p:txBody>
      </p:sp>
    </p:spTree>
    <p:extLst>
      <p:ext uri="{BB962C8B-B14F-4D97-AF65-F5344CB8AC3E}">
        <p14:creationId xmlns:p14="http://schemas.microsoft.com/office/powerpoint/2010/main" val="2061512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fkea\Pictures\IStock\Forhandlinger.jp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43000"/>
                    </a14:imgEffect>
                  </a14:imgLayer>
                </a14:imgProps>
              </a:ext>
            </a:extLst>
          </a:blip>
          <a:srcRect/>
          <a:stretch>
            <a:fillRect/>
          </a:stretch>
        </p:blipFill>
        <p:spPr bwMode="auto">
          <a:xfrm>
            <a:off x="0" y="0"/>
            <a:ext cx="9144000" cy="6037949"/>
          </a:xfrm>
          <a:prstGeom prst="rect">
            <a:avLst/>
          </a:prstGeom>
          <a:noFill/>
        </p:spPr>
      </p:pic>
      <p:sp>
        <p:nvSpPr>
          <p:cNvPr id="195586" name="Rectangle 2"/>
          <p:cNvSpPr>
            <a:spLocks noGrp="1" noChangeArrowheads="1"/>
          </p:cNvSpPr>
          <p:nvPr>
            <p:ph type="title"/>
          </p:nvPr>
        </p:nvSpPr>
        <p:spPr>
          <a:xfrm>
            <a:off x="1248229" y="561971"/>
            <a:ext cx="6172200" cy="857250"/>
          </a:xfrm>
        </p:spPr>
        <p:txBody>
          <a:bodyPr>
            <a:normAutofit fontScale="90000"/>
          </a:bodyPr>
          <a:lstStyle/>
          <a:p>
            <a:r>
              <a:rPr lang="nb-NO" sz="1350" dirty="0"/>
              <a:t/>
            </a:r>
            <a:br>
              <a:rPr lang="nb-NO" sz="1350" dirty="0"/>
            </a:br>
            <a:r>
              <a:rPr lang="nb-NO" dirty="0" smtClean="0">
                <a:solidFill>
                  <a:schemeClr val="bg1"/>
                </a:solidFill>
              </a:rPr>
              <a:t>OPPGAVE </a:t>
            </a:r>
            <a:br>
              <a:rPr lang="nb-NO" dirty="0" smtClean="0">
                <a:solidFill>
                  <a:schemeClr val="bg1"/>
                </a:solidFill>
              </a:rPr>
            </a:br>
            <a:r>
              <a:rPr lang="nb-NO" dirty="0" smtClean="0">
                <a:solidFill>
                  <a:schemeClr val="bg1"/>
                </a:solidFill>
              </a:rPr>
              <a:t> 			</a:t>
            </a:r>
            <a:r>
              <a:rPr lang="nb-NO" sz="4000" b="1" dirty="0" smtClean="0">
                <a:solidFill>
                  <a:schemeClr val="bg1"/>
                </a:solidFill>
              </a:rPr>
              <a:t>Vi skal forhandle…</a:t>
            </a:r>
            <a:endParaRPr lang="nb-NO" sz="4000" b="1" dirty="0">
              <a:solidFill>
                <a:schemeClr val="bg1"/>
              </a:solidFill>
            </a:endParaRPr>
          </a:p>
        </p:txBody>
      </p:sp>
      <p:sp>
        <p:nvSpPr>
          <p:cNvPr id="195587" name="Rectangle 3"/>
          <p:cNvSpPr>
            <a:spLocks noGrp="1" noChangeArrowheads="1"/>
          </p:cNvSpPr>
          <p:nvPr>
            <p:ph idx="1"/>
          </p:nvPr>
        </p:nvSpPr>
        <p:spPr>
          <a:xfrm>
            <a:off x="1357312" y="1314446"/>
            <a:ext cx="6172200" cy="4968118"/>
          </a:xfrm>
        </p:spPr>
        <p:txBody>
          <a:bodyPr>
            <a:normAutofit/>
          </a:bodyPr>
          <a:lstStyle/>
          <a:p>
            <a:pPr marL="0" indent="0">
              <a:buNone/>
            </a:pPr>
            <a:endParaRPr lang="nb-NO" sz="3000" dirty="0"/>
          </a:p>
          <a:p>
            <a:pPr marL="0" indent="0">
              <a:buNone/>
            </a:pPr>
            <a:endParaRPr lang="nb-NO" sz="3000" dirty="0"/>
          </a:p>
        </p:txBody>
      </p:sp>
    </p:spTree>
    <p:extLst>
      <p:ext uri="{BB962C8B-B14F-4D97-AF65-F5344CB8AC3E}">
        <p14:creationId xmlns:p14="http://schemas.microsoft.com/office/powerpoint/2010/main" val="345275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73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a:bodyPr>
          <a:lstStyle/>
          <a:p>
            <a:r>
              <a:rPr lang="nb-NO" dirty="0" smtClean="0"/>
              <a:t>Forhandlinger</a:t>
            </a:r>
            <a:endParaRPr lang="nb-NO" dirty="0"/>
          </a:p>
        </p:txBody>
      </p:sp>
      <p:sp>
        <p:nvSpPr>
          <p:cNvPr id="164867" name="Rectangle 3"/>
          <p:cNvSpPr>
            <a:spLocks noGrp="1" noChangeArrowheads="1"/>
          </p:cNvSpPr>
          <p:nvPr>
            <p:ph idx="1"/>
          </p:nvPr>
        </p:nvSpPr>
        <p:spPr>
          <a:solidFill>
            <a:schemeClr val="bg1"/>
          </a:solidFill>
        </p:spPr>
        <p:txBody>
          <a:bodyPr>
            <a:normAutofit/>
          </a:bodyPr>
          <a:lstStyle/>
          <a:p>
            <a:pPr marL="0" indent="0">
              <a:buNone/>
            </a:pPr>
            <a:r>
              <a:rPr lang="nb-NO" dirty="0" smtClean="0"/>
              <a:t>To eksempler på definisjoner:</a:t>
            </a:r>
          </a:p>
          <a:p>
            <a:pPr marL="0" indent="0">
              <a:buNone/>
            </a:pPr>
            <a:r>
              <a:rPr lang="nb-NO" b="1" dirty="0" smtClean="0"/>
              <a:t>a) Forhandlinger</a:t>
            </a:r>
            <a:r>
              <a:rPr lang="nb-NO" dirty="0" smtClean="0"/>
              <a:t> </a:t>
            </a:r>
            <a:r>
              <a:rPr lang="nb-NO" dirty="0"/>
              <a:t>er en mellom-menneskelig beslutningsprosess hvor to eller flere aktører søker å enes om hvordan de skal </a:t>
            </a:r>
            <a:r>
              <a:rPr lang="nb-NO" dirty="0" smtClean="0"/>
              <a:t>fordele ressurser. </a:t>
            </a:r>
            <a:endParaRPr lang="nb-NO" dirty="0"/>
          </a:p>
          <a:p>
            <a:pPr marL="0" indent="0">
              <a:buNone/>
            </a:pPr>
            <a:r>
              <a:rPr lang="nb-NO" dirty="0" smtClean="0"/>
              <a:t>b) Når </a:t>
            </a:r>
            <a:r>
              <a:rPr lang="nb-NO" dirty="0"/>
              <a:t>to eller flere parter med delvis motstridende interesser prøver å komme fram til en felles beslutning, forhandler de</a:t>
            </a:r>
            <a:r>
              <a:rPr lang="nb-NO" dirty="0" smtClean="0"/>
              <a:t>.</a:t>
            </a:r>
            <a:endParaRPr lang="nb-NO" dirty="0"/>
          </a:p>
          <a:p>
            <a:endParaRPr lang="nb-NO" sz="2100" dirty="0"/>
          </a:p>
          <a:p>
            <a:pPr marL="0" indent="0">
              <a:buNone/>
            </a:pPr>
            <a:endParaRPr lang="nb-NO" sz="1950" dirty="0"/>
          </a:p>
        </p:txBody>
      </p:sp>
      <p:pic>
        <p:nvPicPr>
          <p:cNvPr id="11" name="Picture 2" descr="F:\Kommunikasjon\Bilder\Bilder fra Jarle\EmptyName 73.jpg"/>
          <p:cNvPicPr>
            <a:picLocks noGrp="1" noChangeAspect="1" noChangeArrowheads="1"/>
          </p:cNvPicPr>
          <p:nvPr>
            <p:ph type="pic" sz="quarter" idx="10"/>
          </p:nvPr>
        </p:nvPicPr>
        <p:blipFill>
          <a:blip r:embed="rId3" cstate="screen"/>
          <a:srcRect l="2351" r="2351"/>
          <a:stretch>
            <a:fillRect/>
          </a:stretch>
        </p:blipFill>
        <p:spPr bwMode="auto">
          <a:prstGeom prst="rect">
            <a:avLst/>
          </a:prstGeom>
          <a:noFill/>
        </p:spPr>
      </p:pic>
    </p:spTree>
    <p:extLst>
      <p:ext uri="{BB962C8B-B14F-4D97-AF65-F5344CB8AC3E}">
        <p14:creationId xmlns:p14="http://schemas.microsoft.com/office/powerpoint/2010/main" val="1282103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 vår verden</a:t>
            </a:r>
            <a:r>
              <a:rPr lang="nb-NO" dirty="0" smtClean="0"/>
              <a:t>...</a:t>
            </a:r>
            <a:endParaRPr lang="nb-NO" dirty="0"/>
          </a:p>
        </p:txBody>
      </p:sp>
      <p:sp>
        <p:nvSpPr>
          <p:cNvPr id="4" name="Plassholder for innhold 3"/>
          <p:cNvSpPr>
            <a:spLocks noGrp="1"/>
          </p:cNvSpPr>
          <p:nvPr>
            <p:ph idx="1"/>
          </p:nvPr>
        </p:nvSpPr>
        <p:spPr/>
        <p:txBody>
          <a:bodyPr/>
          <a:lstStyle/>
          <a:p>
            <a:pPr marL="0" indent="0">
              <a:buNone/>
            </a:pPr>
            <a:r>
              <a:rPr lang="nb-NO" b="1" dirty="0" smtClean="0"/>
              <a:t>Forhandling</a:t>
            </a:r>
          </a:p>
          <a:p>
            <a:pPr marL="0" indent="0">
              <a:buNone/>
            </a:pPr>
            <a:r>
              <a:rPr lang="nb-NO" dirty="0" smtClean="0"/>
              <a:t>En forhandling mellom to likeverdige parter – arbeidsgiver representert ved ledelsen, og arbeidstaker representert ved de tillitsvalgte, der det må være </a:t>
            </a:r>
            <a:r>
              <a:rPr lang="nb-NO" b="1" dirty="0" smtClean="0"/>
              <a:t>enighet</a:t>
            </a:r>
            <a:r>
              <a:rPr lang="nb-NO" dirty="0" smtClean="0"/>
              <a:t> mellom partene.</a:t>
            </a:r>
            <a:endParaRPr lang="nb-NO" dirty="0"/>
          </a:p>
        </p:txBody>
      </p:sp>
      <p:sp>
        <p:nvSpPr>
          <p:cNvPr id="5" name="Plassholder for innhold 4"/>
          <p:cNvSpPr>
            <a:spLocks noGrp="1"/>
          </p:cNvSpPr>
          <p:nvPr>
            <p:ph idx="10"/>
          </p:nvPr>
        </p:nvSpPr>
        <p:spPr/>
        <p:txBody>
          <a:bodyPr/>
          <a:lstStyle/>
          <a:p>
            <a:pPr marL="0" indent="0">
              <a:buNone/>
            </a:pPr>
            <a:r>
              <a:rPr lang="nb-NO" b="1" dirty="0" smtClean="0"/>
              <a:t>Drøfting</a:t>
            </a:r>
          </a:p>
          <a:p>
            <a:pPr marL="0" indent="0">
              <a:buNone/>
            </a:pPr>
            <a:r>
              <a:rPr lang="nb-NO" dirty="0" smtClean="0"/>
              <a:t>Strukturert og pliktig samtale mellom arbeidsgiver representert ved ledelsen og arbeidstaker representert ved de tillitsvalgte der de tillitsvalgte skal få tid og mulighet og tilstrekkelige opplysninger til å kunne gi gode og begrunnede meninger og innspill, men der arbeidsgiver har siste ordet.</a:t>
            </a:r>
            <a:endParaRPr lang="nb-NO" dirty="0"/>
          </a:p>
        </p:txBody>
      </p:sp>
    </p:spTree>
    <p:extLst>
      <p:ext uri="{BB962C8B-B14F-4D97-AF65-F5344CB8AC3E}">
        <p14:creationId xmlns:p14="http://schemas.microsoft.com/office/powerpoint/2010/main" val="261862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85277016"/>
              </p:ext>
            </p:extLst>
          </p:nvPr>
        </p:nvGraphicFramePr>
        <p:xfrm>
          <a:off x="1417441" y="422276"/>
          <a:ext cx="6096000" cy="4356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22"/>
          <p:cNvSpPr>
            <a:spLocks noChangeArrowheads="1"/>
          </p:cNvSpPr>
          <p:nvPr/>
        </p:nvSpPr>
        <p:spPr bwMode="auto">
          <a:xfrm>
            <a:off x="7250431" y="422276"/>
            <a:ext cx="356738" cy="3590925"/>
          </a:xfrm>
          <a:prstGeom prst="downArrow">
            <a:avLst>
              <a:gd name="adj1" fmla="val 50000"/>
              <a:gd name="adj2" fmla="val 200092"/>
            </a:avLst>
          </a:prstGeom>
          <a:solidFill>
            <a:srgbClr val="C00000"/>
          </a:solidFill>
          <a:ln w="9525">
            <a:noFill/>
            <a:miter lim="800000"/>
            <a:headEnd/>
            <a:tailEnd/>
          </a:ln>
          <a:effectLst/>
        </p:spPr>
        <p:txBody>
          <a:bodyPr wrap="none" anchor="ctr"/>
          <a:lstStyle/>
          <a:p>
            <a:pPr defTabSz="457189"/>
            <a:endParaRPr lang="nb-NO" sz="1350" dirty="0">
              <a:solidFill>
                <a:srgbClr val="8B1F1E"/>
              </a:solidFill>
            </a:endParaRPr>
          </a:p>
        </p:txBody>
      </p:sp>
      <p:sp>
        <p:nvSpPr>
          <p:cNvPr id="7" name="TekstSylinder 6"/>
          <p:cNvSpPr txBox="1"/>
          <p:nvPr/>
        </p:nvSpPr>
        <p:spPr>
          <a:xfrm>
            <a:off x="395288" y="422276"/>
            <a:ext cx="2524125" cy="369332"/>
          </a:xfrm>
          <a:prstGeom prst="rect">
            <a:avLst/>
          </a:prstGeom>
          <a:noFill/>
        </p:spPr>
        <p:txBody>
          <a:bodyPr wrap="square" rtlCol="0">
            <a:spAutoFit/>
          </a:bodyPr>
          <a:lstStyle/>
          <a:p>
            <a:pPr defTabSz="457189"/>
            <a:r>
              <a:rPr lang="nb-NO" dirty="0">
                <a:solidFill>
                  <a:srgbClr val="00B381"/>
                </a:solidFill>
                <a:latin typeface="Arial" charset="0"/>
                <a:ea typeface="Arial" charset="0"/>
                <a:cs typeface="Arial" charset="0"/>
              </a:rPr>
              <a:t>FINANS NORGE</a:t>
            </a:r>
          </a:p>
        </p:txBody>
      </p:sp>
    </p:spTree>
    <p:extLst>
      <p:ext uri="{BB962C8B-B14F-4D97-AF65-F5344CB8AC3E}">
        <p14:creationId xmlns:p14="http://schemas.microsoft.com/office/powerpoint/2010/main" val="1195260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8532282"/>
              </p:ext>
            </p:extLst>
          </p:nvPr>
        </p:nvGraphicFramePr>
        <p:xfrm>
          <a:off x="179193" y="406400"/>
          <a:ext cx="4249934" cy="4356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Sylinder 6"/>
          <p:cNvSpPr txBox="1"/>
          <p:nvPr/>
        </p:nvSpPr>
        <p:spPr>
          <a:xfrm>
            <a:off x="331593" y="406401"/>
            <a:ext cx="963808" cy="369332"/>
          </a:xfrm>
          <a:prstGeom prst="rect">
            <a:avLst/>
          </a:prstGeom>
          <a:noFill/>
        </p:spPr>
        <p:txBody>
          <a:bodyPr wrap="square" rtlCol="0">
            <a:spAutoFit/>
          </a:bodyPr>
          <a:lstStyle/>
          <a:p>
            <a:pPr defTabSz="457189"/>
            <a:r>
              <a:rPr lang="nb-NO" dirty="0">
                <a:solidFill>
                  <a:srgbClr val="00B381"/>
                </a:solidFill>
                <a:latin typeface="Arial" charset="0"/>
                <a:ea typeface="Arial" charset="0"/>
                <a:cs typeface="Arial" charset="0"/>
              </a:rPr>
              <a:t>VIRKE</a:t>
            </a:r>
          </a:p>
        </p:txBody>
      </p:sp>
      <p:graphicFrame>
        <p:nvGraphicFramePr>
          <p:cNvPr id="8" name="Diagram 7"/>
          <p:cNvGraphicFramePr/>
          <p:nvPr>
            <p:extLst>
              <p:ext uri="{D42A27DB-BD31-4B8C-83A1-F6EECF244321}">
                <p14:modId xmlns:p14="http://schemas.microsoft.com/office/powerpoint/2010/main" val="1299228357"/>
              </p:ext>
            </p:extLst>
          </p:nvPr>
        </p:nvGraphicFramePr>
        <p:xfrm>
          <a:off x="4724401" y="406400"/>
          <a:ext cx="4249934" cy="43560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kstSylinder 8"/>
          <p:cNvSpPr txBox="1"/>
          <p:nvPr/>
        </p:nvSpPr>
        <p:spPr>
          <a:xfrm>
            <a:off x="4749800" y="406400"/>
            <a:ext cx="1384993" cy="369332"/>
          </a:xfrm>
          <a:prstGeom prst="rect">
            <a:avLst/>
          </a:prstGeom>
          <a:noFill/>
        </p:spPr>
        <p:txBody>
          <a:bodyPr wrap="square" rtlCol="0">
            <a:spAutoFit/>
          </a:bodyPr>
          <a:lstStyle/>
          <a:p>
            <a:pPr defTabSz="457189"/>
            <a:r>
              <a:rPr lang="nb-NO" dirty="0">
                <a:solidFill>
                  <a:srgbClr val="00B381"/>
                </a:solidFill>
                <a:latin typeface="Arial" charset="0"/>
                <a:ea typeface="Arial" charset="0"/>
                <a:cs typeface="Arial" charset="0"/>
              </a:rPr>
              <a:t>SPEKTER</a:t>
            </a:r>
          </a:p>
        </p:txBody>
      </p:sp>
    </p:spTree>
    <p:extLst>
      <p:ext uri="{BB962C8B-B14F-4D97-AF65-F5344CB8AC3E}">
        <p14:creationId xmlns:p14="http://schemas.microsoft.com/office/powerpoint/2010/main" val="1548679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288471" y="529328"/>
            <a:ext cx="5206241" cy="982242"/>
          </a:xfrm>
        </p:spPr>
        <p:txBody>
          <a:bodyPr>
            <a:normAutofit fontScale="90000"/>
          </a:bodyPr>
          <a:lstStyle/>
          <a:p>
            <a:r>
              <a:rPr lang="nb-NO" dirty="0"/>
              <a:t>Alle har forhandlingskompetanse</a:t>
            </a:r>
          </a:p>
        </p:txBody>
      </p:sp>
      <p:sp>
        <p:nvSpPr>
          <p:cNvPr id="166915" name="Rectangle 3"/>
          <p:cNvSpPr>
            <a:spLocks noGrp="1" noChangeArrowheads="1"/>
          </p:cNvSpPr>
          <p:nvPr>
            <p:ph idx="1"/>
          </p:nvPr>
        </p:nvSpPr>
        <p:spPr>
          <a:xfrm>
            <a:off x="285748" y="1663166"/>
            <a:ext cx="5208964" cy="3275643"/>
          </a:xfrm>
        </p:spPr>
        <p:txBody>
          <a:bodyPr/>
          <a:lstStyle/>
          <a:p>
            <a:pPr marL="0" indent="0">
              <a:buNone/>
            </a:pPr>
            <a:r>
              <a:rPr lang="nb-NO" dirty="0"/>
              <a:t>Vi forhandler i det </a:t>
            </a:r>
            <a:r>
              <a:rPr lang="nb-NO" dirty="0" smtClean="0"/>
              <a:t>daglige </a:t>
            </a:r>
            <a:r>
              <a:rPr lang="nb-NO" sz="2100" dirty="0" smtClean="0"/>
              <a:t>... </a:t>
            </a:r>
            <a:r>
              <a:rPr lang="nb-NO" sz="2100" dirty="0"/>
              <a:t/>
            </a:r>
            <a:br>
              <a:rPr lang="nb-NO" sz="2100" dirty="0"/>
            </a:br>
            <a:r>
              <a:rPr lang="nb-NO" sz="2100" dirty="0" smtClean="0"/>
              <a:t>… </a:t>
            </a:r>
            <a:r>
              <a:rPr lang="nb-NO" dirty="0" smtClean="0"/>
              <a:t>så </a:t>
            </a:r>
            <a:r>
              <a:rPr lang="nb-NO" dirty="0"/>
              <a:t>nye tillitsvalgte har også forhandlingskompetanse</a:t>
            </a:r>
          </a:p>
        </p:txBody>
      </p:sp>
      <p:pic>
        <p:nvPicPr>
          <p:cNvPr id="1026" name="Picture 2" descr="H:\E-læring\_MG_5850.tif"/>
          <p:cNvPicPr>
            <a:picLocks noGrp="1" noChangeAspect="1" noChangeArrowheads="1"/>
          </p:cNvPicPr>
          <p:nvPr>
            <p:ph type="pic" sz="quarter" idx="10"/>
          </p:nvPr>
        </p:nvPicPr>
        <p:blipFill>
          <a:blip r:embed="rId3" cstate="screen"/>
          <a:srcRect l="2904" r="2904"/>
          <a:stretch>
            <a:fillRect/>
          </a:stretch>
        </p:blipFill>
        <p:spPr bwMode="auto">
          <a:prstGeom prst="rect">
            <a:avLst/>
          </a:prstGeom>
          <a:noFill/>
        </p:spPr>
      </p:pic>
    </p:spTree>
    <p:extLst>
      <p:ext uri="{BB962C8B-B14F-4D97-AF65-F5344CB8AC3E}">
        <p14:creationId xmlns:p14="http://schemas.microsoft.com/office/powerpoint/2010/main" val="709992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C:\Users\ffkea\Pictures\Bit som mangler.jpg"/>
          <p:cNvPicPr>
            <a:picLocks noChangeAspect="1" noChangeArrowheads="1"/>
          </p:cNvPicPr>
          <p:nvPr/>
        </p:nvPicPr>
        <p:blipFill>
          <a:blip r:embed="rId3" cstate="screen"/>
          <a:srcRect/>
          <a:stretch>
            <a:fillRect/>
          </a:stretch>
        </p:blipFill>
        <p:spPr bwMode="auto">
          <a:xfrm>
            <a:off x="3657600" y="1786544"/>
            <a:ext cx="5486400" cy="3097389"/>
          </a:xfrm>
          <a:prstGeom prst="rect">
            <a:avLst/>
          </a:prstGeom>
          <a:noFill/>
        </p:spPr>
      </p:pic>
      <p:sp>
        <p:nvSpPr>
          <p:cNvPr id="168963" name="Rectangle 3"/>
          <p:cNvSpPr>
            <a:spLocks noGrp="1" noChangeArrowheads="1"/>
          </p:cNvSpPr>
          <p:nvPr>
            <p:ph idx="1"/>
          </p:nvPr>
        </p:nvSpPr>
        <p:spPr>
          <a:xfrm>
            <a:off x="285748" y="1456694"/>
            <a:ext cx="4095059" cy="3275643"/>
          </a:xfrm>
        </p:spPr>
        <p:txBody>
          <a:bodyPr/>
          <a:lstStyle/>
          <a:p>
            <a:r>
              <a:rPr lang="nb-NO" dirty="0"/>
              <a:t>Utgangspunkt i partenes interesse  </a:t>
            </a:r>
            <a:endParaRPr lang="nb-NO" sz="2100" dirty="0"/>
          </a:p>
          <a:p>
            <a:r>
              <a:rPr lang="nb-NO" dirty="0"/>
              <a:t>Det grunnleggende spørsmål som styrer våre forhandlinger </a:t>
            </a:r>
            <a:r>
              <a:rPr lang="nb-NO" dirty="0" smtClean="0"/>
              <a:t>er: </a:t>
            </a:r>
            <a:br>
              <a:rPr lang="nb-NO" dirty="0" smtClean="0"/>
            </a:br>
            <a:r>
              <a:rPr lang="nb-NO" dirty="0" smtClean="0">
                <a:solidFill>
                  <a:schemeClr val="accent6">
                    <a:lumMod val="75000"/>
                  </a:schemeClr>
                </a:solidFill>
              </a:rPr>
              <a:t>Hva </a:t>
            </a:r>
            <a:r>
              <a:rPr lang="nb-NO" dirty="0">
                <a:solidFill>
                  <a:schemeClr val="accent6">
                    <a:lumMod val="75000"/>
                  </a:schemeClr>
                </a:solidFill>
              </a:rPr>
              <a:t>oppnår du med </a:t>
            </a:r>
            <a:r>
              <a:rPr lang="nb-NO" dirty="0" smtClean="0">
                <a:solidFill>
                  <a:schemeClr val="accent6">
                    <a:lumMod val="75000"/>
                  </a:schemeClr>
                </a:solidFill>
              </a:rPr>
              <a:t/>
            </a:r>
            <a:br>
              <a:rPr lang="nb-NO" dirty="0" smtClean="0">
                <a:solidFill>
                  <a:schemeClr val="accent6">
                    <a:lumMod val="75000"/>
                  </a:schemeClr>
                </a:solidFill>
              </a:rPr>
            </a:br>
            <a:r>
              <a:rPr lang="nb-NO" dirty="0" smtClean="0">
                <a:solidFill>
                  <a:schemeClr val="accent6">
                    <a:lumMod val="75000"/>
                  </a:schemeClr>
                </a:solidFill>
              </a:rPr>
              <a:t>den </a:t>
            </a:r>
            <a:r>
              <a:rPr lang="nb-NO" dirty="0">
                <a:solidFill>
                  <a:schemeClr val="accent6">
                    <a:lumMod val="75000"/>
                  </a:schemeClr>
                </a:solidFill>
              </a:rPr>
              <a:t>foreslåtte løsningen?</a:t>
            </a:r>
          </a:p>
        </p:txBody>
      </p:sp>
      <p:sp>
        <p:nvSpPr>
          <p:cNvPr id="168962" name="Rectangle 2"/>
          <p:cNvSpPr>
            <a:spLocks noGrp="1" noChangeArrowheads="1"/>
          </p:cNvSpPr>
          <p:nvPr>
            <p:ph type="title"/>
          </p:nvPr>
        </p:nvSpPr>
        <p:spPr/>
        <p:txBody>
          <a:bodyPr/>
          <a:lstStyle/>
          <a:p>
            <a:r>
              <a:rPr lang="nb-NO" sz="1350" dirty="0"/>
              <a:t/>
            </a:r>
            <a:br>
              <a:rPr lang="nb-NO" sz="1350" dirty="0"/>
            </a:br>
            <a:r>
              <a:rPr lang="nb-NO" dirty="0"/>
              <a:t>Vårt utgangspunkt</a:t>
            </a:r>
          </a:p>
        </p:txBody>
      </p:sp>
    </p:spTree>
    <p:extLst>
      <p:ext uri="{BB962C8B-B14F-4D97-AF65-F5344CB8AC3E}">
        <p14:creationId xmlns:p14="http://schemas.microsoft.com/office/powerpoint/2010/main" val="862946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idx="1"/>
          </p:nvPr>
        </p:nvSpPr>
        <p:spPr/>
        <p:txBody>
          <a:bodyPr>
            <a:normAutofit/>
          </a:bodyPr>
          <a:lstStyle/>
          <a:p>
            <a:r>
              <a:rPr lang="nb-NO" dirty="0" smtClean="0"/>
              <a:t>Standpunktet </a:t>
            </a:r>
            <a:endParaRPr lang="nb-NO" dirty="0"/>
          </a:p>
          <a:p>
            <a:pPr lvl="1">
              <a:buFont typeface="Arial Black" pitchFamily="34" charset="0"/>
              <a:buNone/>
            </a:pPr>
            <a:r>
              <a:rPr lang="nb-NO" dirty="0"/>
              <a:t>”Jeg vil ha appelsinen”</a:t>
            </a:r>
          </a:p>
          <a:p>
            <a:pPr lvl="4"/>
            <a:endParaRPr lang="nb-NO" sz="1050" dirty="0"/>
          </a:p>
          <a:p>
            <a:r>
              <a:rPr lang="nb-NO" dirty="0" smtClean="0"/>
              <a:t>Grunnlaget </a:t>
            </a:r>
            <a:endParaRPr lang="nb-NO" dirty="0"/>
          </a:p>
          <a:p>
            <a:pPr lvl="1">
              <a:buFont typeface="Arial Black" pitchFamily="34" charset="0"/>
              <a:buNone/>
            </a:pPr>
            <a:r>
              <a:rPr lang="nb-NO" dirty="0" smtClean="0"/>
              <a:t>”...</a:t>
            </a:r>
            <a:r>
              <a:rPr lang="nb-NO" dirty="0"/>
              <a:t>fordi jeg skal bake kake og trenger skallet</a:t>
            </a:r>
            <a:r>
              <a:rPr lang="nb-NO" dirty="0" smtClean="0"/>
              <a:t>”</a:t>
            </a:r>
            <a:br>
              <a:rPr lang="nb-NO" dirty="0" smtClean="0"/>
            </a:br>
            <a:endParaRPr lang="nb-NO" dirty="0"/>
          </a:p>
          <a:p>
            <a:r>
              <a:rPr lang="nb-NO" dirty="0" smtClean="0"/>
              <a:t>Løsningen </a:t>
            </a:r>
            <a:r>
              <a:rPr lang="nb-NO" dirty="0"/>
              <a:t/>
            </a:r>
            <a:br>
              <a:rPr lang="nb-NO" dirty="0"/>
            </a:br>
            <a:r>
              <a:rPr lang="nb-NO" dirty="0"/>
              <a:t> </a:t>
            </a:r>
            <a:r>
              <a:rPr lang="nb-NO" sz="1500" dirty="0"/>
              <a:t>”Du får skallet så tar jeg fruktkjøttet, </a:t>
            </a:r>
            <a:br>
              <a:rPr lang="nb-NO" sz="1500" dirty="0"/>
            </a:br>
            <a:r>
              <a:rPr lang="nb-NO" sz="1500" dirty="0"/>
              <a:t>  jeg skal nemlig lage saft”</a:t>
            </a:r>
            <a:endParaRPr lang="nb-NO" dirty="0"/>
          </a:p>
        </p:txBody>
      </p:sp>
      <p:sp>
        <p:nvSpPr>
          <p:cNvPr id="175106" name="Rectangle 2"/>
          <p:cNvSpPr>
            <a:spLocks noGrp="1" noChangeArrowheads="1"/>
          </p:cNvSpPr>
          <p:nvPr>
            <p:ph type="title"/>
          </p:nvPr>
        </p:nvSpPr>
        <p:spPr/>
        <p:txBody>
          <a:bodyPr/>
          <a:lstStyle/>
          <a:p>
            <a:r>
              <a:rPr lang="nb-NO" sz="1050" dirty="0"/>
              <a:t/>
            </a:r>
            <a:br>
              <a:rPr lang="nb-NO" sz="1050" dirty="0"/>
            </a:br>
            <a:r>
              <a:rPr lang="nb-NO" dirty="0"/>
              <a:t>”Søstrene og appelsinen”</a:t>
            </a:r>
          </a:p>
        </p:txBody>
      </p:sp>
      <p:pic>
        <p:nvPicPr>
          <p:cNvPr id="30723" name="Picture 3" descr="C:\Users\ffkea\Downloads\ScanStockPhoto_image_77630.jpg"/>
          <p:cNvPicPr>
            <a:picLocks noChangeAspect="1" noChangeArrowheads="1"/>
          </p:cNvPicPr>
          <p:nvPr/>
        </p:nvPicPr>
        <p:blipFill>
          <a:blip r:embed="rId3" cstate="screen"/>
          <a:srcRect/>
          <a:stretch>
            <a:fillRect/>
          </a:stretch>
        </p:blipFill>
        <p:spPr bwMode="auto">
          <a:xfrm>
            <a:off x="5386279" y="1034589"/>
            <a:ext cx="3233845" cy="3909128"/>
          </a:xfrm>
          <a:prstGeom prst="rect">
            <a:avLst/>
          </a:prstGeom>
          <a:noFill/>
        </p:spPr>
      </p:pic>
    </p:spTree>
    <p:extLst>
      <p:ext uri="{BB962C8B-B14F-4D97-AF65-F5344CB8AC3E}">
        <p14:creationId xmlns:p14="http://schemas.microsoft.com/office/powerpoint/2010/main" val="1940696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AGSCategory xmlns="http://schemas.microsoft.com/sharepoint/v3">Kommunikasjon</AGSCategory>
    <AGSDescription xmlns="http://schemas.microsoft.com/sharepoint/v3" xsi:nil="true"/>
    <AGSUnderCategory xmlns="http://schemas.microsoft.com/sharepoint/v3">Presentasjoner</AGSUnderCategory>
  </documentManagement>
</p:properties>
</file>

<file path=customXml/item2.xml><?xml version="1.0" encoding="utf-8"?>
<ct:contentTypeSchema xmlns:ct="http://schemas.microsoft.com/office/2006/metadata/contentType" xmlns:ma="http://schemas.microsoft.com/office/2006/metadata/properties/metaAttributes" ct:_="" ma:_="" ma:contentTypeName="PowerPoint" ma:contentTypeID="0x0101000BA834CC468B4F13A5F18A23810C503A004C368166C8084B4B8C3263878278854A" ma:contentTypeVersion="0" ma:contentTypeDescription="" ma:contentTypeScope="" ma:versionID="4d4dbd229fb54077a6b3d86ed05d02a1">
  <xsd:schema xmlns:xsd="http://www.w3.org/2001/XMLSchema" xmlns:xs="http://www.w3.org/2001/XMLSchema" xmlns:p="http://schemas.microsoft.com/office/2006/metadata/properties" xmlns:ns1="http://schemas.microsoft.com/sharepoint/v3" targetNamespace="http://schemas.microsoft.com/office/2006/metadata/properties" ma:root="true" ma:fieldsID="2330160aae3e2a1fc3863c09dc775a1f" ns1:_="">
    <xsd:import namespace="http://schemas.microsoft.com/sharepoint/v3"/>
    <xsd:element name="properties">
      <xsd:complexType>
        <xsd:sequence>
          <xsd:element name="documentManagement">
            <xsd:complexType>
              <xsd:all>
                <xsd:element ref="ns1:AGSCategory" minOccurs="0"/>
                <xsd:element ref="ns1:AGSUnderCategory" minOccurs="0"/>
                <xsd:element ref="ns1:AGS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GSCategory" ma:index="0" nillable="true" ma:displayName="Kategori" ma:internalName="AGSCategory">
      <xsd:simpleType>
        <xsd:restriction base="dms:Text"/>
      </xsd:simpleType>
    </xsd:element>
    <xsd:element name="AGSUnderCategory" ma:index="1" nillable="true" ma:displayName="Underkategori" ma:internalName="AGSUnderCategory">
      <xsd:simpleType>
        <xsd:restriction base="dms:Text"/>
      </xsd:simpleType>
    </xsd:element>
    <xsd:element name="AGSDescription" ma:index="2" nillable="true" ma:displayName="Beskrivelse" ma:internalName="AGS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918FDA-32CE-44D3-80E7-16FD60C91E1E}">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04587D57-EF5E-4AE7-817E-EBF2C7DD3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Template>
  <TotalTime>2198</TotalTime>
  <Words>1162</Words>
  <Application>Microsoft Office PowerPoint</Application>
  <PresentationFormat>Skjermfremvisning (16:9)</PresentationFormat>
  <Paragraphs>266</Paragraphs>
  <Slides>27</Slides>
  <Notes>24</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27</vt:i4>
      </vt:variant>
    </vt:vector>
  </HeadingPairs>
  <TitlesOfParts>
    <vt:vector size="34" baseType="lpstr">
      <vt:lpstr>.AppleSystemUIFont</vt:lpstr>
      <vt:lpstr>Arial</vt:lpstr>
      <vt:lpstr>Arial Black</vt:lpstr>
      <vt:lpstr>Calibri</vt:lpstr>
      <vt:lpstr>Lucida Grande</vt:lpstr>
      <vt:lpstr>Wingdings</vt:lpstr>
      <vt:lpstr>finansforbundet_mal</vt:lpstr>
      <vt:lpstr>Forhandlinger og forhandlingsteori Grunnopplæring del 2</vt:lpstr>
      <vt:lpstr>Dette skal vi gjennom</vt:lpstr>
      <vt:lpstr>Forhandlinger</vt:lpstr>
      <vt:lpstr>I vår verden...</vt:lpstr>
      <vt:lpstr>PowerPoint-presentasjon</vt:lpstr>
      <vt:lpstr>PowerPoint-presentasjon</vt:lpstr>
      <vt:lpstr>Alle har forhandlingskompetanse</vt:lpstr>
      <vt:lpstr> Vårt utgangspunkt</vt:lpstr>
      <vt:lpstr> ”Søstrene og appelsinen”</vt:lpstr>
      <vt:lpstr>”Fra nei til ja”</vt:lpstr>
      <vt:lpstr>Tillitsvalgtes posisjon</vt:lpstr>
      <vt:lpstr>Holdninger</vt:lpstr>
      <vt:lpstr>Metoden ”Fra nei til ja” </vt:lpstr>
      <vt:lpstr> Synlighet</vt:lpstr>
      <vt:lpstr> Avklar interessene</vt:lpstr>
      <vt:lpstr> Forhandlere er først  og fremst mennesker</vt:lpstr>
      <vt:lpstr> Et par råd</vt:lpstr>
      <vt:lpstr>Valgmuligheter</vt:lpstr>
      <vt:lpstr> Relevante, saklige kriterier</vt:lpstr>
      <vt:lpstr>Et godt resultat</vt:lpstr>
      <vt:lpstr> Prosessen</vt:lpstr>
      <vt:lpstr> Prosessen</vt:lpstr>
      <vt:lpstr> Prosessen</vt:lpstr>
      <vt:lpstr> Prosessen</vt:lpstr>
      <vt:lpstr>Ved uenighet – hva da?</vt:lpstr>
      <vt:lpstr> OPPGAVE      Vi skal forhandle…</vt:lpstr>
      <vt:lpstr>PowerPoint-presentasjon</vt:lpstr>
    </vt:vector>
  </TitlesOfParts>
  <Manager/>
  <Company>Finansforbundet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subject/>
  <dc:creator>Kjersti E. Aronsen</dc:creator>
  <cp:keywords/>
  <dc:description/>
  <cp:lastModifiedBy>Kjersti E. Aronsen</cp:lastModifiedBy>
  <cp:revision>130</cp:revision>
  <dcterms:created xsi:type="dcterms:W3CDTF">2015-08-25T13:23:36Z</dcterms:created>
  <dcterms:modified xsi:type="dcterms:W3CDTF">2018-01-12T09:55:27Z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0x0101000BA834CC468B4F13A5F18A23810C503A004C368166C8084B4B8C3263878278854A</vt:lpwstr>
  </property>
</Properties>
</file>