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3"/>
    <p:sldMasterId id="2147483677" r:id="rId4"/>
    <p:sldMasterId id="2147483689" r:id="rId5"/>
  </p:sldMasterIdLst>
  <p:notesMasterIdLst>
    <p:notesMasterId r:id="rId27"/>
  </p:notesMasterIdLst>
  <p:sldIdLst>
    <p:sldId id="275" r:id="rId6"/>
    <p:sldId id="258" r:id="rId7"/>
    <p:sldId id="259" r:id="rId8"/>
    <p:sldId id="277" r:id="rId9"/>
    <p:sldId id="276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8" r:id="rId25"/>
    <p:sldId id="274" r:id="rId2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1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C11C87-FF76-4A68-8E6D-37E5A652E49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F873A21-5A2E-4D4B-AD90-9EAB066FB769}">
      <dgm:prSet phldrT="[Tekst]" cust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nb-NO" sz="1800" dirty="0" smtClean="0">
            <a:solidFill>
              <a:schemeClr val="bg1"/>
            </a:solidFill>
          </a:endParaRPr>
        </a:p>
        <a:p>
          <a:r>
            <a:rPr lang="nb-NO" sz="1800" dirty="0" smtClean="0">
              <a:solidFill>
                <a:schemeClr val="bg1"/>
              </a:solidFill>
            </a:rPr>
            <a:t> </a:t>
          </a:r>
          <a:r>
            <a:rPr lang="nb-NO" sz="1400" dirty="0" smtClean="0">
              <a:solidFill>
                <a:schemeClr val="bg1"/>
              </a:solidFill>
            </a:rPr>
            <a:t>Hoved-</a:t>
          </a:r>
          <a:br>
            <a:rPr lang="nb-NO" sz="1400" dirty="0" smtClean="0">
              <a:solidFill>
                <a:schemeClr val="bg1"/>
              </a:solidFill>
            </a:rPr>
          </a:br>
          <a:r>
            <a:rPr lang="nb-NO" sz="1400" dirty="0" smtClean="0">
              <a:solidFill>
                <a:schemeClr val="bg1"/>
              </a:solidFill>
            </a:rPr>
            <a:t>avtale</a:t>
          </a:r>
          <a:endParaRPr lang="nb-NO" sz="1400" dirty="0">
            <a:solidFill>
              <a:schemeClr val="bg1"/>
            </a:solidFill>
          </a:endParaRPr>
        </a:p>
      </dgm:t>
    </dgm:pt>
    <dgm:pt modelId="{C61C83A3-9E86-4AFB-B225-73130AFFEB89}" type="parTrans" cxnId="{4B05E58F-9447-4648-B283-8928157DDFDD}">
      <dgm:prSet/>
      <dgm:spPr/>
      <dgm:t>
        <a:bodyPr/>
        <a:lstStyle/>
        <a:p>
          <a:endParaRPr lang="nb-NO"/>
        </a:p>
      </dgm:t>
    </dgm:pt>
    <dgm:pt modelId="{F6958BA2-A50B-4D64-B00D-2B059972B6CD}" type="sibTrans" cxnId="{4B05E58F-9447-4648-B283-8928157DDFDD}">
      <dgm:prSet/>
      <dgm:spPr/>
      <dgm:t>
        <a:bodyPr/>
        <a:lstStyle/>
        <a:p>
          <a:endParaRPr lang="nb-NO"/>
        </a:p>
      </dgm:t>
    </dgm:pt>
    <dgm:pt modelId="{3AB1558B-C915-4127-A250-A8BDB21144CD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b-NO" sz="2000" dirty="0" smtClean="0">
              <a:solidFill>
                <a:schemeClr val="bg1"/>
              </a:solidFill>
            </a:rPr>
            <a:t>Funksjonær-</a:t>
          </a:r>
          <a:br>
            <a:rPr lang="nb-NO" sz="2000" dirty="0" smtClean="0">
              <a:solidFill>
                <a:schemeClr val="bg1"/>
              </a:solidFill>
            </a:rPr>
          </a:br>
          <a:r>
            <a:rPr lang="nb-NO" sz="2000" dirty="0" smtClean="0">
              <a:solidFill>
                <a:schemeClr val="bg1"/>
              </a:solidFill>
            </a:rPr>
            <a:t>avtale</a:t>
          </a:r>
          <a:endParaRPr lang="nb-NO" sz="2000" dirty="0">
            <a:solidFill>
              <a:schemeClr val="bg1"/>
            </a:solidFill>
          </a:endParaRPr>
        </a:p>
      </dgm:t>
    </dgm:pt>
    <dgm:pt modelId="{534B1EBE-F34D-4765-8702-CB5B66F93CD3}" type="parTrans" cxnId="{9461042E-9B29-48F3-8E5D-11A352B60914}">
      <dgm:prSet/>
      <dgm:spPr/>
      <dgm:t>
        <a:bodyPr/>
        <a:lstStyle/>
        <a:p>
          <a:endParaRPr lang="nb-NO"/>
        </a:p>
      </dgm:t>
    </dgm:pt>
    <dgm:pt modelId="{D86C039F-120B-400F-89C8-094FD8D95450}" type="sibTrans" cxnId="{9461042E-9B29-48F3-8E5D-11A352B60914}">
      <dgm:prSet/>
      <dgm:spPr/>
      <dgm:t>
        <a:bodyPr/>
        <a:lstStyle/>
        <a:p>
          <a:endParaRPr lang="nb-NO"/>
        </a:p>
      </dgm:t>
    </dgm:pt>
    <dgm:pt modelId="{3808F8A9-FB33-4D0E-B550-FB55B59BCCD5}">
      <dgm:prSet phldrT="[Teks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nb-NO" sz="2000" dirty="0" smtClean="0">
              <a:solidFill>
                <a:schemeClr val="bg1"/>
              </a:solidFill>
            </a:rPr>
            <a:t>Særavtaler</a:t>
          </a:r>
          <a:endParaRPr lang="nb-NO" sz="2000" dirty="0">
            <a:solidFill>
              <a:schemeClr val="bg1"/>
            </a:solidFill>
          </a:endParaRPr>
        </a:p>
      </dgm:t>
    </dgm:pt>
    <dgm:pt modelId="{E98D2F03-7DB8-48D4-8D38-809114F73C16}" type="parTrans" cxnId="{9BB46212-BBC2-4087-9226-16FEB4C97E58}">
      <dgm:prSet/>
      <dgm:spPr/>
      <dgm:t>
        <a:bodyPr/>
        <a:lstStyle/>
        <a:p>
          <a:endParaRPr lang="nb-NO"/>
        </a:p>
      </dgm:t>
    </dgm:pt>
    <dgm:pt modelId="{032DFF67-137F-4F8C-A505-AC9DDDE80963}" type="sibTrans" cxnId="{9BB46212-BBC2-4087-9226-16FEB4C97E58}">
      <dgm:prSet/>
      <dgm:spPr/>
      <dgm:t>
        <a:bodyPr/>
        <a:lstStyle/>
        <a:p>
          <a:endParaRPr lang="nb-NO"/>
        </a:p>
      </dgm:t>
    </dgm:pt>
    <dgm:pt modelId="{7216177A-6844-410E-A402-4F3A32EE513A}">
      <dgm:prSet phldrT="[Tekst]" custT="1"/>
      <dgm:spPr>
        <a:solidFill>
          <a:srgbClr val="C00000"/>
        </a:solidFill>
      </dgm:spPr>
      <dgm:t>
        <a:bodyPr/>
        <a:lstStyle/>
        <a:p>
          <a:endParaRPr lang="nb-NO" sz="2000" dirty="0">
            <a:solidFill>
              <a:schemeClr val="bg1"/>
            </a:solidFill>
          </a:endParaRPr>
        </a:p>
      </dgm:t>
    </dgm:pt>
    <dgm:pt modelId="{1891324B-9CBE-4329-982F-6B1B17D6CFB2}" type="sibTrans" cxnId="{C2FF9F86-6319-4BDF-9EAB-FA7C68EFB373}">
      <dgm:prSet/>
      <dgm:spPr/>
      <dgm:t>
        <a:bodyPr/>
        <a:lstStyle/>
        <a:p>
          <a:endParaRPr lang="nb-NO"/>
        </a:p>
      </dgm:t>
    </dgm:pt>
    <dgm:pt modelId="{803EB8DD-1244-444C-AA6C-35D2927CDD33}" type="parTrans" cxnId="{C2FF9F86-6319-4BDF-9EAB-FA7C68EFB373}">
      <dgm:prSet/>
      <dgm:spPr/>
      <dgm:t>
        <a:bodyPr/>
        <a:lstStyle/>
        <a:p>
          <a:endParaRPr lang="nb-NO"/>
        </a:p>
      </dgm:t>
    </dgm:pt>
    <dgm:pt modelId="{1B18D0F0-EF7E-4656-BB33-29C674B7080A}" type="pres">
      <dgm:prSet presAssocID="{F6C11C87-FF76-4A68-8E6D-37E5A652E498}" presName="Name0" presStyleCnt="0">
        <dgm:presLayoutVars>
          <dgm:dir/>
          <dgm:animLvl val="lvl"/>
          <dgm:resizeHandles val="exact"/>
        </dgm:presLayoutVars>
      </dgm:prSet>
      <dgm:spPr/>
    </dgm:pt>
    <dgm:pt modelId="{DE62986A-643E-4A91-9E5E-4BF1F9775DFE}" type="pres">
      <dgm:prSet presAssocID="{3F873A21-5A2E-4D4B-AD90-9EAB066FB769}" presName="Name8" presStyleCnt="0"/>
      <dgm:spPr/>
    </dgm:pt>
    <dgm:pt modelId="{71679450-A4CC-4615-9706-0293D9329BFA}" type="pres">
      <dgm:prSet presAssocID="{3F873A21-5A2E-4D4B-AD90-9EAB066FB769}" presName="level" presStyleLbl="node1" presStyleIdx="0" presStyleCnt="4" custLinFactNeighborX="1757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2EE68EB-7AE9-4B47-A54F-CB0CDC132FD7}" type="pres">
      <dgm:prSet presAssocID="{3F873A21-5A2E-4D4B-AD90-9EAB066FB76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ABB719A-A8FA-46CB-A716-B104BD071B77}" type="pres">
      <dgm:prSet presAssocID="{3AB1558B-C915-4127-A250-A8BDB21144CD}" presName="Name8" presStyleCnt="0"/>
      <dgm:spPr/>
    </dgm:pt>
    <dgm:pt modelId="{0BD31408-7160-4349-9D17-73B21E8FBC19}" type="pres">
      <dgm:prSet presAssocID="{3AB1558B-C915-4127-A250-A8BDB21144CD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0C04437-23AB-4C99-A6FA-5BE4EBEBA9DC}" type="pres">
      <dgm:prSet presAssocID="{3AB1558B-C915-4127-A250-A8BDB21144C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C7B3FDC-C89E-4E5E-A608-CD1DC56AECDF}" type="pres">
      <dgm:prSet presAssocID="{7216177A-6844-410E-A402-4F3A32EE513A}" presName="Name8" presStyleCnt="0"/>
      <dgm:spPr/>
    </dgm:pt>
    <dgm:pt modelId="{C18E306C-42A9-4B11-99BA-C10B0492F556}" type="pres">
      <dgm:prSet presAssocID="{7216177A-6844-410E-A402-4F3A32EE513A}" presName="level" presStyleLbl="node1" presStyleIdx="2" presStyleCnt="4" custLinFactNeighborY="-402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8A9E54D-F24A-44F8-B288-32C965B7F4F5}" type="pres">
      <dgm:prSet presAssocID="{7216177A-6844-410E-A402-4F3A32EE513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C17A792-083A-47B9-B641-E78F29828084}" type="pres">
      <dgm:prSet presAssocID="{3808F8A9-FB33-4D0E-B550-FB55B59BCCD5}" presName="Name8" presStyleCnt="0"/>
      <dgm:spPr/>
    </dgm:pt>
    <dgm:pt modelId="{7C6463FD-E2D6-4538-8DEF-D37F30E67432}" type="pres">
      <dgm:prSet presAssocID="{3808F8A9-FB33-4D0E-B550-FB55B59BCCD5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3F7FB59-45F1-45BC-AECC-04943A99AE3D}" type="pres">
      <dgm:prSet presAssocID="{3808F8A9-FB33-4D0E-B550-FB55B59BCC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07408CAA-38E5-427C-96BE-7BF0EEBABC97}" type="presOf" srcId="{7216177A-6844-410E-A402-4F3A32EE513A}" destId="{C18E306C-42A9-4B11-99BA-C10B0492F556}" srcOrd="0" destOrd="0" presId="urn:microsoft.com/office/officeart/2005/8/layout/pyramid1"/>
    <dgm:cxn modelId="{4B05E58F-9447-4648-B283-8928157DDFDD}" srcId="{F6C11C87-FF76-4A68-8E6D-37E5A652E498}" destId="{3F873A21-5A2E-4D4B-AD90-9EAB066FB769}" srcOrd="0" destOrd="0" parTransId="{C61C83A3-9E86-4AFB-B225-73130AFFEB89}" sibTransId="{F6958BA2-A50B-4D64-B00D-2B059972B6CD}"/>
    <dgm:cxn modelId="{7B5EB7D1-DF1D-4298-99C0-459D27B44FC4}" type="presOf" srcId="{F6C11C87-FF76-4A68-8E6D-37E5A652E498}" destId="{1B18D0F0-EF7E-4656-BB33-29C674B7080A}" srcOrd="0" destOrd="0" presId="urn:microsoft.com/office/officeart/2005/8/layout/pyramid1"/>
    <dgm:cxn modelId="{C2FF9F86-6319-4BDF-9EAB-FA7C68EFB373}" srcId="{F6C11C87-FF76-4A68-8E6D-37E5A652E498}" destId="{7216177A-6844-410E-A402-4F3A32EE513A}" srcOrd="2" destOrd="0" parTransId="{803EB8DD-1244-444C-AA6C-35D2927CDD33}" sibTransId="{1891324B-9CBE-4329-982F-6B1B17D6CFB2}"/>
    <dgm:cxn modelId="{9461042E-9B29-48F3-8E5D-11A352B60914}" srcId="{F6C11C87-FF76-4A68-8E6D-37E5A652E498}" destId="{3AB1558B-C915-4127-A250-A8BDB21144CD}" srcOrd="1" destOrd="0" parTransId="{534B1EBE-F34D-4765-8702-CB5B66F93CD3}" sibTransId="{D86C039F-120B-400F-89C8-094FD8D95450}"/>
    <dgm:cxn modelId="{6CCA3028-A998-46DA-A93F-3FC51B883420}" type="presOf" srcId="{7216177A-6844-410E-A402-4F3A32EE513A}" destId="{58A9E54D-F24A-44F8-B288-32C965B7F4F5}" srcOrd="1" destOrd="0" presId="urn:microsoft.com/office/officeart/2005/8/layout/pyramid1"/>
    <dgm:cxn modelId="{F2512AA6-FD3C-4E57-A544-7852B6EBB6DD}" type="presOf" srcId="{3F873A21-5A2E-4D4B-AD90-9EAB066FB769}" destId="{71679450-A4CC-4615-9706-0293D9329BFA}" srcOrd="0" destOrd="0" presId="urn:microsoft.com/office/officeart/2005/8/layout/pyramid1"/>
    <dgm:cxn modelId="{BAA190A2-156B-4815-B444-176483BED6CF}" type="presOf" srcId="{3AB1558B-C915-4127-A250-A8BDB21144CD}" destId="{0BD31408-7160-4349-9D17-73B21E8FBC19}" srcOrd="0" destOrd="0" presId="urn:microsoft.com/office/officeart/2005/8/layout/pyramid1"/>
    <dgm:cxn modelId="{513543D2-0AFD-43C3-B986-DDF0FAF278C1}" type="presOf" srcId="{3F873A21-5A2E-4D4B-AD90-9EAB066FB769}" destId="{A2EE68EB-7AE9-4B47-A54F-CB0CDC132FD7}" srcOrd="1" destOrd="0" presId="urn:microsoft.com/office/officeart/2005/8/layout/pyramid1"/>
    <dgm:cxn modelId="{9BB46212-BBC2-4087-9226-16FEB4C97E58}" srcId="{F6C11C87-FF76-4A68-8E6D-37E5A652E498}" destId="{3808F8A9-FB33-4D0E-B550-FB55B59BCCD5}" srcOrd="3" destOrd="0" parTransId="{E98D2F03-7DB8-48D4-8D38-809114F73C16}" sibTransId="{032DFF67-137F-4F8C-A505-AC9DDDE80963}"/>
    <dgm:cxn modelId="{78A6E48D-83FB-4DD4-886A-A6E8E76E6907}" type="presOf" srcId="{3808F8A9-FB33-4D0E-B550-FB55B59BCCD5}" destId="{23F7FB59-45F1-45BC-AECC-04943A99AE3D}" srcOrd="1" destOrd="0" presId="urn:microsoft.com/office/officeart/2005/8/layout/pyramid1"/>
    <dgm:cxn modelId="{3A4BA792-8B0C-46E8-A244-FC1D8F617365}" type="presOf" srcId="{3808F8A9-FB33-4D0E-B550-FB55B59BCCD5}" destId="{7C6463FD-E2D6-4538-8DEF-D37F30E67432}" srcOrd="0" destOrd="0" presId="urn:microsoft.com/office/officeart/2005/8/layout/pyramid1"/>
    <dgm:cxn modelId="{E5616632-BE21-4BA9-8BE8-039547F7E532}" type="presOf" srcId="{3AB1558B-C915-4127-A250-A8BDB21144CD}" destId="{30C04437-23AB-4C99-A6FA-5BE4EBEBA9DC}" srcOrd="1" destOrd="0" presId="urn:microsoft.com/office/officeart/2005/8/layout/pyramid1"/>
    <dgm:cxn modelId="{6C7A654C-7445-49DB-8D5F-DB2239247739}" type="presParOf" srcId="{1B18D0F0-EF7E-4656-BB33-29C674B7080A}" destId="{DE62986A-643E-4A91-9E5E-4BF1F9775DFE}" srcOrd="0" destOrd="0" presId="urn:microsoft.com/office/officeart/2005/8/layout/pyramid1"/>
    <dgm:cxn modelId="{B9EDE315-55AF-4C2E-890E-E20343A09AF8}" type="presParOf" srcId="{DE62986A-643E-4A91-9E5E-4BF1F9775DFE}" destId="{71679450-A4CC-4615-9706-0293D9329BFA}" srcOrd="0" destOrd="0" presId="urn:microsoft.com/office/officeart/2005/8/layout/pyramid1"/>
    <dgm:cxn modelId="{0459F29D-73A9-4D30-AFFB-26763F8B3C11}" type="presParOf" srcId="{DE62986A-643E-4A91-9E5E-4BF1F9775DFE}" destId="{A2EE68EB-7AE9-4B47-A54F-CB0CDC132FD7}" srcOrd="1" destOrd="0" presId="urn:microsoft.com/office/officeart/2005/8/layout/pyramid1"/>
    <dgm:cxn modelId="{0B08ACC2-2F64-4E8A-954C-8C7945D64924}" type="presParOf" srcId="{1B18D0F0-EF7E-4656-BB33-29C674B7080A}" destId="{3ABB719A-A8FA-46CB-A716-B104BD071B77}" srcOrd="1" destOrd="0" presId="urn:microsoft.com/office/officeart/2005/8/layout/pyramid1"/>
    <dgm:cxn modelId="{A4387221-1DCA-493D-B9D0-94B6C71F7FFA}" type="presParOf" srcId="{3ABB719A-A8FA-46CB-A716-B104BD071B77}" destId="{0BD31408-7160-4349-9D17-73B21E8FBC19}" srcOrd="0" destOrd="0" presId="urn:microsoft.com/office/officeart/2005/8/layout/pyramid1"/>
    <dgm:cxn modelId="{95E8B152-31BE-45F1-8F2F-695F6357A8E2}" type="presParOf" srcId="{3ABB719A-A8FA-46CB-A716-B104BD071B77}" destId="{30C04437-23AB-4C99-A6FA-5BE4EBEBA9DC}" srcOrd="1" destOrd="0" presId="urn:microsoft.com/office/officeart/2005/8/layout/pyramid1"/>
    <dgm:cxn modelId="{54A2ABA8-7502-4F69-98ED-6FC0BCEB6AD2}" type="presParOf" srcId="{1B18D0F0-EF7E-4656-BB33-29C674B7080A}" destId="{AC7B3FDC-C89E-4E5E-A608-CD1DC56AECDF}" srcOrd="2" destOrd="0" presId="urn:microsoft.com/office/officeart/2005/8/layout/pyramid1"/>
    <dgm:cxn modelId="{5E9D4E52-384F-43E9-BB9B-429DEC7001F5}" type="presParOf" srcId="{AC7B3FDC-C89E-4E5E-A608-CD1DC56AECDF}" destId="{C18E306C-42A9-4B11-99BA-C10B0492F556}" srcOrd="0" destOrd="0" presId="urn:microsoft.com/office/officeart/2005/8/layout/pyramid1"/>
    <dgm:cxn modelId="{CA00CDED-4D57-4EF6-97EF-E2544CF142E4}" type="presParOf" srcId="{AC7B3FDC-C89E-4E5E-A608-CD1DC56AECDF}" destId="{58A9E54D-F24A-44F8-B288-32C965B7F4F5}" srcOrd="1" destOrd="0" presId="urn:microsoft.com/office/officeart/2005/8/layout/pyramid1"/>
    <dgm:cxn modelId="{634F9821-BDC1-4EFC-A931-F91144FC1C30}" type="presParOf" srcId="{1B18D0F0-EF7E-4656-BB33-29C674B7080A}" destId="{7C17A792-083A-47B9-B641-E78F29828084}" srcOrd="3" destOrd="0" presId="urn:microsoft.com/office/officeart/2005/8/layout/pyramid1"/>
    <dgm:cxn modelId="{87D05B4E-2469-4084-A855-FDC39CD9DE52}" type="presParOf" srcId="{7C17A792-083A-47B9-B641-E78F29828084}" destId="{7C6463FD-E2D6-4538-8DEF-D37F30E67432}" srcOrd="0" destOrd="0" presId="urn:microsoft.com/office/officeart/2005/8/layout/pyramid1"/>
    <dgm:cxn modelId="{1D748B93-704C-46F0-AF26-7C6F8D8C4266}" type="presParOf" srcId="{7C17A792-083A-47B9-B641-E78F29828084}" destId="{23F7FB59-45F1-45BC-AECC-04943A99AE3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C11C87-FF76-4A68-8E6D-37E5A652E49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3F873A21-5A2E-4D4B-AD90-9EAB066FB769}">
      <dgm:prSet phldrT="[Tekst]" custT="1"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nb-NO" sz="1800" dirty="0" smtClean="0">
            <a:solidFill>
              <a:schemeClr val="bg1"/>
            </a:solidFill>
          </a:endParaRPr>
        </a:p>
        <a:p>
          <a:r>
            <a:rPr lang="nb-NO" sz="1800" dirty="0" smtClean="0">
              <a:solidFill>
                <a:schemeClr val="bg1"/>
              </a:solidFill>
            </a:rPr>
            <a:t> </a:t>
          </a:r>
          <a:r>
            <a:rPr lang="nb-NO" sz="1400" dirty="0" smtClean="0">
              <a:solidFill>
                <a:schemeClr val="bg1"/>
              </a:solidFill>
            </a:rPr>
            <a:t>Hoved-</a:t>
          </a:r>
          <a:br>
            <a:rPr lang="nb-NO" sz="1400" dirty="0" smtClean="0">
              <a:solidFill>
                <a:schemeClr val="bg1"/>
              </a:solidFill>
            </a:rPr>
          </a:br>
          <a:r>
            <a:rPr lang="nb-NO" sz="1400" dirty="0" smtClean="0">
              <a:solidFill>
                <a:schemeClr val="bg1"/>
              </a:solidFill>
            </a:rPr>
            <a:t>avtale</a:t>
          </a:r>
          <a:endParaRPr lang="nb-NO" sz="1400" dirty="0">
            <a:solidFill>
              <a:schemeClr val="bg1"/>
            </a:solidFill>
          </a:endParaRPr>
        </a:p>
      </dgm:t>
    </dgm:pt>
    <dgm:pt modelId="{C61C83A3-9E86-4AFB-B225-73130AFFEB89}" type="parTrans" cxnId="{4B05E58F-9447-4648-B283-8928157DDFDD}">
      <dgm:prSet/>
      <dgm:spPr/>
      <dgm:t>
        <a:bodyPr/>
        <a:lstStyle/>
        <a:p>
          <a:endParaRPr lang="nb-NO"/>
        </a:p>
      </dgm:t>
    </dgm:pt>
    <dgm:pt modelId="{F6958BA2-A50B-4D64-B00D-2B059972B6CD}" type="sibTrans" cxnId="{4B05E58F-9447-4648-B283-8928157DDFDD}">
      <dgm:prSet/>
      <dgm:spPr/>
      <dgm:t>
        <a:bodyPr/>
        <a:lstStyle/>
        <a:p>
          <a:endParaRPr lang="nb-NO"/>
        </a:p>
      </dgm:t>
    </dgm:pt>
    <dgm:pt modelId="{3AB1558B-C915-4127-A250-A8BDB21144CD}">
      <dgm:prSet phldrT="[Teks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nb-NO" sz="2000" dirty="0" smtClean="0">
              <a:solidFill>
                <a:schemeClr val="bg1"/>
              </a:solidFill>
            </a:rPr>
            <a:t>Overens-</a:t>
          </a:r>
          <a:br>
            <a:rPr lang="nb-NO" sz="2000" dirty="0" smtClean="0">
              <a:solidFill>
                <a:schemeClr val="bg1"/>
              </a:solidFill>
            </a:rPr>
          </a:br>
          <a:r>
            <a:rPr lang="nb-NO" sz="2000" dirty="0" err="1" smtClean="0">
              <a:solidFill>
                <a:schemeClr val="bg1"/>
              </a:solidFill>
            </a:rPr>
            <a:t>komst</a:t>
          </a:r>
          <a:r>
            <a:rPr lang="nb-NO" sz="2000" dirty="0" smtClean="0">
              <a:solidFill>
                <a:schemeClr val="bg1"/>
              </a:solidFill>
            </a:rPr>
            <a:t> A</a:t>
          </a:r>
          <a:endParaRPr lang="nb-NO" sz="2000" dirty="0">
            <a:solidFill>
              <a:schemeClr val="bg1"/>
            </a:solidFill>
          </a:endParaRPr>
        </a:p>
      </dgm:t>
    </dgm:pt>
    <dgm:pt modelId="{534B1EBE-F34D-4765-8702-CB5B66F93CD3}" type="parTrans" cxnId="{9461042E-9B29-48F3-8E5D-11A352B60914}">
      <dgm:prSet/>
      <dgm:spPr/>
      <dgm:t>
        <a:bodyPr/>
        <a:lstStyle/>
        <a:p>
          <a:endParaRPr lang="nb-NO"/>
        </a:p>
      </dgm:t>
    </dgm:pt>
    <dgm:pt modelId="{D86C039F-120B-400F-89C8-094FD8D95450}" type="sibTrans" cxnId="{9461042E-9B29-48F3-8E5D-11A352B60914}">
      <dgm:prSet/>
      <dgm:spPr/>
      <dgm:t>
        <a:bodyPr/>
        <a:lstStyle/>
        <a:p>
          <a:endParaRPr lang="nb-NO"/>
        </a:p>
      </dgm:t>
    </dgm:pt>
    <dgm:pt modelId="{3808F8A9-FB33-4D0E-B550-FB55B59BCCD5}">
      <dgm:prSet phldrT="[Teks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nb-NO" sz="2000" dirty="0" smtClean="0">
              <a:solidFill>
                <a:schemeClr val="bg1"/>
              </a:solidFill>
            </a:rPr>
            <a:t>Særavtaler</a:t>
          </a:r>
          <a:endParaRPr lang="nb-NO" sz="2000" dirty="0">
            <a:solidFill>
              <a:schemeClr val="bg1"/>
            </a:solidFill>
          </a:endParaRPr>
        </a:p>
      </dgm:t>
    </dgm:pt>
    <dgm:pt modelId="{E98D2F03-7DB8-48D4-8D38-809114F73C16}" type="parTrans" cxnId="{9BB46212-BBC2-4087-9226-16FEB4C97E58}">
      <dgm:prSet/>
      <dgm:spPr/>
      <dgm:t>
        <a:bodyPr/>
        <a:lstStyle/>
        <a:p>
          <a:endParaRPr lang="nb-NO"/>
        </a:p>
      </dgm:t>
    </dgm:pt>
    <dgm:pt modelId="{032DFF67-137F-4F8C-A505-AC9DDDE80963}" type="sibTrans" cxnId="{9BB46212-BBC2-4087-9226-16FEB4C97E58}">
      <dgm:prSet/>
      <dgm:spPr/>
      <dgm:t>
        <a:bodyPr/>
        <a:lstStyle/>
        <a:p>
          <a:endParaRPr lang="nb-NO"/>
        </a:p>
      </dgm:t>
    </dgm:pt>
    <dgm:pt modelId="{7216177A-6844-410E-A402-4F3A32EE513A}">
      <dgm:prSet phldrT="[Tekst]" custT="1"/>
      <dgm:spPr>
        <a:solidFill>
          <a:srgbClr val="C00000"/>
        </a:solidFill>
      </dgm:spPr>
      <dgm:t>
        <a:bodyPr/>
        <a:lstStyle/>
        <a:p>
          <a:r>
            <a:rPr lang="nb-NO" sz="2000" dirty="0" smtClean="0">
              <a:solidFill>
                <a:schemeClr val="bg1"/>
              </a:solidFill>
            </a:rPr>
            <a:t>Overenskomst B</a:t>
          </a:r>
          <a:endParaRPr lang="nb-NO" sz="2000" dirty="0">
            <a:solidFill>
              <a:schemeClr val="bg1"/>
            </a:solidFill>
          </a:endParaRPr>
        </a:p>
      </dgm:t>
    </dgm:pt>
    <dgm:pt modelId="{1891324B-9CBE-4329-982F-6B1B17D6CFB2}" type="sibTrans" cxnId="{C2FF9F86-6319-4BDF-9EAB-FA7C68EFB373}">
      <dgm:prSet/>
      <dgm:spPr/>
      <dgm:t>
        <a:bodyPr/>
        <a:lstStyle/>
        <a:p>
          <a:endParaRPr lang="nb-NO"/>
        </a:p>
      </dgm:t>
    </dgm:pt>
    <dgm:pt modelId="{803EB8DD-1244-444C-AA6C-35D2927CDD33}" type="parTrans" cxnId="{C2FF9F86-6319-4BDF-9EAB-FA7C68EFB373}">
      <dgm:prSet/>
      <dgm:spPr/>
      <dgm:t>
        <a:bodyPr/>
        <a:lstStyle/>
        <a:p>
          <a:endParaRPr lang="nb-NO"/>
        </a:p>
      </dgm:t>
    </dgm:pt>
    <dgm:pt modelId="{1B18D0F0-EF7E-4656-BB33-29C674B7080A}" type="pres">
      <dgm:prSet presAssocID="{F6C11C87-FF76-4A68-8E6D-37E5A652E498}" presName="Name0" presStyleCnt="0">
        <dgm:presLayoutVars>
          <dgm:dir/>
          <dgm:animLvl val="lvl"/>
          <dgm:resizeHandles val="exact"/>
        </dgm:presLayoutVars>
      </dgm:prSet>
      <dgm:spPr/>
    </dgm:pt>
    <dgm:pt modelId="{DE62986A-643E-4A91-9E5E-4BF1F9775DFE}" type="pres">
      <dgm:prSet presAssocID="{3F873A21-5A2E-4D4B-AD90-9EAB066FB769}" presName="Name8" presStyleCnt="0"/>
      <dgm:spPr/>
    </dgm:pt>
    <dgm:pt modelId="{71679450-A4CC-4615-9706-0293D9329BFA}" type="pres">
      <dgm:prSet presAssocID="{3F873A21-5A2E-4D4B-AD90-9EAB066FB769}" presName="level" presStyleLbl="node1" presStyleIdx="0" presStyleCnt="4" custLinFactNeighborX="1757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2EE68EB-7AE9-4B47-A54F-CB0CDC132FD7}" type="pres">
      <dgm:prSet presAssocID="{3F873A21-5A2E-4D4B-AD90-9EAB066FB76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ABB719A-A8FA-46CB-A716-B104BD071B77}" type="pres">
      <dgm:prSet presAssocID="{3AB1558B-C915-4127-A250-A8BDB21144CD}" presName="Name8" presStyleCnt="0"/>
      <dgm:spPr/>
    </dgm:pt>
    <dgm:pt modelId="{0BD31408-7160-4349-9D17-73B21E8FBC19}" type="pres">
      <dgm:prSet presAssocID="{3AB1558B-C915-4127-A250-A8BDB21144CD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0C04437-23AB-4C99-A6FA-5BE4EBEBA9DC}" type="pres">
      <dgm:prSet presAssocID="{3AB1558B-C915-4127-A250-A8BDB21144C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AC7B3FDC-C89E-4E5E-A608-CD1DC56AECDF}" type="pres">
      <dgm:prSet presAssocID="{7216177A-6844-410E-A402-4F3A32EE513A}" presName="Name8" presStyleCnt="0"/>
      <dgm:spPr/>
    </dgm:pt>
    <dgm:pt modelId="{C18E306C-42A9-4B11-99BA-C10B0492F556}" type="pres">
      <dgm:prSet presAssocID="{7216177A-6844-410E-A402-4F3A32EE513A}" presName="level" presStyleLbl="node1" presStyleIdx="2" presStyleCnt="4" custLinFactNeighborY="-402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8A9E54D-F24A-44F8-B288-32C965B7F4F5}" type="pres">
      <dgm:prSet presAssocID="{7216177A-6844-410E-A402-4F3A32EE513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7C17A792-083A-47B9-B641-E78F29828084}" type="pres">
      <dgm:prSet presAssocID="{3808F8A9-FB33-4D0E-B550-FB55B59BCCD5}" presName="Name8" presStyleCnt="0"/>
      <dgm:spPr/>
    </dgm:pt>
    <dgm:pt modelId="{7C6463FD-E2D6-4538-8DEF-D37F30E67432}" type="pres">
      <dgm:prSet presAssocID="{3808F8A9-FB33-4D0E-B550-FB55B59BCCD5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23F7FB59-45F1-45BC-AECC-04943A99AE3D}" type="pres">
      <dgm:prSet presAssocID="{3808F8A9-FB33-4D0E-B550-FB55B59BCCD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nb-NO"/>
        </a:p>
      </dgm:t>
    </dgm:pt>
  </dgm:ptLst>
  <dgm:cxnLst>
    <dgm:cxn modelId="{A5BA4E57-BFCC-4369-B9C2-BDC683928F31}" type="presOf" srcId="{3F873A21-5A2E-4D4B-AD90-9EAB066FB769}" destId="{A2EE68EB-7AE9-4B47-A54F-CB0CDC132FD7}" srcOrd="1" destOrd="0" presId="urn:microsoft.com/office/officeart/2005/8/layout/pyramid1"/>
    <dgm:cxn modelId="{4B05E58F-9447-4648-B283-8928157DDFDD}" srcId="{F6C11C87-FF76-4A68-8E6D-37E5A652E498}" destId="{3F873A21-5A2E-4D4B-AD90-9EAB066FB769}" srcOrd="0" destOrd="0" parTransId="{C61C83A3-9E86-4AFB-B225-73130AFFEB89}" sibTransId="{F6958BA2-A50B-4D64-B00D-2B059972B6CD}"/>
    <dgm:cxn modelId="{C2FF9F86-6319-4BDF-9EAB-FA7C68EFB373}" srcId="{F6C11C87-FF76-4A68-8E6D-37E5A652E498}" destId="{7216177A-6844-410E-A402-4F3A32EE513A}" srcOrd="2" destOrd="0" parTransId="{803EB8DD-1244-444C-AA6C-35D2927CDD33}" sibTransId="{1891324B-9CBE-4329-982F-6B1B17D6CFB2}"/>
    <dgm:cxn modelId="{9461042E-9B29-48F3-8E5D-11A352B60914}" srcId="{F6C11C87-FF76-4A68-8E6D-37E5A652E498}" destId="{3AB1558B-C915-4127-A250-A8BDB21144CD}" srcOrd="1" destOrd="0" parTransId="{534B1EBE-F34D-4765-8702-CB5B66F93CD3}" sibTransId="{D86C039F-120B-400F-89C8-094FD8D95450}"/>
    <dgm:cxn modelId="{62B171BE-28F9-418F-B7B7-99E6A77E0559}" type="presOf" srcId="{3AB1558B-C915-4127-A250-A8BDB21144CD}" destId="{0BD31408-7160-4349-9D17-73B21E8FBC19}" srcOrd="0" destOrd="0" presId="urn:microsoft.com/office/officeart/2005/8/layout/pyramid1"/>
    <dgm:cxn modelId="{A3B20C24-6553-40FA-9919-105CC7A1F5E6}" type="presOf" srcId="{3808F8A9-FB33-4D0E-B550-FB55B59BCCD5}" destId="{7C6463FD-E2D6-4538-8DEF-D37F30E67432}" srcOrd="0" destOrd="0" presId="urn:microsoft.com/office/officeart/2005/8/layout/pyramid1"/>
    <dgm:cxn modelId="{72992E1C-0EF3-41B6-9D99-E4621E8DCFE7}" type="presOf" srcId="{7216177A-6844-410E-A402-4F3A32EE513A}" destId="{58A9E54D-F24A-44F8-B288-32C965B7F4F5}" srcOrd="1" destOrd="0" presId="urn:microsoft.com/office/officeart/2005/8/layout/pyramid1"/>
    <dgm:cxn modelId="{F50F0706-2499-4128-A25F-8272411FCC36}" type="presOf" srcId="{3AB1558B-C915-4127-A250-A8BDB21144CD}" destId="{30C04437-23AB-4C99-A6FA-5BE4EBEBA9DC}" srcOrd="1" destOrd="0" presId="urn:microsoft.com/office/officeart/2005/8/layout/pyramid1"/>
    <dgm:cxn modelId="{B36AC7E8-1336-46C2-8B20-BBE4B3662B36}" type="presOf" srcId="{7216177A-6844-410E-A402-4F3A32EE513A}" destId="{C18E306C-42A9-4B11-99BA-C10B0492F556}" srcOrd="0" destOrd="0" presId="urn:microsoft.com/office/officeart/2005/8/layout/pyramid1"/>
    <dgm:cxn modelId="{9BB46212-BBC2-4087-9226-16FEB4C97E58}" srcId="{F6C11C87-FF76-4A68-8E6D-37E5A652E498}" destId="{3808F8A9-FB33-4D0E-B550-FB55B59BCCD5}" srcOrd="3" destOrd="0" parTransId="{E98D2F03-7DB8-48D4-8D38-809114F73C16}" sibTransId="{032DFF67-137F-4F8C-A505-AC9DDDE80963}"/>
    <dgm:cxn modelId="{EE3E8A4B-99E0-47CB-BBA9-82194C50B9C8}" type="presOf" srcId="{3808F8A9-FB33-4D0E-B550-FB55B59BCCD5}" destId="{23F7FB59-45F1-45BC-AECC-04943A99AE3D}" srcOrd="1" destOrd="0" presId="urn:microsoft.com/office/officeart/2005/8/layout/pyramid1"/>
    <dgm:cxn modelId="{A2BB1B52-8F48-4ABF-957D-4A79532F09BD}" type="presOf" srcId="{F6C11C87-FF76-4A68-8E6D-37E5A652E498}" destId="{1B18D0F0-EF7E-4656-BB33-29C674B7080A}" srcOrd="0" destOrd="0" presId="urn:microsoft.com/office/officeart/2005/8/layout/pyramid1"/>
    <dgm:cxn modelId="{40DFA8FF-82B3-4F26-936E-427B1D4A3820}" type="presOf" srcId="{3F873A21-5A2E-4D4B-AD90-9EAB066FB769}" destId="{71679450-A4CC-4615-9706-0293D9329BFA}" srcOrd="0" destOrd="0" presId="urn:microsoft.com/office/officeart/2005/8/layout/pyramid1"/>
    <dgm:cxn modelId="{24DA6FC6-B08F-428D-93DF-967A27C26C1A}" type="presParOf" srcId="{1B18D0F0-EF7E-4656-BB33-29C674B7080A}" destId="{DE62986A-643E-4A91-9E5E-4BF1F9775DFE}" srcOrd="0" destOrd="0" presId="urn:microsoft.com/office/officeart/2005/8/layout/pyramid1"/>
    <dgm:cxn modelId="{744DDB3A-E982-4D7C-A01E-9A68AEEE766F}" type="presParOf" srcId="{DE62986A-643E-4A91-9E5E-4BF1F9775DFE}" destId="{71679450-A4CC-4615-9706-0293D9329BFA}" srcOrd="0" destOrd="0" presId="urn:microsoft.com/office/officeart/2005/8/layout/pyramid1"/>
    <dgm:cxn modelId="{2BF37E07-D8D8-4019-971E-7D6045A99C2A}" type="presParOf" srcId="{DE62986A-643E-4A91-9E5E-4BF1F9775DFE}" destId="{A2EE68EB-7AE9-4B47-A54F-CB0CDC132FD7}" srcOrd="1" destOrd="0" presId="urn:microsoft.com/office/officeart/2005/8/layout/pyramid1"/>
    <dgm:cxn modelId="{B2582905-E5B0-4F28-ACB7-962ECBA5A8EA}" type="presParOf" srcId="{1B18D0F0-EF7E-4656-BB33-29C674B7080A}" destId="{3ABB719A-A8FA-46CB-A716-B104BD071B77}" srcOrd="1" destOrd="0" presId="urn:microsoft.com/office/officeart/2005/8/layout/pyramid1"/>
    <dgm:cxn modelId="{AEC259A2-20E0-4EA5-AFC3-96820181A2F0}" type="presParOf" srcId="{3ABB719A-A8FA-46CB-A716-B104BD071B77}" destId="{0BD31408-7160-4349-9D17-73B21E8FBC19}" srcOrd="0" destOrd="0" presId="urn:microsoft.com/office/officeart/2005/8/layout/pyramid1"/>
    <dgm:cxn modelId="{11E329E7-9B7F-4F57-A382-23A9948A3B2C}" type="presParOf" srcId="{3ABB719A-A8FA-46CB-A716-B104BD071B77}" destId="{30C04437-23AB-4C99-A6FA-5BE4EBEBA9DC}" srcOrd="1" destOrd="0" presId="urn:microsoft.com/office/officeart/2005/8/layout/pyramid1"/>
    <dgm:cxn modelId="{C07470DA-0FFF-426A-A6C1-9E5B9E7DEF7A}" type="presParOf" srcId="{1B18D0F0-EF7E-4656-BB33-29C674B7080A}" destId="{AC7B3FDC-C89E-4E5E-A608-CD1DC56AECDF}" srcOrd="2" destOrd="0" presId="urn:microsoft.com/office/officeart/2005/8/layout/pyramid1"/>
    <dgm:cxn modelId="{F3870858-4A35-43FD-A1E3-0EDED17F294A}" type="presParOf" srcId="{AC7B3FDC-C89E-4E5E-A608-CD1DC56AECDF}" destId="{C18E306C-42A9-4B11-99BA-C10B0492F556}" srcOrd="0" destOrd="0" presId="urn:microsoft.com/office/officeart/2005/8/layout/pyramid1"/>
    <dgm:cxn modelId="{A544B096-6023-4F5A-9936-55D7ECD53EC2}" type="presParOf" srcId="{AC7B3FDC-C89E-4E5E-A608-CD1DC56AECDF}" destId="{58A9E54D-F24A-44F8-B288-32C965B7F4F5}" srcOrd="1" destOrd="0" presId="urn:microsoft.com/office/officeart/2005/8/layout/pyramid1"/>
    <dgm:cxn modelId="{32318902-23A1-465C-AD7A-6B2495002211}" type="presParOf" srcId="{1B18D0F0-EF7E-4656-BB33-29C674B7080A}" destId="{7C17A792-083A-47B9-B641-E78F29828084}" srcOrd="3" destOrd="0" presId="urn:microsoft.com/office/officeart/2005/8/layout/pyramid1"/>
    <dgm:cxn modelId="{7CCC970D-82EB-4021-9285-083631F4C03A}" type="presParOf" srcId="{7C17A792-083A-47B9-B641-E78F29828084}" destId="{7C6463FD-E2D6-4538-8DEF-D37F30E67432}" srcOrd="0" destOrd="0" presId="urn:microsoft.com/office/officeart/2005/8/layout/pyramid1"/>
    <dgm:cxn modelId="{958AEBF2-9210-4953-9931-F61EBA5DFD44}" type="presParOf" srcId="{7C17A792-083A-47B9-B641-E78F29828084}" destId="{23F7FB59-45F1-45BC-AECC-04943A99AE3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2AAB3-54AB-431B-9909-B296B7A84875}" type="datetimeFigureOut">
              <a:rPr lang="nb-NO" smtClean="0"/>
              <a:t>16.09.2016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8C446-202B-4CCB-BAD1-F40DA632523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3824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M: En liten overgang fra det Dag</a:t>
            </a:r>
            <a:r>
              <a:rPr lang="nb-NO" baseline="0" dirty="0" smtClean="0"/>
              <a:t> Arne har snakket om.</a:t>
            </a:r>
          </a:p>
          <a:p>
            <a:r>
              <a:rPr lang="nb-NO" dirty="0" smtClean="0"/>
              <a:t>Da vi ba dere drøfte</a:t>
            </a:r>
            <a:r>
              <a:rPr lang="nb-NO" baseline="0" dirty="0" smtClean="0"/>
              <a:t> om hva dere ville at dette kurset skulle handle om, snakket dere om tillitsvalgtes rolle. En av filmene dere fikk før kurset handlet også om dette.</a:t>
            </a:r>
          </a:p>
          <a:p>
            <a:r>
              <a:rPr lang="nb-NO" baseline="0" dirty="0" smtClean="0"/>
              <a:t>Hva har du begitt deg ut på? Hvordan skal du løse oppdraget ditt – til beste for medlemmene og bedriften?</a:t>
            </a:r>
          </a:p>
          <a:p>
            <a:endParaRPr lang="nb-NO" dirty="0" smtClean="0"/>
          </a:p>
          <a:p>
            <a:r>
              <a:rPr lang="nb-NO" dirty="0" smtClean="0"/>
              <a:t>Selv</a:t>
            </a:r>
            <a:r>
              <a:rPr lang="nb-NO" baseline="0" dirty="0" smtClean="0"/>
              <a:t> om titlene på foredragene disse to dagene ikke alltid er tillitsvalgtes rolle, handler alt vi skal snakke om </a:t>
            </a:r>
            <a:r>
              <a:rPr lang="nb-NO" baseline="0" dirty="0" err="1" smtClean="0"/>
              <a:t>om</a:t>
            </a:r>
            <a:r>
              <a:rPr lang="nb-NO" baseline="0" dirty="0" smtClean="0"/>
              <a:t> kunnskap, metoder, bestemmelser etc. som skal hjelpe deg til å bli en bedre tillitsvalgt – og få en større forståelse for rollen. Vi skal jobbe med oppgaver som skal gjøre at du forstår med av rollen i grupper senere i dag og i morgen.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B51AC-F4F3-624A-984C-DB3639108764}" type="slidenum">
              <a:rPr lang="nb-NO">
                <a:solidFill>
                  <a:prstClr val="black"/>
                </a:solidFill>
              </a:rPr>
              <a:pPr/>
              <a:t>1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0514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Valgfri foil som kan brukes dersom det blir spørsmål rundt</a:t>
            </a:r>
            <a:r>
              <a:rPr lang="nb-NO" baseline="0" dirty="0" smtClean="0"/>
              <a:t> tvister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B51AC-F4F3-624A-984C-DB3639108764}" type="slidenum">
              <a:rPr lang="nb-NO" smtClean="0">
                <a:solidFill>
                  <a:prstClr val="black"/>
                </a:solidFill>
              </a:rPr>
              <a:pPr/>
              <a:t>16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840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B51AC-F4F3-624A-984C-DB3639108764}" type="slidenum">
              <a:rPr lang="nb-NO" smtClean="0"/>
              <a:pPr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7933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338D9B-9FD5-4501-A600-160517A453FB}" type="slidenum">
              <a:rPr lang="nb-NO">
                <a:solidFill>
                  <a:prstClr val="black"/>
                </a:solidFill>
              </a:rPr>
              <a:pPr/>
              <a:t>21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11441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8F484C-3763-4A0A-AE80-3BB83EA3FB67}" type="slidenum">
              <a:rPr lang="nb-NO">
                <a:solidFill>
                  <a:prstClr val="black"/>
                </a:solidFill>
              </a:rPr>
              <a:pPr/>
              <a:t>3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viktig</a:t>
            </a:r>
            <a:r>
              <a:rPr lang="en-US" dirty="0" smtClean="0"/>
              <a:t> å </a:t>
            </a:r>
            <a:r>
              <a:rPr lang="en-US" dirty="0" err="1" smtClean="0"/>
              <a:t>bruke</a:t>
            </a:r>
            <a:r>
              <a:rPr lang="en-US" dirty="0" smtClean="0"/>
              <a:t> </a:t>
            </a:r>
            <a:r>
              <a:rPr lang="en-US" dirty="0" err="1" smtClean="0"/>
              <a:t>litt</a:t>
            </a:r>
            <a:r>
              <a:rPr lang="en-US" dirty="0" smtClean="0"/>
              <a:t> </a:t>
            </a:r>
            <a:r>
              <a:rPr lang="en-US" dirty="0" err="1" smtClean="0"/>
              <a:t>tid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avtalestrukturen</a:t>
            </a:r>
            <a:r>
              <a:rPr lang="en-US" dirty="0" smtClean="0"/>
              <a:t> og </a:t>
            </a:r>
            <a:r>
              <a:rPr lang="en-US" dirty="0" err="1" smtClean="0"/>
              <a:t>avtalehierarkiet</a:t>
            </a:r>
            <a:r>
              <a:rPr lang="en-US" dirty="0" smtClean="0"/>
              <a:t>. </a:t>
            </a:r>
            <a:r>
              <a:rPr lang="en-US" dirty="0" err="1" smtClean="0"/>
              <a:t>Dette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våre</a:t>
            </a:r>
            <a:r>
              <a:rPr lang="en-US" dirty="0" smtClean="0"/>
              <a:t> </a:t>
            </a:r>
            <a:r>
              <a:rPr lang="en-US" dirty="0" err="1" smtClean="0"/>
              <a:t>avtaler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forhandlet</a:t>
            </a:r>
            <a:r>
              <a:rPr lang="en-US" dirty="0" smtClean="0"/>
              <a:t> </a:t>
            </a:r>
            <a:r>
              <a:rPr lang="en-US" dirty="0" err="1" smtClean="0"/>
              <a:t>fram</a:t>
            </a:r>
            <a:r>
              <a:rPr lang="en-US" dirty="0" smtClean="0"/>
              <a:t> </a:t>
            </a:r>
            <a:r>
              <a:rPr lang="en-US" dirty="0" err="1" smtClean="0"/>
              <a:t>enten</a:t>
            </a:r>
            <a:r>
              <a:rPr lang="en-US" dirty="0" smtClean="0"/>
              <a:t> </a:t>
            </a:r>
            <a:r>
              <a:rPr lang="en-US" dirty="0" err="1" smtClean="0"/>
              <a:t>mellom</a:t>
            </a:r>
            <a:r>
              <a:rPr lang="en-US" dirty="0" smtClean="0"/>
              <a:t> </a:t>
            </a:r>
            <a:r>
              <a:rPr lang="en-US" dirty="0" err="1" smtClean="0"/>
              <a:t>Finans</a:t>
            </a:r>
            <a:r>
              <a:rPr lang="en-US" dirty="0" smtClean="0"/>
              <a:t> </a:t>
            </a:r>
            <a:r>
              <a:rPr lang="en-US" dirty="0" err="1" smtClean="0"/>
              <a:t>Norge</a:t>
            </a:r>
            <a:r>
              <a:rPr lang="en-US" baseline="0" dirty="0" smtClean="0"/>
              <a:t> og </a:t>
            </a:r>
            <a:r>
              <a:rPr lang="en-US" baseline="0" dirty="0" err="1" smtClean="0"/>
              <a:t>Finansforbundet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eller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mellom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lokale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parter</a:t>
            </a:r>
            <a:r>
              <a:rPr lang="en-US" baseline="0" dirty="0" smtClean="0"/>
              <a:t>.</a:t>
            </a:r>
            <a:endParaRPr lang="en-US" dirty="0" smtClean="0"/>
          </a:p>
          <a:p>
            <a:r>
              <a:rPr lang="en-US" dirty="0" smtClean="0"/>
              <a:t>Husk </a:t>
            </a:r>
            <a:r>
              <a:rPr lang="en-US" dirty="0" err="1" smtClean="0"/>
              <a:t>også</a:t>
            </a:r>
            <a:r>
              <a:rPr lang="en-US" dirty="0" smtClean="0"/>
              <a:t> at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anledning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å </a:t>
            </a:r>
            <a:r>
              <a:rPr lang="en-US" dirty="0" err="1" smtClean="0"/>
              <a:t>avtale</a:t>
            </a:r>
            <a:r>
              <a:rPr lang="en-US" dirty="0" smtClean="0"/>
              <a:t> </a:t>
            </a:r>
            <a:r>
              <a:rPr lang="en-US" dirty="0" err="1" smtClean="0"/>
              <a:t>bestemmelser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BA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bedre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bestemmelser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SA.</a:t>
            </a:r>
          </a:p>
          <a:p>
            <a:r>
              <a:rPr lang="en-US" baseline="0" dirty="0" smtClean="0"/>
              <a:t>Husk at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være</a:t>
            </a:r>
            <a:r>
              <a:rPr lang="en-US" dirty="0" smtClean="0"/>
              <a:t> </a:t>
            </a:r>
            <a:r>
              <a:rPr lang="en-US" dirty="0" err="1" smtClean="0"/>
              <a:t>hensiktsmessig</a:t>
            </a:r>
            <a:r>
              <a:rPr lang="en-US" dirty="0" smtClean="0"/>
              <a:t> å </a:t>
            </a:r>
            <a:r>
              <a:rPr lang="en-US" dirty="0" err="1" smtClean="0"/>
              <a:t>kutte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de </a:t>
            </a:r>
            <a:r>
              <a:rPr lang="en-US" dirty="0" err="1" smtClean="0"/>
              <a:t>avtaledelene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relevante</a:t>
            </a:r>
            <a:r>
              <a:rPr lang="en-US" baseline="0" dirty="0" smtClean="0"/>
              <a:t> for din </a:t>
            </a:r>
            <a:r>
              <a:rPr lang="en-US" baseline="0" dirty="0" err="1" smtClean="0"/>
              <a:t>bedrift</a:t>
            </a:r>
            <a:r>
              <a:rPr lang="en-US" baseline="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453AA0-819F-4803-8CF1-BEC3DB9BE045}" type="slidenum">
              <a:rPr lang="nb-NO">
                <a:solidFill>
                  <a:prstClr val="black"/>
                </a:solidFill>
              </a:rPr>
              <a:pPr/>
              <a:t>4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HA 4 års varighet</a:t>
            </a:r>
          </a:p>
          <a:p>
            <a:r>
              <a:rPr lang="nb-NO" dirty="0" smtClean="0"/>
              <a:t>Regulerer blant annet:</a:t>
            </a:r>
          </a:p>
          <a:p>
            <a:pPr lvl="1">
              <a:buFont typeface="Wingdings" pitchFamily="2" charset="2"/>
              <a:buChar char="ü"/>
            </a:pPr>
            <a:r>
              <a:rPr lang="nb-NO" dirty="0" smtClean="0"/>
              <a:t>partsforhold og virkeområde</a:t>
            </a:r>
          </a:p>
          <a:p>
            <a:pPr lvl="1">
              <a:buFont typeface="Wingdings" pitchFamily="2" charset="2"/>
              <a:buChar char="ü"/>
            </a:pPr>
            <a:r>
              <a:rPr lang="nb-NO" dirty="0" smtClean="0"/>
              <a:t>avtalestruktur</a:t>
            </a:r>
          </a:p>
          <a:p>
            <a:pPr lvl="1">
              <a:buFont typeface="Wingdings" pitchFamily="2" charset="2"/>
              <a:buChar char="ü"/>
            </a:pPr>
            <a:r>
              <a:rPr lang="nb-NO" dirty="0" smtClean="0"/>
              <a:t>organisasjonsretten og tvistebehandling</a:t>
            </a:r>
          </a:p>
          <a:p>
            <a:pPr lvl="1">
              <a:buFont typeface="Wingdings" pitchFamily="2" charset="2"/>
              <a:buChar char="ü"/>
            </a:pPr>
            <a:r>
              <a:rPr lang="nb-NO" dirty="0" smtClean="0"/>
              <a:t>tv, samarbeid, medinnflytelse og likestilling</a:t>
            </a:r>
          </a:p>
          <a:p>
            <a:pPr lvl="1">
              <a:buFont typeface="Wingdings" pitchFamily="2" charset="2"/>
              <a:buChar char="ü"/>
            </a:pPr>
            <a:r>
              <a:rPr lang="nb-NO" dirty="0" smtClean="0"/>
              <a:t>ansettelse, oppsigelse og permitteringer</a:t>
            </a:r>
          </a:p>
          <a:p>
            <a:pPr lvl="1">
              <a:buFont typeface="Wingdings" pitchFamily="2" charset="2"/>
              <a:buChar char="ü"/>
            </a:pPr>
            <a:r>
              <a:rPr lang="nb-NO" dirty="0" smtClean="0"/>
              <a:t>Arbeidsmiljøopplæring</a:t>
            </a:r>
            <a:endParaRPr lang="en-US" dirty="0" smtClean="0"/>
          </a:p>
          <a:p>
            <a:pPr lvl="1">
              <a:buFont typeface="Wingdings" pitchFamily="2" charset="2"/>
              <a:buChar char="ü"/>
            </a:pPr>
            <a:endParaRPr lang="nb-NO" dirty="0" smtClean="0"/>
          </a:p>
          <a:p>
            <a:r>
              <a:rPr lang="nb-NO" dirty="0" smtClean="0"/>
              <a:t>SA: 2 års varighet</a:t>
            </a:r>
          </a:p>
          <a:p>
            <a:r>
              <a:rPr lang="nb-NO" dirty="0" smtClean="0"/>
              <a:t>Regulerer kollektive lønns- og arbeidsvilkår som:</a:t>
            </a:r>
          </a:p>
          <a:p>
            <a:pPr lvl="1">
              <a:buFont typeface="Wingdings" pitchFamily="2" charset="2"/>
              <a:buChar char="ü"/>
            </a:pPr>
            <a:r>
              <a:rPr lang="nb-NO" dirty="0" smtClean="0"/>
              <a:t>arbeidstid og ferie</a:t>
            </a:r>
          </a:p>
          <a:p>
            <a:pPr lvl="1">
              <a:buFont typeface="Wingdings" pitchFamily="2" charset="2"/>
              <a:buChar char="ü"/>
            </a:pPr>
            <a:r>
              <a:rPr lang="nb-NO" dirty="0" smtClean="0"/>
              <a:t>lønn</a:t>
            </a:r>
          </a:p>
          <a:p>
            <a:pPr lvl="1">
              <a:buFont typeface="Wingdings" pitchFamily="2" charset="2"/>
              <a:buChar char="ü"/>
            </a:pPr>
            <a:r>
              <a:rPr lang="nb-NO" dirty="0" smtClean="0"/>
              <a:t>sosiale ytelser</a:t>
            </a:r>
          </a:p>
          <a:p>
            <a:pPr marL="449263" lvl="1" indent="-271463">
              <a:buFont typeface="Wingdings" pitchFamily="2" charset="2"/>
              <a:buChar char="ü"/>
            </a:pPr>
            <a:r>
              <a:rPr lang="nb-NO" dirty="0" smtClean="0"/>
              <a:t>utdanning og   kompetanseutvikling</a:t>
            </a:r>
          </a:p>
          <a:p>
            <a:endParaRPr lang="en-US" dirty="0" smtClean="0"/>
          </a:p>
          <a:p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viktig</a:t>
            </a:r>
            <a:r>
              <a:rPr lang="en-US" dirty="0" smtClean="0"/>
              <a:t> å </a:t>
            </a:r>
            <a:r>
              <a:rPr lang="en-US" dirty="0" err="1" smtClean="0"/>
              <a:t>bruke</a:t>
            </a:r>
            <a:r>
              <a:rPr lang="en-US" dirty="0" smtClean="0"/>
              <a:t> </a:t>
            </a:r>
            <a:r>
              <a:rPr lang="en-US" dirty="0" err="1" smtClean="0"/>
              <a:t>litt</a:t>
            </a:r>
            <a:r>
              <a:rPr lang="en-US" dirty="0" smtClean="0"/>
              <a:t> </a:t>
            </a:r>
            <a:r>
              <a:rPr lang="en-US" dirty="0" err="1" smtClean="0"/>
              <a:t>tid</a:t>
            </a:r>
            <a:r>
              <a:rPr lang="en-US" dirty="0" smtClean="0"/>
              <a:t> </a:t>
            </a:r>
            <a:r>
              <a:rPr lang="en-US" dirty="0" err="1" smtClean="0"/>
              <a:t>på</a:t>
            </a:r>
            <a:r>
              <a:rPr lang="en-US" dirty="0" smtClean="0"/>
              <a:t> </a:t>
            </a:r>
            <a:r>
              <a:rPr lang="en-US" dirty="0" err="1" smtClean="0"/>
              <a:t>avtalestrukturen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avtalehierarkiet</a:t>
            </a:r>
            <a:r>
              <a:rPr lang="en-US" dirty="0" smtClean="0"/>
              <a:t>. </a:t>
            </a:r>
            <a:r>
              <a:rPr lang="en-US" dirty="0" err="1" smtClean="0"/>
              <a:t>Dette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våre</a:t>
            </a:r>
            <a:r>
              <a:rPr lang="en-US" dirty="0" smtClean="0"/>
              <a:t> </a:t>
            </a:r>
            <a:r>
              <a:rPr lang="en-US" dirty="0" err="1" smtClean="0"/>
              <a:t>avtaler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forhandlet</a:t>
            </a:r>
            <a:r>
              <a:rPr lang="en-US" dirty="0" smtClean="0"/>
              <a:t> </a:t>
            </a:r>
            <a:r>
              <a:rPr lang="en-US" dirty="0" err="1" smtClean="0"/>
              <a:t>fram</a:t>
            </a:r>
            <a:r>
              <a:rPr lang="en-US" dirty="0" smtClean="0"/>
              <a:t> </a:t>
            </a:r>
            <a:r>
              <a:rPr lang="en-US" dirty="0" err="1" smtClean="0"/>
              <a:t>enten</a:t>
            </a:r>
            <a:r>
              <a:rPr lang="en-US" dirty="0" smtClean="0"/>
              <a:t> </a:t>
            </a:r>
            <a:r>
              <a:rPr lang="en-US" dirty="0" err="1" smtClean="0"/>
              <a:t>mellom</a:t>
            </a:r>
            <a:r>
              <a:rPr lang="en-US" dirty="0" smtClean="0"/>
              <a:t> </a:t>
            </a:r>
            <a:r>
              <a:rPr lang="en-US" dirty="0" err="1" smtClean="0"/>
              <a:t>Finans</a:t>
            </a:r>
            <a:r>
              <a:rPr lang="en-US" dirty="0" smtClean="0"/>
              <a:t> Norge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Finansforbundet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eller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mellom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lokale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parter</a:t>
            </a:r>
            <a:r>
              <a:rPr lang="en-US" baseline="0" dirty="0" smtClean="0"/>
              <a:t>.</a:t>
            </a:r>
            <a:endParaRPr lang="en-US" dirty="0" smtClean="0"/>
          </a:p>
          <a:p>
            <a:r>
              <a:rPr lang="en-US" dirty="0" smtClean="0"/>
              <a:t>Husk </a:t>
            </a:r>
            <a:r>
              <a:rPr lang="en-US" dirty="0" err="1" smtClean="0"/>
              <a:t>også</a:t>
            </a:r>
            <a:r>
              <a:rPr lang="en-US" dirty="0" smtClean="0"/>
              <a:t> at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ikke</a:t>
            </a:r>
            <a:r>
              <a:rPr lang="en-US" dirty="0" smtClean="0"/>
              <a:t>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anledning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å </a:t>
            </a:r>
            <a:r>
              <a:rPr lang="en-US" dirty="0" err="1" smtClean="0"/>
              <a:t>avtale</a:t>
            </a:r>
            <a:r>
              <a:rPr lang="en-US" dirty="0" smtClean="0"/>
              <a:t> </a:t>
            </a:r>
            <a:r>
              <a:rPr lang="en-US" dirty="0" err="1" smtClean="0"/>
              <a:t>bestemmelser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BA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bedre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enn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bestemmelser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</a:t>
            </a:r>
            <a:r>
              <a:rPr lang="en-US" baseline="0" dirty="0" smtClean="0"/>
              <a:t> SA.</a:t>
            </a:r>
          </a:p>
          <a:p>
            <a:r>
              <a:rPr lang="en-US" baseline="0" dirty="0" smtClean="0"/>
              <a:t>Husk at </a:t>
            </a:r>
            <a:r>
              <a:rPr lang="en-US" baseline="0" dirty="0" err="1" smtClean="0"/>
              <a:t>det</a:t>
            </a:r>
            <a:r>
              <a:rPr lang="en-US" baseline="0" dirty="0" smtClean="0"/>
              <a:t>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det</a:t>
            </a:r>
            <a:r>
              <a:rPr lang="en-US" dirty="0" smtClean="0"/>
              <a:t> </a:t>
            </a:r>
            <a:r>
              <a:rPr lang="en-US" dirty="0" err="1" smtClean="0"/>
              <a:t>være</a:t>
            </a:r>
            <a:r>
              <a:rPr lang="en-US" dirty="0" smtClean="0"/>
              <a:t> </a:t>
            </a:r>
            <a:r>
              <a:rPr lang="en-US" dirty="0" err="1" smtClean="0"/>
              <a:t>hensiktsmessig</a:t>
            </a:r>
            <a:r>
              <a:rPr lang="en-US" dirty="0" smtClean="0"/>
              <a:t> å </a:t>
            </a:r>
            <a:r>
              <a:rPr lang="en-US" dirty="0" err="1" smtClean="0"/>
              <a:t>kutte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de </a:t>
            </a:r>
            <a:r>
              <a:rPr lang="en-US" dirty="0" err="1" smtClean="0"/>
              <a:t>avtaledelene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ikke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relevante</a:t>
            </a:r>
            <a:r>
              <a:rPr lang="en-US" baseline="0" dirty="0" smtClean="0"/>
              <a:t> for din </a:t>
            </a:r>
            <a:r>
              <a:rPr lang="en-US" baseline="0" dirty="0" err="1" smtClean="0"/>
              <a:t>bedrift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177800" lvl="1" indent="0">
              <a:buFont typeface="Wingdings" pitchFamily="2" charset="2"/>
              <a:buNone/>
            </a:pPr>
            <a:endParaRPr lang="nb-NO" dirty="0" smtClean="0"/>
          </a:p>
          <a:p>
            <a:pPr lvl="1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30541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5B9F67-071E-411C-86CA-0A458D846A6E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9862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3A29B3-1A7C-4830-938A-06A2935753C4}" type="slidenum">
              <a:rPr lang="nb-NO">
                <a:solidFill>
                  <a:prstClr val="black"/>
                </a:solidFill>
              </a:rPr>
              <a:pPr/>
              <a:t>6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1C132C-F7ED-4E97-B1A5-9393748959CD}" type="slidenum">
              <a:rPr lang="nb-NO">
                <a:solidFill>
                  <a:prstClr val="black"/>
                </a:solidFill>
              </a:rPr>
              <a:pPr/>
              <a:t>7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63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DBF33A-8C88-45B4-B005-07A8A1064EE1}" type="slidenum">
              <a:rPr lang="nb-NO">
                <a:solidFill>
                  <a:prstClr val="black"/>
                </a:solidFill>
              </a:rPr>
              <a:pPr/>
              <a:t>8</a:t>
            </a:fld>
            <a:endParaRPr lang="nb-NO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noProof="0" dirty="0" smtClean="0"/>
              <a:t>Bedriftsavtalen er et svært viktig verktøy</a:t>
            </a:r>
            <a:r>
              <a:rPr lang="nb-NO" baseline="0" noProof="0" dirty="0" smtClean="0"/>
              <a:t> for våre tillitsvalgte. Man bør bruke litt tid på hvert grunnkurs til å gjennomgå bedriftsavtalene og vurdere forbedringspotensialer.  Bruk gjerne HA aktivt slik at dere finner frem til kan og </a:t>
            </a:r>
            <a:r>
              <a:rPr lang="nb-NO" baseline="0" noProof="0" dirty="0" err="1" smtClean="0"/>
              <a:t>skal-punktene</a:t>
            </a:r>
            <a:r>
              <a:rPr lang="nb-NO" baseline="0" noProof="0" dirty="0" smtClean="0"/>
              <a:t> i §7, og for øvrig blar litt frem og tilbake i </a:t>
            </a:r>
            <a:r>
              <a:rPr lang="nb-NO" baseline="0" noProof="0" dirty="0" err="1" smtClean="0"/>
              <a:t>avtalverket</a:t>
            </a:r>
            <a:r>
              <a:rPr lang="nb-NO" baseline="0" noProof="0" dirty="0" smtClean="0"/>
              <a:t>.</a:t>
            </a:r>
          </a:p>
          <a:p>
            <a:r>
              <a:rPr lang="nb-NO" baseline="0" noProof="0" dirty="0" smtClean="0"/>
              <a:t>Alle tillitsvalgte bør kjenne egen avtale svært godt. Det er et mål for forbundet at vi skal bruke mulighetene avtaleverket gir oss (husk HTV Ann-Maris kommentar i </a:t>
            </a:r>
            <a:r>
              <a:rPr lang="nb-NO" baseline="0" noProof="0" dirty="0" err="1" smtClean="0"/>
              <a:t>e-introen</a:t>
            </a:r>
            <a:r>
              <a:rPr lang="nb-NO" baseline="0" noProof="0" smtClean="0"/>
              <a:t>).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342476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Mange ting er ikke regulert i avtalene våre. Da må vi hente informasjon i lovverket. Vi har</a:t>
            </a:r>
            <a:r>
              <a:rPr lang="nb-NO" baseline="0" dirty="0" smtClean="0"/>
              <a:t> et eget lovspeil som viser hvilke lover som kommer til anvendelse f eks ved tilsetting, oppsigelse, svangerskapspermisjoner etc. Vis gjerne fram lovspeilet og la deltakerne kikke litt på det.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B51AC-F4F3-624A-984C-DB3639108764}" type="slidenum">
              <a:rPr lang="nb-NO" smtClean="0">
                <a:solidFill>
                  <a:prstClr val="black"/>
                </a:solidFill>
              </a:rPr>
              <a:pPr/>
              <a:t>9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7329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Valgfri foil som kan brukes dersom det blir spørsmål rundt</a:t>
            </a:r>
            <a:r>
              <a:rPr lang="nb-NO" baseline="0" dirty="0" smtClean="0"/>
              <a:t> tvister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0B51AC-F4F3-624A-984C-DB3639108764}" type="slidenum">
              <a:rPr lang="nb-NO" smtClean="0">
                <a:solidFill>
                  <a:prstClr val="black"/>
                </a:solidFill>
              </a:rPr>
              <a:pPr/>
              <a:t>15</a:t>
            </a:fld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2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img_1600x1200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-49825" y="-46156"/>
            <a:ext cx="12334959" cy="4967691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-50801" y="4870450"/>
            <a:ext cx="12335935" cy="2082800"/>
          </a:xfrm>
          <a:prstGeom prst="rect">
            <a:avLst/>
          </a:prstGeom>
          <a:solidFill>
            <a:srgbClr val="2B89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-50801" y="4870450"/>
            <a:ext cx="12335935" cy="5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 userDrawn="1">
            <p:ph type="ctrTitle"/>
          </p:nvPr>
        </p:nvSpPr>
        <p:spPr>
          <a:xfrm>
            <a:off x="377189" y="5105400"/>
            <a:ext cx="10363200" cy="1047750"/>
          </a:xfrm>
        </p:spPr>
        <p:txBody>
          <a:bodyPr anchor="t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 userDrawn="1">
            <p:ph type="subTitle" idx="1"/>
          </p:nvPr>
        </p:nvSpPr>
        <p:spPr>
          <a:xfrm>
            <a:off x="385656" y="6289676"/>
            <a:ext cx="8534400" cy="4413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16.09.2016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Bilde 8" descr="logo_neg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09457" y="210676"/>
            <a:ext cx="3051809" cy="63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77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img_1600x1200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59267" y="-50800"/>
            <a:ext cx="12344401" cy="5207794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-50801" y="4870450"/>
            <a:ext cx="12335935" cy="2082800"/>
          </a:xfrm>
          <a:prstGeom prst="rect">
            <a:avLst/>
          </a:prstGeom>
          <a:solidFill>
            <a:srgbClr val="2B89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-50801" y="4870450"/>
            <a:ext cx="12335935" cy="5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 userDrawn="1">
            <p:ph type="ctrTitle"/>
          </p:nvPr>
        </p:nvSpPr>
        <p:spPr>
          <a:xfrm>
            <a:off x="377189" y="5105400"/>
            <a:ext cx="10363200" cy="1047750"/>
          </a:xfrm>
        </p:spPr>
        <p:txBody>
          <a:bodyPr anchor="t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 userDrawn="1">
            <p:ph type="subTitle" idx="1"/>
          </p:nvPr>
        </p:nvSpPr>
        <p:spPr>
          <a:xfrm>
            <a:off x="385656" y="6289676"/>
            <a:ext cx="8534400" cy="4413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16.09.2016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Bilde 8" descr="logo_neg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09457" y="172357"/>
            <a:ext cx="3051809" cy="7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5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img_1600x1200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59268" y="-50800"/>
            <a:ext cx="12344400" cy="5207794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-50801" y="4870450"/>
            <a:ext cx="12335935" cy="2082800"/>
          </a:xfrm>
          <a:prstGeom prst="rect">
            <a:avLst/>
          </a:prstGeom>
          <a:solidFill>
            <a:srgbClr val="2B89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-50801" y="4870450"/>
            <a:ext cx="12335935" cy="5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 userDrawn="1">
            <p:ph type="ctrTitle"/>
          </p:nvPr>
        </p:nvSpPr>
        <p:spPr>
          <a:xfrm>
            <a:off x="377189" y="5105400"/>
            <a:ext cx="10363200" cy="1047750"/>
          </a:xfrm>
        </p:spPr>
        <p:txBody>
          <a:bodyPr anchor="t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 userDrawn="1">
            <p:ph type="subTitle" idx="1"/>
          </p:nvPr>
        </p:nvSpPr>
        <p:spPr>
          <a:xfrm>
            <a:off x="385656" y="6289676"/>
            <a:ext cx="8534400" cy="4413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16.09.2016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Bilde 8" descr="logo_neg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09457" y="172358"/>
            <a:ext cx="3051809" cy="70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61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img_1600x1200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59268" y="-50800"/>
            <a:ext cx="12344400" cy="5207794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-50801" y="4870450"/>
            <a:ext cx="12335935" cy="2082800"/>
          </a:xfrm>
          <a:prstGeom prst="rect">
            <a:avLst/>
          </a:prstGeom>
          <a:solidFill>
            <a:srgbClr val="2B89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-50801" y="4870450"/>
            <a:ext cx="12335935" cy="5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 userDrawn="1">
            <p:ph type="ctrTitle"/>
          </p:nvPr>
        </p:nvSpPr>
        <p:spPr>
          <a:xfrm>
            <a:off x="377189" y="5105400"/>
            <a:ext cx="10363200" cy="1047750"/>
          </a:xfrm>
        </p:spPr>
        <p:txBody>
          <a:bodyPr anchor="t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 userDrawn="1">
            <p:ph type="subTitle" idx="1"/>
          </p:nvPr>
        </p:nvSpPr>
        <p:spPr>
          <a:xfrm>
            <a:off x="385656" y="6289676"/>
            <a:ext cx="8534400" cy="4413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16.09.2016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Bilde 8" descr="logo_neg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09457" y="172357"/>
            <a:ext cx="3051809" cy="7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647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0999" y="1930401"/>
            <a:ext cx="10972800" cy="4376967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16.09.2016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997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84627" y="1930401"/>
            <a:ext cx="564363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7667" y="19177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16.09.2016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63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89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0999" y="1117600"/>
            <a:ext cx="10972800" cy="5403850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16.09.2016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508000" y="6424612"/>
            <a:ext cx="11209867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e 9" descr="f_lit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1144043" y="6424612"/>
            <a:ext cx="683891" cy="38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99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16.09.2016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267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0998" y="1930401"/>
            <a:ext cx="11311468" cy="437696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16.09.2016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948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16.09.2016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72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6314"/>
            <a:ext cx="12209543" cy="4995188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0" y="4870451"/>
            <a:ext cx="12213880" cy="20828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 userDrawn="1">
            <p:ph type="ctrTitle" hasCustomPrompt="1"/>
          </p:nvPr>
        </p:nvSpPr>
        <p:spPr>
          <a:xfrm>
            <a:off x="377189" y="5105401"/>
            <a:ext cx="10363200" cy="1047751"/>
          </a:xfrm>
        </p:spPr>
        <p:txBody>
          <a:bodyPr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skrive tittel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85656" y="6289676"/>
            <a:ext cx="8534400" cy="441325"/>
          </a:xfrm>
        </p:spPr>
        <p:txBody>
          <a:bodyPr>
            <a:normAutofit/>
          </a:bodyPr>
          <a:lstStyle>
            <a:lvl1pPr marL="0" indent="0" algn="l">
              <a:buNone/>
              <a:defRPr sz="2133">
                <a:solidFill>
                  <a:schemeClr val="bg1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skrive navn på foredragsholder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 userDrawn="1">
            <p:ph type="dt" sz="half" idx="10"/>
          </p:nvPr>
        </p:nvSpPr>
        <p:spPr>
          <a:xfrm>
            <a:off x="9127067" y="6289676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867">
                <a:solidFill>
                  <a:schemeClr val="bg1"/>
                </a:solidFill>
              </a:defRPr>
            </a:lvl1pPr>
          </a:lstStyle>
          <a:p>
            <a:pPr defTabSz="609585"/>
            <a:r>
              <a:rPr lang="nb-NO" smtClean="0">
                <a:solidFill>
                  <a:prstClr val="white"/>
                </a:solidFill>
              </a:rPr>
              <a:t>Klikk for å skrive dato</a:t>
            </a:r>
            <a:endParaRPr lang="nb-NO" dirty="0">
              <a:solidFill>
                <a:prstClr val="white"/>
              </a:solidFill>
            </a:endParaRPr>
          </a:p>
        </p:txBody>
      </p:sp>
      <p:pic>
        <p:nvPicPr>
          <p:cNvPr id="11" name="Bild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0133" y="-247506"/>
            <a:ext cx="3793067" cy="177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16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0999" y="1930401"/>
            <a:ext cx="10972800" cy="4376967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16.09.2016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7911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0999" y="1867200"/>
            <a:ext cx="10972800" cy="4332408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65159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84629" y="1867200"/>
            <a:ext cx="5643639" cy="4234192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7667" y="1867873"/>
            <a:ext cx="5384800" cy="4246892"/>
          </a:xfrm>
        </p:spPr>
        <p:txBody>
          <a:bodyPr>
            <a:normAutofit/>
          </a:bodyPr>
          <a:lstStyle>
            <a:lvl1pPr>
              <a:defRPr sz="2667"/>
            </a:lvl1pPr>
            <a:lvl2pPr>
              <a:defRPr sz="2667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47090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ge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89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0999" y="1117601"/>
            <a:ext cx="10972800" cy="5055812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508000" y="6249821"/>
            <a:ext cx="11209867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e 9" descr="f_lite.png"/>
          <p:cNvPicPr>
            <a:picLocks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4043" y="6277864"/>
            <a:ext cx="683891" cy="5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25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8608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bilde-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0999" y="1930402"/>
            <a:ext cx="11311468" cy="437696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501678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9070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 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5" descr="Logo_neg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9362" y="2291894"/>
            <a:ext cx="8213061" cy="227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9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84627" y="1930401"/>
            <a:ext cx="5643639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07667" y="1917701"/>
            <a:ext cx="538480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16.09.2016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243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rge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B89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0999" y="1117600"/>
            <a:ext cx="10972800" cy="5403850"/>
          </a:xfrm>
        </p:spPr>
        <p:txBody>
          <a:bodyPr/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16.09.2016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508000" y="6424612"/>
            <a:ext cx="11209867" cy="1588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e 9" descr="f_lite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11144043" y="6424612"/>
            <a:ext cx="683891" cy="38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32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16.09.2016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027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 med bilde-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0998" y="1930401"/>
            <a:ext cx="11311468" cy="437696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16.09.2016</a:t>
            </a:fld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990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 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16.09.2016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68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img_1600x1200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49825" y="-50800"/>
            <a:ext cx="12325516" cy="5207794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-50801" y="4870450"/>
            <a:ext cx="12335935" cy="2082800"/>
          </a:xfrm>
          <a:prstGeom prst="rect">
            <a:avLst/>
          </a:prstGeom>
          <a:solidFill>
            <a:srgbClr val="2B89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-50801" y="4870450"/>
            <a:ext cx="12335935" cy="5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 userDrawn="1">
            <p:ph type="ctrTitle"/>
          </p:nvPr>
        </p:nvSpPr>
        <p:spPr>
          <a:xfrm>
            <a:off x="377189" y="5105400"/>
            <a:ext cx="10363200" cy="1047750"/>
          </a:xfrm>
        </p:spPr>
        <p:txBody>
          <a:bodyPr anchor="t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 userDrawn="1">
            <p:ph type="subTitle" idx="1"/>
          </p:nvPr>
        </p:nvSpPr>
        <p:spPr>
          <a:xfrm>
            <a:off x="385656" y="6289676"/>
            <a:ext cx="8534400" cy="4413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16.09.2016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Bilde 8" descr="logo_neg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09457" y="210676"/>
            <a:ext cx="3051809" cy="63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8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img_1600x1200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-49826" y="-50800"/>
            <a:ext cx="12325516" cy="5207794"/>
          </a:xfrm>
          <a:prstGeom prst="rect">
            <a:avLst/>
          </a:prstGeom>
        </p:spPr>
      </p:pic>
      <p:sp>
        <p:nvSpPr>
          <p:cNvPr id="10" name="Rektangel 9"/>
          <p:cNvSpPr/>
          <p:nvPr userDrawn="1"/>
        </p:nvSpPr>
        <p:spPr>
          <a:xfrm>
            <a:off x="-50801" y="4870450"/>
            <a:ext cx="12335935" cy="2082800"/>
          </a:xfrm>
          <a:prstGeom prst="rect">
            <a:avLst/>
          </a:prstGeom>
          <a:solidFill>
            <a:srgbClr val="2B899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11" name="Rektangel 10"/>
          <p:cNvSpPr/>
          <p:nvPr userDrawn="1"/>
        </p:nvSpPr>
        <p:spPr>
          <a:xfrm>
            <a:off x="-50801" y="4870450"/>
            <a:ext cx="12335935" cy="5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nb-NO" sz="1800">
              <a:solidFill>
                <a:prstClr val="white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77189" y="5105400"/>
            <a:ext cx="10363200" cy="1047750"/>
          </a:xfrm>
        </p:spPr>
        <p:txBody>
          <a:bodyPr anchor="t" anchorCtr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85656" y="6289676"/>
            <a:ext cx="8534400" cy="4413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/>
              <a:t>16.09.2016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Bilde 11" descr="logo_neg.pn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309457" y="210676"/>
            <a:ext cx="3051809" cy="63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1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84628" y="51162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b-NO" dirty="0" smtClean="0"/>
              <a:t>Klikk for å redigere tittelstil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80999" y="17814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08000" y="69532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 defTabSz="457200"/>
              <a:t>16.09.2016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64000" y="69532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36000" y="69532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Rett linje 8"/>
          <p:cNvCxnSpPr/>
          <p:nvPr/>
        </p:nvCxnSpPr>
        <p:spPr>
          <a:xfrm>
            <a:off x="508000" y="6424612"/>
            <a:ext cx="11209867" cy="1588"/>
          </a:xfrm>
          <a:prstGeom prst="line">
            <a:avLst/>
          </a:prstGeom>
          <a:ln w="12700" cap="flat" cmpd="sng" algn="ctr">
            <a:solidFill>
              <a:srgbClr val="2B899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e 11" descr="f_lite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1144043" y="6424612"/>
            <a:ext cx="683891" cy="38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0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400" b="1" kern="1200">
          <a:solidFill>
            <a:srgbClr val="2B899A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ts val="1200"/>
        </a:spcBef>
        <a:buClr>
          <a:srgbClr val="8B1F1E"/>
        </a:buClr>
        <a:buFont typeface="Arial"/>
        <a:buChar char="•"/>
        <a:defRPr sz="2400" kern="1200">
          <a:solidFill>
            <a:srgbClr val="52565A"/>
          </a:solidFill>
          <a:latin typeface="+mn-lt"/>
          <a:ea typeface="+mn-ea"/>
          <a:cs typeface="+mn-cs"/>
        </a:defRPr>
      </a:lvl1pPr>
      <a:lvl2pPr marL="360363" indent="-182563" algn="l" defTabSz="457200" rtl="0" eaLnBrk="1" latinLnBrk="0" hangingPunct="1">
        <a:spcBef>
          <a:spcPts val="1200"/>
        </a:spcBef>
        <a:buClr>
          <a:srgbClr val="8B1F1E"/>
        </a:buClr>
        <a:buSzPct val="100000"/>
        <a:buFont typeface="Arial"/>
        <a:buChar char="•"/>
        <a:defRPr sz="2400" kern="1200">
          <a:solidFill>
            <a:srgbClr val="52565A"/>
          </a:solidFill>
          <a:latin typeface="+mn-lt"/>
          <a:ea typeface="+mn-ea"/>
          <a:cs typeface="+mn-cs"/>
        </a:defRPr>
      </a:lvl2pPr>
      <a:lvl3pPr marL="538163" indent="-177800" algn="l" defTabSz="457200" rtl="0" eaLnBrk="1" latinLnBrk="0" hangingPunct="1">
        <a:spcBef>
          <a:spcPts val="1200"/>
        </a:spcBef>
        <a:buClr>
          <a:srgbClr val="8B1F1E"/>
        </a:buClr>
        <a:buFont typeface="Lucida Grande"/>
        <a:buChar char="-"/>
        <a:defRPr sz="2400" kern="1200">
          <a:solidFill>
            <a:srgbClr val="52565A"/>
          </a:solidFill>
          <a:latin typeface="+mn-lt"/>
          <a:ea typeface="+mn-ea"/>
          <a:cs typeface="+mn-cs"/>
        </a:defRPr>
      </a:lvl3pPr>
      <a:lvl4pPr marL="538163" indent="-177800" algn="l" defTabSz="457200" rtl="0" eaLnBrk="1" latinLnBrk="0" hangingPunct="1">
        <a:spcBef>
          <a:spcPts val="1200"/>
        </a:spcBef>
        <a:buClr>
          <a:srgbClr val="8B1F1E"/>
        </a:buClr>
        <a:buFont typeface="Lucida Grande"/>
        <a:buChar char="-"/>
        <a:defRPr sz="2400" kern="1200">
          <a:solidFill>
            <a:srgbClr val="52565A"/>
          </a:solidFill>
          <a:latin typeface="+mn-lt"/>
          <a:ea typeface="+mn-ea"/>
          <a:cs typeface="+mn-cs"/>
        </a:defRPr>
      </a:lvl4pPr>
      <a:lvl5pPr marL="538163" indent="-177800" algn="l" defTabSz="457200" rtl="0" eaLnBrk="1" latinLnBrk="0" hangingPunct="1">
        <a:spcBef>
          <a:spcPts val="1200"/>
        </a:spcBef>
        <a:buClr>
          <a:srgbClr val="8B1F1E"/>
        </a:buClr>
        <a:buFont typeface="Lucida Grande"/>
        <a:buChar char="-"/>
        <a:defRPr sz="2400" kern="1200">
          <a:solidFill>
            <a:srgbClr val="5256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84628" y="51162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b-NO" dirty="0" smtClean="0"/>
              <a:t>Klikk for å redigere tittelstil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80999" y="17814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508000" y="69532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44352CE-47FB-7849-8B75-EC93718C1ADB}" type="datetimeFigureOut">
              <a:rPr lang="nn-NO" smtClean="0">
                <a:solidFill>
                  <a:prstClr val="black">
                    <a:tint val="75000"/>
                  </a:prstClr>
                </a:solidFill>
              </a:rPr>
              <a:pPr defTabSz="457200"/>
              <a:t>16.09.2016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64000" y="69532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36000" y="69532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DF9988A-70E7-E14F-8A8E-87223BDAC7FD}" type="slidenum">
              <a:rPr lang="nb-NO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nb-NO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508000" y="6424612"/>
            <a:ext cx="11209867" cy="1588"/>
          </a:xfrm>
          <a:prstGeom prst="line">
            <a:avLst/>
          </a:prstGeom>
          <a:ln w="12700" cap="flat" cmpd="sng" algn="ctr">
            <a:solidFill>
              <a:srgbClr val="2B899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e 11" descr="f_lite.pn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11144043" y="6424612"/>
            <a:ext cx="683891" cy="38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17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400" kern="1200">
          <a:solidFill>
            <a:srgbClr val="2B899A"/>
          </a:solidFill>
          <a:latin typeface="+mj-lt"/>
          <a:ea typeface="+mj-ea"/>
          <a:cs typeface="+mj-cs"/>
        </a:defRPr>
      </a:lvl1pPr>
    </p:titleStyle>
    <p:bodyStyle>
      <a:lvl1pPr marL="177800" indent="-177800" algn="l" defTabSz="457200" rtl="0" eaLnBrk="1" latinLnBrk="0" hangingPunct="1">
        <a:spcBef>
          <a:spcPts val="1200"/>
        </a:spcBef>
        <a:buClr>
          <a:srgbClr val="2B899A"/>
        </a:buClr>
        <a:buFont typeface="Arial"/>
        <a:buChar char="•"/>
        <a:defRPr sz="2400" kern="1200">
          <a:solidFill>
            <a:srgbClr val="52565A"/>
          </a:solidFill>
          <a:latin typeface="+mn-lt"/>
          <a:ea typeface="+mn-ea"/>
          <a:cs typeface="+mn-cs"/>
        </a:defRPr>
      </a:lvl1pPr>
      <a:lvl2pPr marL="360363" indent="-182563" algn="l" defTabSz="4572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100000"/>
        <a:buFont typeface="Arial"/>
        <a:buChar char="•"/>
        <a:defRPr sz="2400" kern="1200">
          <a:solidFill>
            <a:srgbClr val="52565A"/>
          </a:solidFill>
          <a:latin typeface="+mn-lt"/>
          <a:ea typeface="+mn-ea"/>
          <a:cs typeface="+mn-cs"/>
        </a:defRPr>
      </a:lvl2pPr>
      <a:lvl3pPr marL="538163" indent="-177800" algn="l" defTabSz="457200" rtl="0" eaLnBrk="1" latinLnBrk="0" hangingPunct="1">
        <a:spcBef>
          <a:spcPts val="1200"/>
        </a:spcBef>
        <a:buClr>
          <a:schemeClr val="bg1">
            <a:lumMod val="65000"/>
          </a:schemeClr>
        </a:buClr>
        <a:buFont typeface="Lucida Grande"/>
        <a:buChar char="-"/>
        <a:defRPr sz="2400" kern="1200">
          <a:solidFill>
            <a:srgbClr val="52565A"/>
          </a:solidFill>
          <a:latin typeface="+mn-lt"/>
          <a:ea typeface="+mn-ea"/>
          <a:cs typeface="+mn-cs"/>
        </a:defRPr>
      </a:lvl3pPr>
      <a:lvl4pPr marL="538163" indent="-177800" algn="l" defTabSz="457200" rtl="0" eaLnBrk="1" latinLnBrk="0" hangingPunct="1">
        <a:spcBef>
          <a:spcPts val="1200"/>
        </a:spcBef>
        <a:buClr>
          <a:schemeClr val="bg1">
            <a:lumMod val="65000"/>
          </a:schemeClr>
        </a:buClr>
        <a:buFont typeface="Lucida Grande"/>
        <a:buChar char="-"/>
        <a:defRPr sz="2400" kern="1200">
          <a:solidFill>
            <a:srgbClr val="52565A"/>
          </a:solidFill>
          <a:latin typeface="+mn-lt"/>
          <a:ea typeface="+mn-ea"/>
          <a:cs typeface="+mn-cs"/>
        </a:defRPr>
      </a:lvl4pPr>
      <a:lvl5pPr marL="538163" indent="-177800" algn="l" defTabSz="457200" rtl="0" eaLnBrk="1" latinLnBrk="0" hangingPunct="1">
        <a:spcBef>
          <a:spcPts val="1200"/>
        </a:spcBef>
        <a:buClr>
          <a:schemeClr val="bg1">
            <a:lumMod val="65000"/>
          </a:schemeClr>
        </a:buClr>
        <a:buFont typeface="Lucida Grande"/>
        <a:buChar char="-"/>
        <a:defRPr sz="2400" kern="1200">
          <a:solidFill>
            <a:srgbClr val="5256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384628" y="51162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b-NO" dirty="0" smtClean="0"/>
              <a:t>Klikk for å redigere tittelstil 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80999" y="1868373"/>
            <a:ext cx="10972800" cy="43138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cxnSp>
        <p:nvCxnSpPr>
          <p:cNvPr id="9" name="Rett linje 8"/>
          <p:cNvCxnSpPr/>
          <p:nvPr/>
        </p:nvCxnSpPr>
        <p:spPr>
          <a:xfrm>
            <a:off x="508000" y="6248233"/>
            <a:ext cx="11209867" cy="1588"/>
          </a:xfrm>
          <a:prstGeom prst="line">
            <a:avLst/>
          </a:prstGeom>
          <a:ln w="12700" cap="flat" cmpd="sng" algn="ctr">
            <a:solidFill>
              <a:srgbClr val="2B899A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e 11" descr="f_lite.png"/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4043" y="6285095"/>
            <a:ext cx="683891" cy="50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1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</p:sldLayoutIdLst>
  <p:hf sldNum="0" hdr="0" ftr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rgbClr val="2B899A"/>
          </a:solidFill>
          <a:latin typeface="+mj-lt"/>
          <a:ea typeface="+mj-ea"/>
          <a:cs typeface="+mj-cs"/>
        </a:defRPr>
      </a:lvl1pPr>
    </p:titleStyle>
    <p:bodyStyle>
      <a:lvl1pPr marL="237061" indent="-237061" algn="l" defTabSz="609585" rtl="0" eaLnBrk="1" latinLnBrk="0" hangingPunct="1">
        <a:spcBef>
          <a:spcPts val="1600"/>
        </a:spcBef>
        <a:buClr>
          <a:srgbClr val="8B1F1E"/>
        </a:buClr>
        <a:buFont typeface="Arial"/>
        <a:buChar char="•"/>
        <a:defRPr sz="2667" kern="1200">
          <a:solidFill>
            <a:srgbClr val="52565A"/>
          </a:solidFill>
          <a:latin typeface="+mn-lt"/>
          <a:ea typeface="+mn-ea"/>
          <a:cs typeface="+mn-cs"/>
        </a:defRPr>
      </a:lvl1pPr>
      <a:lvl2pPr marL="480472" indent="-243411" algn="l" defTabSz="609585" rtl="0" eaLnBrk="1" latinLnBrk="0" hangingPunct="1">
        <a:spcBef>
          <a:spcPts val="1600"/>
        </a:spcBef>
        <a:buClr>
          <a:srgbClr val="8B1F1E"/>
        </a:buClr>
        <a:buSzPct val="100000"/>
        <a:buFont typeface="Arial"/>
        <a:buChar char="•"/>
        <a:defRPr sz="2667" kern="1200">
          <a:solidFill>
            <a:srgbClr val="52565A"/>
          </a:solidFill>
          <a:latin typeface="+mn-lt"/>
          <a:ea typeface="+mn-ea"/>
          <a:cs typeface="+mn-cs"/>
        </a:defRPr>
      </a:lvl2pPr>
      <a:lvl3pPr marL="717533" indent="-237061" algn="l" defTabSz="609585" rtl="0" eaLnBrk="1" latinLnBrk="0" hangingPunct="1">
        <a:spcBef>
          <a:spcPts val="1600"/>
        </a:spcBef>
        <a:buClr>
          <a:srgbClr val="8B1F1E"/>
        </a:buClr>
        <a:buFont typeface="Lucida Grande"/>
        <a:buChar char="-"/>
        <a:defRPr sz="2667" kern="1200">
          <a:solidFill>
            <a:srgbClr val="52565A"/>
          </a:solidFill>
          <a:latin typeface="+mn-lt"/>
          <a:ea typeface="+mn-ea"/>
          <a:cs typeface="+mn-cs"/>
        </a:defRPr>
      </a:lvl3pPr>
      <a:lvl4pPr marL="717533" indent="-237061" algn="l" defTabSz="609585" rtl="0" eaLnBrk="1" latinLnBrk="0" hangingPunct="1">
        <a:spcBef>
          <a:spcPts val="1600"/>
        </a:spcBef>
        <a:buClr>
          <a:srgbClr val="8B1F1E"/>
        </a:buClr>
        <a:buFont typeface="Lucida Grande"/>
        <a:buChar char="-"/>
        <a:defRPr sz="2667" kern="1200">
          <a:solidFill>
            <a:srgbClr val="52565A"/>
          </a:solidFill>
          <a:latin typeface="+mn-lt"/>
          <a:ea typeface="+mn-ea"/>
          <a:cs typeface="+mn-cs"/>
        </a:defRPr>
      </a:lvl4pPr>
      <a:lvl5pPr marL="717533" indent="-237061" algn="l" defTabSz="609585" rtl="0" eaLnBrk="1" latinLnBrk="0" hangingPunct="1">
        <a:spcBef>
          <a:spcPts val="1600"/>
        </a:spcBef>
        <a:buClr>
          <a:srgbClr val="8B1F1E"/>
        </a:buClr>
        <a:buFont typeface="Lucida Grande"/>
        <a:buChar char="-"/>
        <a:defRPr sz="2667" kern="1200">
          <a:solidFill>
            <a:srgbClr val="52565A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Lov- og avtaleverk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Grunnopplæring del 2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2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0A470-D815-4C7B-B148-E9A6C4D939A4}" type="slidenum">
              <a:rPr lang="nb-NO" altLang="nb-NO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nb-NO" alt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Hva er </a:t>
            </a:r>
            <a:r>
              <a:rPr lang="nb-NO" b="1" dirty="0" smtClean="0"/>
              <a:t>arbeidsrett?</a:t>
            </a:r>
            <a:endParaRPr lang="nb-NO" b="1" dirty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Den rettslige reguleringen av arbeidsforhold i videste forstand</a:t>
            </a:r>
          </a:p>
          <a:p>
            <a:pPr lvl="1"/>
            <a:r>
              <a:rPr lang="nb-NO" sz="1800" dirty="0"/>
              <a:t>Alt som har med et arbeidsforhold å gjøre</a:t>
            </a:r>
          </a:p>
          <a:p>
            <a:r>
              <a:rPr lang="nb-NO" dirty="0"/>
              <a:t>Lovgivningen er spredt</a:t>
            </a:r>
          </a:p>
          <a:p>
            <a:pPr lvl="1"/>
            <a:r>
              <a:rPr lang="nb-NO" sz="1800" dirty="0"/>
              <a:t>Mest sentral: Arbeidsmiljøloven (</a:t>
            </a:r>
            <a:r>
              <a:rPr lang="nb-NO" sz="1800" dirty="0" err="1"/>
              <a:t>Aml</a:t>
            </a:r>
            <a:r>
              <a:rPr lang="nb-NO" sz="1800" dirty="0"/>
              <a:t>) av 17. juni 2005 nr 62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5271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09C66-5378-4BF2-A066-2AECE42750A0}" type="slidenum">
              <a:rPr lang="nb-NO" altLang="nb-NO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nb-NO" alt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Individuell vs. kollektiv arbeidsrett</a:t>
            </a:r>
            <a:endParaRPr lang="nb-NO" b="1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nb-NO" sz="2000" dirty="0"/>
              <a:t>To former for avtaleregulering; </a:t>
            </a:r>
          </a:p>
          <a:p>
            <a:pPr>
              <a:buNone/>
            </a:pPr>
            <a:r>
              <a:rPr lang="nb-NO" sz="2000" dirty="0"/>
              <a:t>	</a:t>
            </a:r>
            <a:r>
              <a:rPr lang="nb-NO" sz="2000" u="sng" dirty="0"/>
              <a:t>tariffavtaler</a:t>
            </a:r>
            <a:r>
              <a:rPr lang="nb-NO" sz="2000" dirty="0"/>
              <a:t> og </a:t>
            </a:r>
            <a:r>
              <a:rPr lang="nb-NO" sz="2000" u="sng" dirty="0"/>
              <a:t>individuelle arbeidskontrakter</a:t>
            </a:r>
          </a:p>
          <a:p>
            <a:r>
              <a:rPr lang="nb-NO" sz="2000" dirty="0"/>
              <a:t>Individuell arbeidsrett: Mellom </a:t>
            </a:r>
            <a:r>
              <a:rPr lang="nb-NO" sz="2000" u="sng" dirty="0"/>
              <a:t>den enkelte ansatte og arbeidsgiver</a:t>
            </a:r>
            <a:r>
              <a:rPr lang="nb-NO" sz="2000" dirty="0"/>
              <a:t> skal det inngås skriftlig arbeidsavtale, jf. </a:t>
            </a:r>
            <a:r>
              <a:rPr lang="nb-NO" sz="2000" dirty="0" err="1"/>
              <a:t>aml</a:t>
            </a:r>
            <a:r>
              <a:rPr lang="nb-NO" sz="2000" dirty="0"/>
              <a:t> § 14-5 (1)</a:t>
            </a:r>
          </a:p>
          <a:p>
            <a:pPr lvl="1"/>
            <a:r>
              <a:rPr lang="nb-NO" sz="1800" dirty="0"/>
              <a:t>personlig arbeidskraft til rådighet, mot nærmere avtalt vederlag</a:t>
            </a:r>
          </a:p>
          <a:p>
            <a:pPr lvl="1"/>
            <a:r>
              <a:rPr lang="nb-NO" sz="1800" dirty="0"/>
              <a:t>nærmere innhold iht. § 14-6</a:t>
            </a:r>
          </a:p>
          <a:p>
            <a:pPr lvl="1"/>
            <a:r>
              <a:rPr lang="nb-NO" sz="1800" dirty="0"/>
              <a:t>rettslig bindende mellom partene</a:t>
            </a:r>
          </a:p>
          <a:p>
            <a:pPr lvl="1"/>
            <a:r>
              <a:rPr lang="nb-NO" sz="1800" dirty="0"/>
              <a:t>den ansatte kan utlede sine individuelle rettigheter og forpliktelser i arbeidsforholdet</a:t>
            </a:r>
          </a:p>
          <a:p>
            <a:pPr lvl="1"/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50424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428B7-4DD1-4FF4-9650-1AF5F7C46A63}" type="slidenum">
              <a:rPr lang="nb-NO" altLang="nb-NO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nb-NO" alt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Individuell </a:t>
            </a:r>
            <a:r>
              <a:rPr lang="nb-NO" b="1" dirty="0" smtClean="0"/>
              <a:t>vs. kollektiv </a:t>
            </a:r>
            <a:r>
              <a:rPr lang="nb-NO" b="1" dirty="0"/>
              <a:t>arbeidsrett forts.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Kollektiv arbeidsrett; tariffavtale: </a:t>
            </a:r>
            <a:r>
              <a:rPr lang="nb-NO" sz="2000" i="1" dirty="0"/>
              <a:t>”En avtale </a:t>
            </a:r>
            <a:r>
              <a:rPr lang="nb-NO" sz="2000" i="1" u="sng" dirty="0"/>
              <a:t>mellom en fagforening og en arbeidsgiver eller en arbeidsgiverforening</a:t>
            </a:r>
            <a:r>
              <a:rPr lang="nb-NO" sz="2000" i="1" dirty="0"/>
              <a:t> om arbeids- og lønnsvilkår eller andre arbeidsforhold”</a:t>
            </a:r>
            <a:r>
              <a:rPr lang="nb-NO" sz="2000" dirty="0"/>
              <a:t>, jf. arbeidstvistloven § 1 nr. 8</a:t>
            </a:r>
          </a:p>
          <a:p>
            <a:pPr lvl="1"/>
            <a:r>
              <a:rPr lang="nb-NO" sz="2000" dirty="0"/>
              <a:t>Partsforholdet er m.a.o. et annet enn i en individuell arbeidskontrakt</a:t>
            </a:r>
          </a:p>
          <a:p>
            <a:pPr lvl="1"/>
            <a:r>
              <a:rPr lang="nb-NO" sz="2000" dirty="0"/>
              <a:t>Lønns- og arbeidsvilkår for ubestemt krets av arbeidstakere</a:t>
            </a:r>
          </a:p>
          <a:p>
            <a:pPr lvl="1"/>
            <a:r>
              <a:rPr lang="nb-NO" sz="2000" dirty="0"/>
              <a:t>Inneholder kollektive rettigheter og forpliktelser for den gruppen av ansatte som er omfattet av den aktuelle tariffavtale</a:t>
            </a:r>
          </a:p>
        </p:txBody>
      </p:sp>
    </p:spTree>
    <p:extLst>
      <p:ext uri="{BB962C8B-B14F-4D97-AF65-F5344CB8AC3E}">
        <p14:creationId xmlns:p14="http://schemas.microsoft.com/office/powerpoint/2010/main" val="13296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377D4-4F98-43F2-98B1-E8576EDB7BD2}" type="slidenum">
              <a:rPr lang="nb-NO" altLang="nb-NO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nb-NO" alt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Individuell </a:t>
            </a:r>
            <a:r>
              <a:rPr lang="nb-NO" b="1" dirty="0" smtClean="0"/>
              <a:t>vs. kollektiv </a:t>
            </a:r>
            <a:r>
              <a:rPr lang="nb-NO" b="1" dirty="0"/>
              <a:t>arbeidsrett forts.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Forholdet mellom individuell arbeidsavtale og tariffavtale er regulert i arbeidstvistloven § 3 nr. 3:</a:t>
            </a:r>
          </a:p>
          <a:p>
            <a:pPr lvl="1">
              <a:buFontTx/>
              <a:buNone/>
            </a:pPr>
            <a:r>
              <a:rPr lang="nb-NO" sz="1200" i="1" dirty="0"/>
              <a:t>	”Hvis en arbeidsavtale mellom en arbeider og en arbeidsgiver, som begge er bundet av en tariffavtale, inneholder noen bestemmelse som strider mot tariffavtalen, er denne bestemmelse ugyldig”</a:t>
            </a:r>
            <a:r>
              <a:rPr lang="nb-NO" sz="1200" dirty="0"/>
              <a:t>.</a:t>
            </a:r>
          </a:p>
          <a:p>
            <a:r>
              <a:rPr lang="nb-NO" sz="2000" dirty="0"/>
              <a:t>Ufravikelighetsprinsippet:</a:t>
            </a:r>
          </a:p>
          <a:p>
            <a:pPr lvl="1"/>
            <a:r>
              <a:rPr lang="nb-NO" sz="1800" dirty="0"/>
              <a:t>Tariffavtalene fastsetter rammene for hva man kan avtale individuelt. Det er ikke anledning til å fastsette dårligere eller bedre betingelser/vilkår en det som fremgår av tariffavtale med mindre annet er konkret bestemt.</a:t>
            </a:r>
          </a:p>
          <a:p>
            <a:pPr lvl="1"/>
            <a:r>
              <a:rPr lang="nb-NO" sz="1800" dirty="0"/>
              <a:t>Arbeidsgiver bundet også overfor uorganiserte</a:t>
            </a:r>
          </a:p>
          <a:p>
            <a:r>
              <a:rPr lang="nb-NO" sz="2000" dirty="0"/>
              <a:t>Tariffavtalt rettigheter inntatt i den enkeltes arbeidskontrakt kan påberopes som individuell rettighet</a:t>
            </a:r>
          </a:p>
        </p:txBody>
      </p:sp>
    </p:spTree>
    <p:extLst>
      <p:ext uri="{BB962C8B-B14F-4D97-AF65-F5344CB8AC3E}">
        <p14:creationId xmlns:p14="http://schemas.microsoft.com/office/powerpoint/2010/main" val="7332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50EF65-F7E9-411C-87D5-2350314B5C99}" type="slidenum">
              <a:rPr lang="nb-NO" altLang="nb-NO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nb-NO" alt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Individuell </a:t>
            </a:r>
            <a:r>
              <a:rPr lang="nb-NO" b="1" dirty="0" smtClean="0"/>
              <a:t>vs. kollektiv </a:t>
            </a:r>
            <a:r>
              <a:rPr lang="nb-NO" b="1" dirty="0"/>
              <a:t>arbeidsrett forts.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Forholdet mellom lov og tariffavtale / individuelle arbeidsavtaler</a:t>
            </a:r>
          </a:p>
          <a:p>
            <a:pPr lvl="1"/>
            <a:r>
              <a:rPr lang="nb-NO" dirty="0"/>
              <a:t>verken kollektive eller individuelle avtaler kan være i strid med ufravikelig lovgivning jf. </a:t>
            </a:r>
            <a:r>
              <a:rPr lang="nb-NO" dirty="0" err="1" smtClean="0"/>
              <a:t>aml</a:t>
            </a:r>
            <a:r>
              <a:rPr lang="nb-NO" dirty="0" smtClean="0"/>
              <a:t> </a:t>
            </a:r>
            <a:r>
              <a:rPr lang="nb-NO" dirty="0"/>
              <a:t>§ 1-9 </a:t>
            </a:r>
            <a:r>
              <a:rPr lang="nb-NO" dirty="0" smtClean="0"/>
              <a:t>....”med mindre det er særskilt fastsatt”.</a:t>
            </a:r>
            <a:endParaRPr lang="nb-NO" dirty="0"/>
          </a:p>
          <a:p>
            <a:pPr lvl="1"/>
            <a:r>
              <a:rPr lang="nb-NO" dirty="0"/>
              <a:t>Loven kan fravikes til gunst for arbeidstaker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94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B580A-A57F-4D77-A709-1E4320FF6440}" type="slidenum">
              <a:rPr lang="nb-NO" altLang="nb-NO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nb-NO" alt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Tvisteløsningsmekanismer innenfor arbeidsretten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Tvist med utspring i </a:t>
            </a:r>
            <a:r>
              <a:rPr lang="nb-NO" sz="2000" u="sng" dirty="0"/>
              <a:t>individuell arbeidsavtale</a:t>
            </a:r>
            <a:r>
              <a:rPr lang="nb-NO" sz="2000" dirty="0"/>
              <a:t>: </a:t>
            </a:r>
          </a:p>
          <a:p>
            <a:pPr lvl="1"/>
            <a:r>
              <a:rPr lang="nb-NO" sz="1800" dirty="0"/>
              <a:t>hører under de alminnelige domstoler</a:t>
            </a:r>
          </a:p>
          <a:p>
            <a:pPr lvl="1"/>
            <a:r>
              <a:rPr lang="nb-NO" sz="1800" dirty="0" err="1"/>
              <a:t>Tingrett</a:t>
            </a:r>
            <a:r>
              <a:rPr lang="nb-NO" sz="1800" dirty="0"/>
              <a:t>, lagmannsrett og Høyesterett</a:t>
            </a:r>
          </a:p>
          <a:p>
            <a:pPr lvl="1"/>
            <a:r>
              <a:rPr lang="nb-NO" sz="1800" dirty="0"/>
              <a:t>typiske saker er oppsigelses- og avskjedssaker, saker om lovligheten av midlertidige ansettelser, mobbing / trakassering mv.</a:t>
            </a:r>
          </a:p>
          <a:p>
            <a:pPr lvl="1"/>
            <a:r>
              <a:rPr lang="nb-NO" sz="1800" dirty="0"/>
              <a:t>prosessuelle særregler i aml, bl.a. § 17-1, flg.</a:t>
            </a:r>
          </a:p>
          <a:p>
            <a:pPr lvl="1"/>
            <a:r>
              <a:rPr lang="nb-NO" sz="1800" dirty="0"/>
              <a:t>tvisten består mellom den enkelte ansatte og dennes arbeidsgiver, og det er de som står som saksøker eller saksøkt i den enkelte sak</a:t>
            </a:r>
          </a:p>
          <a:p>
            <a:pPr lvl="1"/>
            <a:endParaRPr lang="nb-NO" sz="1800" dirty="0"/>
          </a:p>
        </p:txBody>
      </p:sp>
    </p:spTree>
    <p:extLst>
      <p:ext uri="{BB962C8B-B14F-4D97-AF65-F5344CB8AC3E}">
        <p14:creationId xmlns:p14="http://schemas.microsoft.com/office/powerpoint/2010/main" val="410519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5227D8-B397-409B-B25C-1C6940A7E416}" type="slidenum">
              <a:rPr lang="nb-NO" altLang="nb-NO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nb-NO" altLang="nb-N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Tvisteløsningsmekanismer innenfor arbeidsretten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dirty="0"/>
              <a:t>Tvist  med </a:t>
            </a:r>
            <a:r>
              <a:rPr lang="nb-NO" sz="2000" u="sng" dirty="0"/>
              <a:t>utspring i tariffavtale</a:t>
            </a:r>
            <a:r>
              <a:rPr lang="nb-NO" sz="2000" dirty="0"/>
              <a:t>:</a:t>
            </a:r>
          </a:p>
          <a:p>
            <a:pPr lvl="1"/>
            <a:r>
              <a:rPr lang="nb-NO" sz="1800" dirty="0"/>
              <a:t>tvister vedrørende tariffavtalens gyldighet, forståelse eller beståen, eller krav som grunner seg på tariffavtaler (rettstvister)</a:t>
            </a:r>
          </a:p>
          <a:p>
            <a:pPr lvl="1"/>
            <a:r>
              <a:rPr lang="nb-NO" sz="1800" dirty="0"/>
              <a:t>hører inn under en egen domstol – Arbeidsretten – jf. arbeidstvistloven § 7</a:t>
            </a:r>
          </a:p>
          <a:p>
            <a:pPr lvl="1"/>
            <a:r>
              <a:rPr lang="nb-NO" sz="1800" dirty="0"/>
              <a:t>tilsvarende gjelder brudd på fredsplikten, og erstatningsansvar ved tariffbrudd og ulovlig arbeidsstans</a:t>
            </a:r>
          </a:p>
          <a:p>
            <a:pPr lvl="1"/>
            <a:r>
              <a:rPr lang="nb-NO" sz="1800" dirty="0"/>
              <a:t>Arbeidsrettens dommer er endelige, og kan som hovedregel ikke påankes, jf. arbeidstvistloven § 26 nr. 4</a:t>
            </a:r>
          </a:p>
          <a:p>
            <a:pPr lvl="1"/>
            <a:r>
              <a:rPr lang="nb-NO" sz="1800" dirty="0"/>
              <a:t>adgangen til å anlegge sak for Arbeidsretten er forbeholdt organisasjonene som tariffparter, jf. arbeidstvistloven § 8</a:t>
            </a:r>
          </a:p>
        </p:txBody>
      </p:sp>
    </p:spTree>
    <p:extLst>
      <p:ext uri="{BB962C8B-B14F-4D97-AF65-F5344CB8AC3E}">
        <p14:creationId xmlns:p14="http://schemas.microsoft.com/office/powerpoint/2010/main" val="30618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Din rolle som tillitsvalgt</a:t>
            </a:r>
            <a:endParaRPr lang="nb-NO" b="1" dirty="0"/>
          </a:p>
        </p:txBody>
      </p:sp>
      <p:sp>
        <p:nvSpPr>
          <p:cNvPr id="1679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4629" y="1654627"/>
            <a:ext cx="5660572" cy="4801737"/>
          </a:xfrm>
        </p:spPr>
        <p:txBody>
          <a:bodyPr>
            <a:normAutofit/>
          </a:bodyPr>
          <a:lstStyle/>
          <a:p>
            <a:r>
              <a:rPr lang="nb-NO" u="sng" dirty="0"/>
              <a:t>Individuell arbeidsrett:</a:t>
            </a:r>
          </a:p>
          <a:p>
            <a:pPr lvl="1">
              <a:lnSpc>
                <a:spcPct val="70000"/>
              </a:lnSpc>
            </a:pPr>
            <a:r>
              <a:rPr lang="nb-NO" sz="1700" dirty="0"/>
              <a:t>først og fremst et anliggende mellom den enkelte ansatte og dennes arbeidsgiver</a:t>
            </a:r>
          </a:p>
          <a:p>
            <a:pPr lvl="1">
              <a:lnSpc>
                <a:spcPct val="70000"/>
              </a:lnSpc>
            </a:pPr>
            <a:r>
              <a:rPr lang="nb-NO" sz="1700" dirty="0"/>
              <a:t>den ansatte ”eier” i utgangspunktet selv saken, og må selv treffe de avgjørende valgene underveis</a:t>
            </a:r>
          </a:p>
          <a:p>
            <a:pPr lvl="1">
              <a:lnSpc>
                <a:spcPct val="70000"/>
              </a:lnSpc>
            </a:pPr>
            <a:r>
              <a:rPr lang="nb-NO" sz="1700" dirty="0"/>
              <a:t>viktigheten av å være synlig, tilgjengelig og en god lytter</a:t>
            </a:r>
          </a:p>
          <a:p>
            <a:pPr lvl="1">
              <a:lnSpc>
                <a:spcPct val="70000"/>
              </a:lnSpc>
            </a:pPr>
            <a:r>
              <a:rPr lang="nb-NO" sz="1700" dirty="0"/>
              <a:t>involvering må avpasses etter det enkelte medlems ønsker og behov</a:t>
            </a:r>
          </a:p>
          <a:p>
            <a:pPr lvl="1">
              <a:lnSpc>
                <a:spcPct val="70000"/>
              </a:lnSpc>
            </a:pPr>
            <a:r>
              <a:rPr lang="nb-NO" sz="1700" dirty="0"/>
              <a:t>støttespiller for den ansatte, for eksempel bistå i drøftelsesmøter etter </a:t>
            </a:r>
            <a:r>
              <a:rPr lang="nb-NO" sz="1700" dirty="0" err="1"/>
              <a:t>aml</a:t>
            </a:r>
            <a:r>
              <a:rPr lang="nb-NO" sz="1700" dirty="0"/>
              <a:t> § 15-1</a:t>
            </a:r>
          </a:p>
          <a:p>
            <a:pPr lvl="1">
              <a:lnSpc>
                <a:spcPct val="70000"/>
              </a:lnSpc>
            </a:pPr>
            <a:r>
              <a:rPr lang="nb-NO" sz="1700" dirty="0"/>
              <a:t>få til en dialog med ledelsen, </a:t>
            </a:r>
            <a:r>
              <a:rPr lang="nb-NO" sz="1700" i="1" dirty="0"/>
              <a:t>bidra </a:t>
            </a:r>
            <a:r>
              <a:rPr lang="nb-NO" sz="1700" dirty="0"/>
              <a:t>til en ryddig og korrekt saksbehandling</a:t>
            </a:r>
          </a:p>
          <a:p>
            <a:pPr lvl="1">
              <a:lnSpc>
                <a:spcPct val="70000"/>
              </a:lnSpc>
            </a:pPr>
            <a:r>
              <a:rPr lang="nb-NO" sz="1700" dirty="0"/>
              <a:t>viktig bindeledd mellom ansatt og ledelse, mellom ansatt og rådgiver i Finansforbundets sekretariat, og mellom ansatt og andre </a:t>
            </a:r>
            <a:r>
              <a:rPr lang="nb-NO" sz="1900" dirty="0"/>
              <a:t>aktører - må utvise skjønn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DFFA-2C76-44F7-AC82-A36EB069E0A1}" type="slidenum">
              <a:rPr lang="nb-NO" altLang="nb-NO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nb-NO" altLang="nb-N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F:\Kompetanse og organisasjon\E-læring 2012\Bilder\_MG_5661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37715" y="0"/>
            <a:ext cx="4354286" cy="62812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860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8852FB-8282-4A2E-B61B-E3B333C314F9}" type="slidenum">
              <a:rPr lang="nb-NO" altLang="nb-NO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nb-NO" alt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Din rolle som tillitsvalgt forts</a:t>
            </a:r>
            <a:r>
              <a:rPr lang="nb-NO" dirty="0" smtClean="0"/>
              <a:t>.</a:t>
            </a:r>
            <a:endParaRPr lang="nb-NO" dirty="0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2000" u="sng" dirty="0"/>
              <a:t>Kollektiv arbeidsrett:</a:t>
            </a:r>
          </a:p>
          <a:p>
            <a:pPr lvl="1">
              <a:lnSpc>
                <a:spcPct val="70000"/>
              </a:lnSpc>
            </a:pPr>
            <a:r>
              <a:rPr lang="nb-NO" sz="1800" dirty="0"/>
              <a:t>sentral rolle, jf. at de er parter i de tariffavtaler som inngås med ledelsen i den aktuelle bedrift</a:t>
            </a:r>
          </a:p>
          <a:p>
            <a:pPr lvl="1">
              <a:lnSpc>
                <a:spcPct val="70000"/>
              </a:lnSpc>
            </a:pPr>
            <a:r>
              <a:rPr lang="nb-NO" sz="1800" dirty="0"/>
              <a:t>fremforhandler bedriftsavtaler, særavtaler mv.</a:t>
            </a:r>
          </a:p>
          <a:p>
            <a:pPr lvl="1">
              <a:lnSpc>
                <a:spcPct val="70000"/>
              </a:lnSpc>
            </a:pPr>
            <a:r>
              <a:rPr lang="nb-NO" sz="1800" dirty="0"/>
              <a:t>følge med at de kollektive avtaler overholdes av ledelsen</a:t>
            </a:r>
          </a:p>
          <a:p>
            <a:pPr lvl="1">
              <a:lnSpc>
                <a:spcPct val="70000"/>
              </a:lnSpc>
            </a:pPr>
            <a:r>
              <a:rPr lang="nb-NO" sz="1800" dirty="0"/>
              <a:t>tolkingstvister vedrørende Hovedavtale (HA), Sentralavtale (SA) eller bedriftsavtale (BA) – Kap. 3 i HA angir de nærmere prosedyrer</a:t>
            </a:r>
          </a:p>
          <a:p>
            <a:r>
              <a:rPr lang="nb-NO" sz="2000" dirty="0"/>
              <a:t>Særlig om omstillings- og nedbemanningsprosesser; bl.a. HA § 13 B nr. 3 og 4, § 15 A nr. 5 og § 20 er ment å sikre de tillitsvalgte reell medinnflytelse når denne typen tiltak vurderes fra ledelsens side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nb-NO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157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80799-2E73-4C49-AAFE-99B5609F896F}" type="slidenum">
              <a:rPr lang="nb-NO" altLang="nb-NO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nb-NO" alt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/>
              <a:t>Tillitsvalgtes medinnflytelse og samarbeid</a:t>
            </a:r>
            <a:endParaRPr lang="en-US" b="1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09749" y="1654627"/>
            <a:ext cx="8229600" cy="4652741"/>
          </a:xfrm>
        </p:spPr>
        <p:txBody>
          <a:bodyPr>
            <a:normAutofit fontScale="92500" lnSpcReduction="10000"/>
          </a:bodyPr>
          <a:lstStyle/>
          <a:p>
            <a:r>
              <a:rPr lang="nb-NO" sz="2800" dirty="0"/>
              <a:t>Lovgivning:</a:t>
            </a:r>
          </a:p>
          <a:p>
            <a:pPr lvl="1">
              <a:lnSpc>
                <a:spcPct val="70000"/>
              </a:lnSpc>
            </a:pPr>
            <a:r>
              <a:rPr lang="nb-NO" sz="1700" dirty="0" err="1"/>
              <a:t>Aml</a:t>
            </a:r>
            <a:r>
              <a:rPr lang="nb-NO" sz="1700" dirty="0"/>
              <a:t> §   8-1: informasjon og drøftelser vedr. spørsmål av betydning for arbeidstaker</a:t>
            </a:r>
          </a:p>
          <a:p>
            <a:pPr lvl="1">
              <a:lnSpc>
                <a:spcPct val="70000"/>
              </a:lnSpc>
            </a:pPr>
            <a:r>
              <a:rPr lang="nb-NO" sz="1700" dirty="0" err="1"/>
              <a:t>Aml</a:t>
            </a:r>
            <a:r>
              <a:rPr lang="nb-NO" sz="1700" dirty="0"/>
              <a:t> §   9-2: Arbeidsgivers plikt til å drøfte</a:t>
            </a:r>
          </a:p>
          <a:p>
            <a:pPr lvl="1">
              <a:lnSpc>
                <a:spcPct val="70000"/>
              </a:lnSpc>
            </a:pPr>
            <a:r>
              <a:rPr lang="nb-NO" sz="1700" dirty="0" err="1"/>
              <a:t>Aml</a:t>
            </a:r>
            <a:r>
              <a:rPr lang="nb-NO" sz="1700" dirty="0"/>
              <a:t> § 15-2: Drøftelser med tillitsvalgte ved masseoppsigelse</a:t>
            </a:r>
          </a:p>
          <a:p>
            <a:pPr lvl="1">
              <a:lnSpc>
                <a:spcPct val="70000"/>
              </a:lnSpc>
            </a:pPr>
            <a:r>
              <a:rPr lang="nb-NO" sz="1700" dirty="0" err="1"/>
              <a:t>Aml</a:t>
            </a:r>
            <a:r>
              <a:rPr lang="nb-NO" sz="1700" dirty="0"/>
              <a:t> § 16-5: informasjon og drøftelser ved virksomhetsoverdragelse</a:t>
            </a:r>
          </a:p>
          <a:p>
            <a:r>
              <a:rPr lang="nb-NO" sz="2800" dirty="0"/>
              <a:t>Hovedavtalen </a:t>
            </a:r>
            <a:r>
              <a:rPr lang="nb-NO" sz="2800" dirty="0" err="1"/>
              <a:t>kap</a:t>
            </a:r>
            <a:r>
              <a:rPr lang="nb-NO" sz="2800" dirty="0"/>
              <a:t>. 4:</a:t>
            </a:r>
          </a:p>
          <a:p>
            <a:pPr lvl="1">
              <a:lnSpc>
                <a:spcPct val="70000"/>
              </a:lnSpc>
            </a:pPr>
            <a:r>
              <a:rPr lang="nb-NO" sz="1700" dirty="0"/>
              <a:t>Grunnleggende kilde for tillitsvalgtes innflytelse</a:t>
            </a:r>
          </a:p>
          <a:p>
            <a:pPr lvl="1">
              <a:lnSpc>
                <a:spcPct val="70000"/>
              </a:lnSpc>
            </a:pPr>
            <a:r>
              <a:rPr lang="nb-NO" sz="1700" dirty="0"/>
              <a:t>TV skal bistå i utformingen av personalpolitikken</a:t>
            </a:r>
          </a:p>
          <a:p>
            <a:pPr lvl="1">
              <a:lnSpc>
                <a:spcPct val="70000"/>
              </a:lnSpc>
            </a:pPr>
            <a:r>
              <a:rPr lang="nb-NO" sz="1700" dirty="0"/>
              <a:t>Drøftelser av saker i vesentlig grad som berører de ansattes interesser og sysselsetting</a:t>
            </a:r>
          </a:p>
          <a:p>
            <a:pPr lvl="1">
              <a:lnSpc>
                <a:spcPct val="70000"/>
              </a:lnSpc>
            </a:pPr>
            <a:r>
              <a:rPr lang="nb-NO" sz="1700" dirty="0"/>
              <a:t>Skal motta all nødvendig informasjon og alle relevante dokumenter</a:t>
            </a:r>
          </a:p>
          <a:p>
            <a:pPr lvl="2">
              <a:lnSpc>
                <a:spcPct val="70000"/>
              </a:lnSpc>
            </a:pPr>
            <a:r>
              <a:rPr lang="nb-NO" sz="1700" dirty="0"/>
              <a:t>Så ”tidlig som mulig”</a:t>
            </a:r>
          </a:p>
          <a:p>
            <a:pPr lvl="2">
              <a:lnSpc>
                <a:spcPct val="70000"/>
              </a:lnSpc>
            </a:pPr>
            <a:r>
              <a:rPr lang="nb-NO" sz="1700" dirty="0"/>
              <a:t>Skal sikres reell innflytelse</a:t>
            </a:r>
          </a:p>
          <a:p>
            <a:pPr lvl="1">
              <a:lnSpc>
                <a:spcPct val="70000"/>
              </a:lnSpc>
            </a:pPr>
            <a:r>
              <a:rPr lang="nb-NO" sz="1700" dirty="0"/>
              <a:t>Deltakelse i utvalg, grupper og prosjekter</a:t>
            </a:r>
          </a:p>
          <a:p>
            <a:pPr lvl="1">
              <a:lnSpc>
                <a:spcPct val="70000"/>
              </a:lnSpc>
            </a:pPr>
            <a:r>
              <a:rPr lang="nb-NO" sz="1700" dirty="0"/>
              <a:t>Forholdet til de formelle samarbeidsorganene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11777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Avtaler og lover</a:t>
            </a: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nb-NO" dirty="0" smtClean="0"/>
              <a:t>I denne sesjonen skal vi se på våre egne </a:t>
            </a:r>
            <a:r>
              <a:rPr lang="nb-NO" b="1" dirty="0" smtClean="0"/>
              <a:t>tariffavtaler</a:t>
            </a:r>
            <a:r>
              <a:rPr lang="nb-NO" dirty="0" smtClean="0"/>
              <a:t> og på øvrig </a:t>
            </a:r>
            <a:r>
              <a:rPr lang="nb-NO" b="1" dirty="0" smtClean="0"/>
              <a:t>lovverk</a:t>
            </a:r>
            <a:r>
              <a:rPr lang="nb-NO" dirty="0" smtClean="0"/>
              <a:t> som påvirker arbeidet som tillitsvalgt og rettighetene til </a:t>
            </a:r>
            <a:r>
              <a:rPr lang="nb-NO" smtClean="0"/>
              <a:t>dine medlemmer</a:t>
            </a:r>
            <a:endParaRPr lang="nb-NO" dirty="0"/>
          </a:p>
        </p:txBody>
      </p:sp>
      <p:pic>
        <p:nvPicPr>
          <p:cNvPr id="3" name="Plassholder for innhold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14223" y="1579436"/>
            <a:ext cx="3621338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176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Innflytelse og påvirkning overfor ledelsen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12472" y="2257650"/>
            <a:ext cx="3804558" cy="31756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 smtClean="0"/>
              <a:t>Finans Norge </a:t>
            </a:r>
          </a:p>
          <a:p>
            <a:r>
              <a:rPr lang="nb-NO" dirty="0" smtClean="0"/>
              <a:t>§ 13 A nr. 12 </a:t>
            </a:r>
            <a:r>
              <a:rPr lang="nb-NO" sz="1600" dirty="0"/>
              <a:t>(Den hovedtillitsvalgtes rolle)</a:t>
            </a:r>
          </a:p>
          <a:p>
            <a:r>
              <a:rPr lang="nb-NO" dirty="0" smtClean="0"/>
              <a:t>§ 13 B nr. 1 </a:t>
            </a:r>
            <a:r>
              <a:rPr lang="nb-NO" sz="1600" dirty="0"/>
              <a:t>(Tillitsvalgte og samarbeid med ledelsen)</a:t>
            </a:r>
          </a:p>
          <a:p>
            <a:r>
              <a:rPr lang="nb-NO" dirty="0" smtClean="0"/>
              <a:t>§ 13 B nr. 4 og 5</a:t>
            </a:r>
            <a:r>
              <a:rPr lang="nb-NO" sz="1600" dirty="0"/>
              <a:t> (Tillitsvalgte skal involveres så tidlig som mulig i planer som har innvirkning på sysselsetting, fusjons/fisjonsplaner etc.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61204">
            <a:off x="6433600" y="3533133"/>
            <a:ext cx="4488033" cy="2932481"/>
          </a:xfrm>
          <a:prstGeom prst="rect">
            <a:avLst/>
          </a:prstGeom>
        </p:spPr>
      </p:pic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873750" y="2258156"/>
            <a:ext cx="4038600" cy="31851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b="1" dirty="0" smtClean="0"/>
              <a:t>Virke</a:t>
            </a:r>
            <a:r>
              <a:rPr lang="nb-NO" dirty="0" smtClean="0"/>
              <a:t> </a:t>
            </a:r>
          </a:p>
          <a:p>
            <a:r>
              <a:rPr lang="nb-NO" dirty="0" smtClean="0"/>
              <a:t>§ 4-5.2 Drøftinger</a:t>
            </a:r>
            <a:endParaRPr lang="nb-NO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b="1" dirty="0" smtClean="0"/>
              <a:t>Spekter</a:t>
            </a:r>
          </a:p>
          <a:p>
            <a:r>
              <a:rPr lang="nb-NO" dirty="0" smtClean="0"/>
              <a:t>§ 30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7909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Plassholder for lysbildenummer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0914D29-7EE9-4129-B189-AF9275B40C8B}" type="slidenum">
              <a:rPr lang="nb-NO" altLang="nb-NO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nb-NO" alt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54263" y="188913"/>
            <a:ext cx="7772400" cy="914400"/>
          </a:xfrm>
        </p:spPr>
        <p:txBody>
          <a:bodyPr/>
          <a:lstStyle/>
          <a:p>
            <a:pPr algn="ctr" eaLnBrk="1" hangingPunct="1"/>
            <a:r>
              <a:rPr lang="nb-NO" smtClean="0"/>
              <a:t>Arbeidsgivers styringsrett</a:t>
            </a: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2797969" y="1628775"/>
            <a:ext cx="82915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>
              <a:spcBef>
                <a:spcPct val="50000"/>
              </a:spcBef>
            </a:pPr>
            <a:r>
              <a:rPr lang="nb-NO" b="1" dirty="0">
                <a:solidFill>
                  <a:prstClr val="black"/>
                </a:solidFill>
              </a:rPr>
              <a:t>Retten til å ansette, lede, fordele, kontrollere og si opp arbeidstakere</a:t>
            </a:r>
          </a:p>
        </p:txBody>
      </p:sp>
      <p:sp>
        <p:nvSpPr>
          <p:cNvPr id="17413" name="AutoShape 4"/>
          <p:cNvSpPr>
            <a:spLocks noChangeArrowheads="1"/>
          </p:cNvSpPr>
          <p:nvPr/>
        </p:nvSpPr>
        <p:spPr bwMode="auto">
          <a:xfrm>
            <a:off x="5875339" y="1052513"/>
            <a:ext cx="485775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17414" name="AutoShape 5"/>
          <p:cNvSpPr>
            <a:spLocks noChangeArrowheads="1"/>
          </p:cNvSpPr>
          <p:nvPr/>
        </p:nvSpPr>
        <p:spPr bwMode="auto">
          <a:xfrm>
            <a:off x="5880101" y="2151063"/>
            <a:ext cx="485775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3119438" y="2532064"/>
            <a:ext cx="6096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457200" eaLnBrk="0" hangingPunct="0">
              <a:spcBef>
                <a:spcPct val="50000"/>
              </a:spcBef>
            </a:pPr>
            <a:r>
              <a:rPr lang="nb-NO" b="1" dirty="0">
                <a:solidFill>
                  <a:prstClr val="black"/>
                </a:solidFill>
                <a:latin typeface="AvantGarde" pitchFamily="34" charset="0"/>
              </a:rPr>
              <a:t> </a:t>
            </a:r>
            <a:r>
              <a:rPr lang="nb-NO" b="1" dirty="0">
                <a:solidFill>
                  <a:prstClr val="black"/>
                </a:solidFill>
              </a:rPr>
              <a:t>er begrenset av den kollektive og den individuelle arbeidsretten</a:t>
            </a:r>
          </a:p>
        </p:txBody>
      </p:sp>
      <p:sp>
        <p:nvSpPr>
          <p:cNvPr id="17416" name="Line 7"/>
          <p:cNvSpPr>
            <a:spLocks noChangeShapeType="1"/>
          </p:cNvSpPr>
          <p:nvPr/>
        </p:nvSpPr>
        <p:spPr bwMode="auto">
          <a:xfrm flipH="1">
            <a:off x="6167437" y="3178394"/>
            <a:ext cx="0" cy="1918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17417" name="Line 8"/>
          <p:cNvSpPr>
            <a:spLocks noChangeShapeType="1"/>
          </p:cNvSpPr>
          <p:nvPr/>
        </p:nvSpPr>
        <p:spPr bwMode="auto">
          <a:xfrm flipH="1">
            <a:off x="2659063" y="3370263"/>
            <a:ext cx="3581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1847850" y="3768725"/>
            <a:ext cx="1581150" cy="2592388"/>
          </a:xfrm>
          <a:prstGeom prst="flowChartProcess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342900" indent="-342900" algn="ctr"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5303839" y="3768725"/>
            <a:ext cx="1482725" cy="2592388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6943725" y="3768725"/>
            <a:ext cx="1600200" cy="2590800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3648075" y="3768725"/>
            <a:ext cx="1454150" cy="2603500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8759825" y="3768725"/>
            <a:ext cx="1657350" cy="2603500"/>
          </a:xfrm>
          <a:prstGeom prst="rect">
            <a:avLst/>
          </a:prstGeom>
          <a:noFill/>
          <a:ln w="28575">
            <a:solidFill>
              <a:srgbClr val="003366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17423" name="Text Box 17"/>
          <p:cNvSpPr txBox="1">
            <a:spLocks noChangeArrowheads="1"/>
          </p:cNvSpPr>
          <p:nvPr/>
        </p:nvSpPr>
        <p:spPr bwMode="auto">
          <a:xfrm>
            <a:off x="1897064" y="4741863"/>
            <a:ext cx="12731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>
              <a:spcBef>
                <a:spcPct val="50000"/>
              </a:spcBef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24" name="Text Box 18"/>
          <p:cNvSpPr txBox="1">
            <a:spLocks noChangeArrowheads="1"/>
          </p:cNvSpPr>
          <p:nvPr/>
        </p:nvSpPr>
        <p:spPr bwMode="auto">
          <a:xfrm>
            <a:off x="1919288" y="3840164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>
              <a:spcBef>
                <a:spcPct val="50000"/>
              </a:spcBef>
            </a:pPr>
            <a:r>
              <a:rPr lang="nb-NO" sz="2000" b="1">
                <a:solidFill>
                  <a:prstClr val="black"/>
                </a:solidFill>
              </a:rPr>
              <a:t>Lov</a:t>
            </a:r>
          </a:p>
        </p:txBody>
      </p:sp>
      <p:sp>
        <p:nvSpPr>
          <p:cNvPr id="17425" name="Text Box 19"/>
          <p:cNvSpPr txBox="1">
            <a:spLocks noChangeArrowheads="1"/>
          </p:cNvSpPr>
          <p:nvPr/>
        </p:nvSpPr>
        <p:spPr bwMode="auto">
          <a:xfrm>
            <a:off x="1919288" y="4127501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>
              <a:spcBef>
                <a:spcPct val="50000"/>
              </a:spcBef>
            </a:pPr>
            <a:r>
              <a:rPr lang="nb-NO" sz="2000" b="1">
                <a:solidFill>
                  <a:prstClr val="black"/>
                </a:solidFill>
              </a:rPr>
              <a:t>Forskrift</a:t>
            </a:r>
          </a:p>
        </p:txBody>
      </p:sp>
      <p:sp>
        <p:nvSpPr>
          <p:cNvPr id="17426" name="Text Box 20"/>
          <p:cNvSpPr txBox="1">
            <a:spLocks noChangeArrowheads="1"/>
          </p:cNvSpPr>
          <p:nvPr/>
        </p:nvSpPr>
        <p:spPr bwMode="auto">
          <a:xfrm>
            <a:off x="1919288" y="4632326"/>
            <a:ext cx="6381750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>
              <a:lnSpc>
                <a:spcPct val="50000"/>
              </a:lnSpc>
              <a:spcBef>
                <a:spcPct val="75000"/>
              </a:spcBef>
            </a:pPr>
            <a:r>
              <a:rPr lang="nb-NO" sz="1600" b="1">
                <a:solidFill>
                  <a:prstClr val="black"/>
                </a:solidFill>
              </a:rPr>
              <a:t>Arbeidsmiljø</a:t>
            </a:r>
          </a:p>
          <a:p>
            <a:pPr defTabSz="457200" eaLnBrk="0" hangingPunct="0">
              <a:lnSpc>
                <a:spcPct val="50000"/>
              </a:lnSpc>
              <a:spcBef>
                <a:spcPct val="75000"/>
              </a:spcBef>
            </a:pPr>
            <a:r>
              <a:rPr lang="nb-NO" sz="1600" b="1">
                <a:solidFill>
                  <a:prstClr val="black"/>
                </a:solidFill>
              </a:rPr>
              <a:t>Ferieloven</a:t>
            </a:r>
          </a:p>
          <a:p>
            <a:pPr defTabSz="457200" eaLnBrk="0" hangingPunct="0">
              <a:lnSpc>
                <a:spcPct val="50000"/>
              </a:lnSpc>
              <a:spcBef>
                <a:spcPct val="75000"/>
              </a:spcBef>
            </a:pPr>
            <a:r>
              <a:rPr lang="nb-NO" sz="1600" b="1">
                <a:solidFill>
                  <a:prstClr val="black"/>
                </a:solidFill>
              </a:rPr>
              <a:t>Personvern</a:t>
            </a:r>
          </a:p>
          <a:p>
            <a:pPr defTabSz="457200" eaLnBrk="0" hangingPunct="0">
              <a:lnSpc>
                <a:spcPct val="50000"/>
              </a:lnSpc>
              <a:spcBef>
                <a:spcPct val="75000"/>
              </a:spcBef>
            </a:pPr>
            <a:r>
              <a:rPr lang="nb-NO" sz="1600" b="1">
                <a:solidFill>
                  <a:prstClr val="black"/>
                </a:solidFill>
              </a:rPr>
              <a:t>Likestilling</a:t>
            </a:r>
          </a:p>
          <a:p>
            <a:pPr defTabSz="457200" eaLnBrk="0" hangingPunct="0">
              <a:lnSpc>
                <a:spcPct val="50000"/>
              </a:lnSpc>
              <a:spcBef>
                <a:spcPct val="75000"/>
              </a:spcBef>
            </a:pPr>
            <a:r>
              <a:rPr lang="nb-NO" sz="1600" b="1">
                <a:solidFill>
                  <a:prstClr val="black"/>
                </a:solidFill>
              </a:rPr>
              <a:t>Folketrygd</a:t>
            </a:r>
          </a:p>
          <a:p>
            <a:pPr defTabSz="457200" eaLnBrk="0" hangingPunct="0">
              <a:lnSpc>
                <a:spcPct val="50000"/>
              </a:lnSpc>
              <a:spcBef>
                <a:spcPct val="75000"/>
              </a:spcBef>
            </a:pPr>
            <a:r>
              <a:rPr lang="nb-NO" sz="1600" b="1">
                <a:solidFill>
                  <a:prstClr val="black"/>
                </a:solidFill>
              </a:rPr>
              <a:t>andre</a:t>
            </a:r>
          </a:p>
          <a:p>
            <a:pPr defTabSz="457200" eaLnBrk="0" hangingPunct="0">
              <a:lnSpc>
                <a:spcPct val="50000"/>
              </a:lnSpc>
              <a:spcBef>
                <a:spcPct val="75000"/>
              </a:spcBef>
            </a:pPr>
            <a:endParaRPr lang="nb-NO" sz="1600" b="1">
              <a:solidFill>
                <a:prstClr val="black"/>
              </a:solidFill>
            </a:endParaRPr>
          </a:p>
          <a:p>
            <a:pPr defTabSz="457200" eaLnBrk="0" hangingPunct="0">
              <a:lnSpc>
                <a:spcPct val="10000"/>
              </a:lnSpc>
              <a:spcBef>
                <a:spcPct val="75000"/>
              </a:spcBef>
            </a:pPr>
            <a:endParaRPr lang="nb-NO" sz="1600" b="1">
              <a:solidFill>
                <a:prstClr val="black"/>
              </a:solidFill>
            </a:endParaRPr>
          </a:p>
          <a:p>
            <a:pPr defTabSz="457200" eaLnBrk="0" hangingPunct="0">
              <a:lnSpc>
                <a:spcPct val="10000"/>
              </a:lnSpc>
              <a:spcBef>
                <a:spcPct val="50000"/>
              </a:spcBef>
            </a:pPr>
            <a:endParaRPr lang="nb-NO" sz="2000">
              <a:solidFill>
                <a:prstClr val="black"/>
              </a:solidFill>
              <a:latin typeface="Arial Unicode MS" pitchFamily="34" charset="-128"/>
            </a:endParaRPr>
          </a:p>
          <a:p>
            <a:pPr defTabSz="457200" eaLnBrk="0" hangingPunct="0">
              <a:lnSpc>
                <a:spcPct val="10000"/>
              </a:lnSpc>
              <a:spcBef>
                <a:spcPct val="50000"/>
              </a:spcBef>
            </a:pPr>
            <a:endParaRPr lang="nb-NO" sz="2000">
              <a:solidFill>
                <a:prstClr val="black"/>
              </a:solidFill>
              <a:latin typeface="Arial Unicode MS" pitchFamily="34" charset="-128"/>
            </a:endParaRPr>
          </a:p>
          <a:p>
            <a:pPr defTabSz="457200" eaLnBrk="0" hangingPunct="0">
              <a:lnSpc>
                <a:spcPct val="10000"/>
              </a:lnSpc>
              <a:spcBef>
                <a:spcPct val="50000"/>
              </a:spcBef>
            </a:pPr>
            <a:endParaRPr lang="nb-NO" sz="2000">
              <a:solidFill>
                <a:prstClr val="black"/>
              </a:solidFill>
              <a:latin typeface="Arial Unicode MS" pitchFamily="34" charset="-128"/>
            </a:endParaRPr>
          </a:p>
          <a:p>
            <a:pPr defTabSz="457200" eaLnBrk="0" hangingPunct="0">
              <a:lnSpc>
                <a:spcPct val="10000"/>
              </a:lnSpc>
              <a:spcBef>
                <a:spcPct val="50000"/>
              </a:spcBef>
            </a:pPr>
            <a:endParaRPr lang="nb-NO" sz="1200">
              <a:solidFill>
                <a:prstClr val="black"/>
              </a:solidFill>
              <a:latin typeface="AvantGarde" pitchFamily="34" charset="0"/>
            </a:endParaRPr>
          </a:p>
        </p:txBody>
      </p:sp>
      <p:sp>
        <p:nvSpPr>
          <p:cNvPr id="17427" name="Line 22"/>
          <p:cNvSpPr>
            <a:spLocks noChangeShapeType="1"/>
          </p:cNvSpPr>
          <p:nvPr/>
        </p:nvSpPr>
        <p:spPr bwMode="auto">
          <a:xfrm>
            <a:off x="6167438" y="3379788"/>
            <a:ext cx="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17428" name="Text Box 24"/>
          <p:cNvSpPr txBox="1">
            <a:spLocks noChangeArrowheads="1"/>
          </p:cNvSpPr>
          <p:nvPr/>
        </p:nvSpPr>
        <p:spPr bwMode="auto">
          <a:xfrm>
            <a:off x="3649663" y="3675064"/>
            <a:ext cx="1600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>
              <a:lnSpc>
                <a:spcPct val="50000"/>
              </a:lnSpc>
              <a:spcBef>
                <a:spcPct val="50000"/>
              </a:spcBef>
            </a:pPr>
            <a:endParaRPr lang="nb-NO" sz="2000" b="1">
              <a:solidFill>
                <a:prstClr val="black"/>
              </a:solidFill>
              <a:latin typeface="AvantGarde" pitchFamily="34" charset="0"/>
            </a:endParaRPr>
          </a:p>
          <a:p>
            <a:pPr defTabSz="457200" eaLnBrk="0" hangingPunct="0">
              <a:lnSpc>
                <a:spcPct val="50000"/>
              </a:lnSpc>
              <a:spcBef>
                <a:spcPct val="50000"/>
              </a:spcBef>
            </a:pPr>
            <a:r>
              <a:rPr lang="nb-NO" sz="2000" b="1">
                <a:solidFill>
                  <a:prstClr val="black"/>
                </a:solidFill>
                <a:latin typeface="AvantGarde" pitchFamily="34" charset="0"/>
              </a:rPr>
              <a:t>Sentrale</a:t>
            </a:r>
          </a:p>
        </p:txBody>
      </p:sp>
      <p:sp>
        <p:nvSpPr>
          <p:cNvPr id="17429" name="Text Box 25"/>
          <p:cNvSpPr txBox="1">
            <a:spLocks noChangeArrowheads="1"/>
          </p:cNvSpPr>
          <p:nvPr/>
        </p:nvSpPr>
        <p:spPr bwMode="auto">
          <a:xfrm>
            <a:off x="3648075" y="4343400"/>
            <a:ext cx="129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>
              <a:lnSpc>
                <a:spcPct val="70000"/>
              </a:lnSpc>
              <a:spcBef>
                <a:spcPct val="45000"/>
              </a:spcBef>
            </a:pPr>
            <a:r>
              <a:rPr lang="nb-NO" sz="2000" b="1">
                <a:solidFill>
                  <a:prstClr val="black"/>
                </a:solidFill>
              </a:rPr>
              <a:t>tariff-avtaler</a:t>
            </a:r>
          </a:p>
        </p:txBody>
      </p:sp>
      <p:sp>
        <p:nvSpPr>
          <p:cNvPr id="17430" name="Text Box 26"/>
          <p:cNvSpPr txBox="1">
            <a:spLocks noChangeArrowheads="1"/>
          </p:cNvSpPr>
          <p:nvPr/>
        </p:nvSpPr>
        <p:spPr bwMode="auto">
          <a:xfrm>
            <a:off x="3725863" y="5046663"/>
            <a:ext cx="1600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>
              <a:spcBef>
                <a:spcPct val="50000"/>
              </a:spcBef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31" name="Text Box 27"/>
          <p:cNvSpPr txBox="1">
            <a:spLocks noChangeArrowheads="1"/>
          </p:cNvSpPr>
          <p:nvPr/>
        </p:nvSpPr>
        <p:spPr bwMode="auto">
          <a:xfrm>
            <a:off x="3649663" y="5046663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>
              <a:spcBef>
                <a:spcPct val="50000"/>
              </a:spcBef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32" name="Text Box 28"/>
          <p:cNvSpPr txBox="1">
            <a:spLocks noChangeArrowheads="1"/>
          </p:cNvSpPr>
          <p:nvPr/>
        </p:nvSpPr>
        <p:spPr bwMode="auto">
          <a:xfrm>
            <a:off x="3586164" y="4992688"/>
            <a:ext cx="1824037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>
              <a:spcBef>
                <a:spcPct val="50000"/>
              </a:spcBef>
            </a:pPr>
            <a:r>
              <a:rPr lang="nb-NO" sz="1400" b="1">
                <a:solidFill>
                  <a:prstClr val="black"/>
                </a:solidFill>
              </a:rPr>
              <a:t>Hovedavtale</a:t>
            </a:r>
          </a:p>
          <a:p>
            <a:pPr defTabSz="457200" eaLnBrk="0" hangingPunct="0">
              <a:spcBef>
                <a:spcPct val="50000"/>
              </a:spcBef>
            </a:pPr>
            <a:r>
              <a:rPr lang="nb-NO" sz="1400" b="1">
                <a:solidFill>
                  <a:prstClr val="black"/>
                </a:solidFill>
              </a:rPr>
              <a:t>Sentralavtale</a:t>
            </a:r>
          </a:p>
        </p:txBody>
      </p:sp>
      <p:sp>
        <p:nvSpPr>
          <p:cNvPr id="17433" name="Text Box 29"/>
          <p:cNvSpPr txBox="1">
            <a:spLocks noChangeArrowheads="1"/>
          </p:cNvSpPr>
          <p:nvPr/>
        </p:nvSpPr>
        <p:spPr bwMode="auto">
          <a:xfrm>
            <a:off x="5519738" y="3840163"/>
            <a:ext cx="1600200" cy="826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>
              <a:lnSpc>
                <a:spcPct val="25000"/>
              </a:lnSpc>
              <a:spcBef>
                <a:spcPct val="95000"/>
              </a:spcBef>
            </a:pPr>
            <a:endParaRPr lang="nb-NO" b="1">
              <a:solidFill>
                <a:prstClr val="black"/>
              </a:solidFill>
              <a:latin typeface="AvantGarde" pitchFamily="34" charset="0"/>
            </a:endParaRPr>
          </a:p>
          <a:p>
            <a:pPr defTabSz="457200" eaLnBrk="0" hangingPunct="0">
              <a:lnSpc>
                <a:spcPct val="25000"/>
              </a:lnSpc>
              <a:spcBef>
                <a:spcPct val="95000"/>
              </a:spcBef>
            </a:pPr>
            <a:endParaRPr lang="nb-NO" b="1">
              <a:solidFill>
                <a:prstClr val="black"/>
              </a:solidFill>
              <a:latin typeface="AvantGarde" pitchFamily="34" charset="0"/>
            </a:endParaRPr>
          </a:p>
          <a:p>
            <a:pPr defTabSz="457200" eaLnBrk="0" hangingPunct="0">
              <a:lnSpc>
                <a:spcPct val="25000"/>
              </a:lnSpc>
              <a:spcBef>
                <a:spcPct val="95000"/>
              </a:spcBef>
            </a:pPr>
            <a:endParaRPr lang="nb-NO" b="1">
              <a:solidFill>
                <a:prstClr val="black"/>
              </a:solidFill>
              <a:latin typeface="AvantGarde" pitchFamily="34" charset="0"/>
            </a:endParaRPr>
          </a:p>
        </p:txBody>
      </p:sp>
      <p:sp>
        <p:nvSpPr>
          <p:cNvPr id="17434" name="Text Box 30"/>
          <p:cNvSpPr txBox="1">
            <a:spLocks noChangeArrowheads="1"/>
          </p:cNvSpPr>
          <p:nvPr/>
        </p:nvSpPr>
        <p:spPr bwMode="auto">
          <a:xfrm>
            <a:off x="5554663" y="4132263"/>
            <a:ext cx="137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>
              <a:spcBef>
                <a:spcPct val="50000"/>
              </a:spcBef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35" name="Text Box 31"/>
          <p:cNvSpPr txBox="1">
            <a:spLocks noChangeArrowheads="1"/>
          </p:cNvSpPr>
          <p:nvPr/>
        </p:nvSpPr>
        <p:spPr bwMode="auto">
          <a:xfrm>
            <a:off x="5664201" y="3984625"/>
            <a:ext cx="6254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>
              <a:spcBef>
                <a:spcPct val="0"/>
              </a:spcBef>
            </a:pPr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7436" name="Text Box 32"/>
          <p:cNvSpPr txBox="1">
            <a:spLocks noChangeArrowheads="1"/>
          </p:cNvSpPr>
          <p:nvPr/>
        </p:nvSpPr>
        <p:spPr bwMode="auto">
          <a:xfrm>
            <a:off x="5375276" y="3911601"/>
            <a:ext cx="1235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>
              <a:spcBef>
                <a:spcPct val="0"/>
              </a:spcBef>
            </a:pPr>
            <a:r>
              <a:rPr lang="nb-NO" sz="2000" b="1">
                <a:solidFill>
                  <a:prstClr val="black"/>
                </a:solidFill>
              </a:rPr>
              <a:t>Lokale</a:t>
            </a:r>
          </a:p>
        </p:txBody>
      </p:sp>
      <p:sp>
        <p:nvSpPr>
          <p:cNvPr id="17437" name="Text Box 33"/>
          <p:cNvSpPr txBox="1">
            <a:spLocks noChangeArrowheads="1"/>
          </p:cNvSpPr>
          <p:nvPr/>
        </p:nvSpPr>
        <p:spPr bwMode="auto">
          <a:xfrm>
            <a:off x="5410200" y="4360863"/>
            <a:ext cx="144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>
              <a:lnSpc>
                <a:spcPct val="70000"/>
              </a:lnSpc>
              <a:spcBef>
                <a:spcPct val="25000"/>
              </a:spcBef>
            </a:pPr>
            <a:r>
              <a:rPr lang="nb-NO" sz="2000" b="1">
                <a:solidFill>
                  <a:prstClr val="black"/>
                </a:solidFill>
              </a:rPr>
              <a:t>tariff-avtaler</a:t>
            </a:r>
          </a:p>
        </p:txBody>
      </p:sp>
      <p:sp>
        <p:nvSpPr>
          <p:cNvPr id="17438" name="Text Box 34"/>
          <p:cNvSpPr txBox="1">
            <a:spLocks noChangeArrowheads="1"/>
          </p:cNvSpPr>
          <p:nvPr/>
        </p:nvSpPr>
        <p:spPr bwMode="auto">
          <a:xfrm>
            <a:off x="5375275" y="4992689"/>
            <a:ext cx="1371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>
              <a:spcBef>
                <a:spcPct val="50000"/>
              </a:spcBef>
            </a:pPr>
            <a:r>
              <a:rPr lang="nb-NO" sz="1600" b="1">
                <a:solidFill>
                  <a:prstClr val="black"/>
                </a:solidFill>
              </a:rPr>
              <a:t>Bedrifts-avtale</a:t>
            </a:r>
          </a:p>
        </p:txBody>
      </p:sp>
      <p:sp>
        <p:nvSpPr>
          <p:cNvPr id="17439" name="Text Box 35"/>
          <p:cNvSpPr txBox="1">
            <a:spLocks noChangeArrowheads="1"/>
          </p:cNvSpPr>
          <p:nvPr/>
        </p:nvSpPr>
        <p:spPr bwMode="auto">
          <a:xfrm>
            <a:off x="6888163" y="3911601"/>
            <a:ext cx="198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>
              <a:spcBef>
                <a:spcPct val="50000"/>
              </a:spcBef>
            </a:pPr>
            <a:r>
              <a:rPr lang="nb-NO" sz="2000" b="1">
                <a:solidFill>
                  <a:prstClr val="black"/>
                </a:solidFill>
              </a:rPr>
              <a:t>Reglement</a:t>
            </a:r>
          </a:p>
        </p:txBody>
      </p:sp>
      <p:sp>
        <p:nvSpPr>
          <p:cNvPr id="17440" name="Text Box 36"/>
          <p:cNvSpPr txBox="1">
            <a:spLocks noChangeArrowheads="1"/>
          </p:cNvSpPr>
          <p:nvPr/>
        </p:nvSpPr>
        <p:spPr bwMode="auto">
          <a:xfrm>
            <a:off x="8734425" y="3911601"/>
            <a:ext cx="20780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>
              <a:spcBef>
                <a:spcPct val="50000"/>
              </a:spcBef>
            </a:pPr>
            <a:r>
              <a:rPr lang="nb-NO" sz="2000" b="1">
                <a:solidFill>
                  <a:prstClr val="black"/>
                </a:solidFill>
              </a:rPr>
              <a:t>Ansettelses-</a:t>
            </a:r>
          </a:p>
        </p:txBody>
      </p:sp>
      <p:sp>
        <p:nvSpPr>
          <p:cNvPr id="17441" name="Text Box 37"/>
          <p:cNvSpPr txBox="1">
            <a:spLocks noChangeArrowheads="1"/>
          </p:cNvSpPr>
          <p:nvPr/>
        </p:nvSpPr>
        <p:spPr bwMode="auto">
          <a:xfrm>
            <a:off x="8650288" y="4271964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>
              <a:spcBef>
                <a:spcPct val="50000"/>
              </a:spcBef>
            </a:pPr>
            <a:r>
              <a:rPr lang="nb-NO" sz="2000" b="1">
                <a:solidFill>
                  <a:prstClr val="black"/>
                </a:solidFill>
                <a:latin typeface="AvantGarde" pitchFamily="34" charset="0"/>
              </a:rPr>
              <a:t> </a:t>
            </a:r>
            <a:r>
              <a:rPr lang="nb-NO" sz="2000" b="1">
                <a:solidFill>
                  <a:prstClr val="black"/>
                </a:solidFill>
              </a:rPr>
              <a:t>kontrakt</a:t>
            </a:r>
          </a:p>
        </p:txBody>
      </p:sp>
      <p:sp>
        <p:nvSpPr>
          <p:cNvPr id="17442" name="Text Box 38"/>
          <p:cNvSpPr txBox="1">
            <a:spLocks noChangeArrowheads="1"/>
          </p:cNvSpPr>
          <p:nvPr/>
        </p:nvSpPr>
        <p:spPr bwMode="auto">
          <a:xfrm>
            <a:off x="6888164" y="4632326"/>
            <a:ext cx="172878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>
              <a:spcBef>
                <a:spcPct val="50000"/>
              </a:spcBef>
            </a:pPr>
            <a:r>
              <a:rPr lang="nb-NO" sz="1600" b="1">
                <a:solidFill>
                  <a:prstClr val="black"/>
                </a:solidFill>
              </a:rPr>
              <a:t>Administrativt fastsatte best.</a:t>
            </a:r>
          </a:p>
        </p:txBody>
      </p:sp>
      <p:sp>
        <p:nvSpPr>
          <p:cNvPr id="17443" name="Text Box 39"/>
          <p:cNvSpPr txBox="1">
            <a:spLocks noChangeArrowheads="1"/>
          </p:cNvSpPr>
          <p:nvPr/>
        </p:nvSpPr>
        <p:spPr bwMode="auto">
          <a:xfrm>
            <a:off x="5375275" y="5711826"/>
            <a:ext cx="151130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eaLnBrk="0" hangingPunct="0">
              <a:lnSpc>
                <a:spcPct val="45000"/>
              </a:lnSpc>
              <a:spcBef>
                <a:spcPct val="50000"/>
              </a:spcBef>
            </a:pPr>
            <a:r>
              <a:rPr lang="nb-NO" sz="1600" b="1">
                <a:solidFill>
                  <a:prstClr val="black"/>
                </a:solidFill>
              </a:rPr>
              <a:t>Særavtaler</a:t>
            </a:r>
          </a:p>
        </p:txBody>
      </p:sp>
      <p:sp>
        <p:nvSpPr>
          <p:cNvPr id="17444" name="Line 44"/>
          <p:cNvSpPr>
            <a:spLocks noChangeShapeType="1"/>
          </p:cNvSpPr>
          <p:nvPr/>
        </p:nvSpPr>
        <p:spPr bwMode="auto">
          <a:xfrm>
            <a:off x="2649538" y="3370264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17445" name="Line 46"/>
          <p:cNvSpPr>
            <a:spLocks noChangeShapeType="1"/>
          </p:cNvSpPr>
          <p:nvPr/>
        </p:nvSpPr>
        <p:spPr bwMode="auto">
          <a:xfrm>
            <a:off x="4440238" y="3370264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17446" name="Line 47"/>
          <p:cNvSpPr>
            <a:spLocks noChangeShapeType="1"/>
          </p:cNvSpPr>
          <p:nvPr/>
        </p:nvSpPr>
        <p:spPr bwMode="auto">
          <a:xfrm>
            <a:off x="7753350" y="3373439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17447" name="Line 48"/>
          <p:cNvSpPr>
            <a:spLocks noChangeShapeType="1"/>
          </p:cNvSpPr>
          <p:nvPr/>
        </p:nvSpPr>
        <p:spPr bwMode="auto">
          <a:xfrm>
            <a:off x="9696450" y="3378201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  <p:sp>
        <p:nvSpPr>
          <p:cNvPr id="17448" name="Line 49"/>
          <p:cNvSpPr>
            <a:spLocks noChangeShapeType="1"/>
          </p:cNvSpPr>
          <p:nvPr/>
        </p:nvSpPr>
        <p:spPr bwMode="auto">
          <a:xfrm flipH="1">
            <a:off x="6249989" y="3373438"/>
            <a:ext cx="3436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defTabSz="457200"/>
            <a:endParaRPr lang="nb-N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5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93305"/>
            <a:ext cx="5018308" cy="688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08914" y="476250"/>
            <a:ext cx="4175534" cy="1143000"/>
          </a:xfrm>
        </p:spPr>
        <p:txBody>
          <a:bodyPr/>
          <a:lstStyle/>
          <a:p>
            <a:r>
              <a:rPr lang="nb-NO" dirty="0"/>
              <a:t>Avtalestruktur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8914" y="1870711"/>
            <a:ext cx="3755164" cy="3609975"/>
          </a:xfrm>
        </p:spPr>
        <p:txBody>
          <a:bodyPr>
            <a:normAutofit fontScale="85000" lnSpcReduction="20000"/>
          </a:bodyPr>
          <a:lstStyle/>
          <a:p>
            <a:r>
              <a:rPr lang="nb-NO" dirty="0"/>
              <a:t>Hovedavtale</a:t>
            </a:r>
          </a:p>
          <a:p>
            <a:r>
              <a:rPr lang="nb-NO" dirty="0"/>
              <a:t>Sentralavtale</a:t>
            </a:r>
          </a:p>
          <a:p>
            <a:r>
              <a:rPr lang="nb-NO" dirty="0"/>
              <a:t>Bedriftsavtale</a:t>
            </a:r>
          </a:p>
          <a:p>
            <a:r>
              <a:rPr lang="nb-NO" dirty="0"/>
              <a:t>Særavtale</a:t>
            </a:r>
          </a:p>
          <a:p>
            <a:r>
              <a:rPr lang="nb-NO" dirty="0"/>
              <a:t>Tilslutningsavtale</a:t>
            </a:r>
          </a:p>
          <a:p>
            <a:r>
              <a:rPr lang="nb-NO" dirty="0" smtClean="0"/>
              <a:t>Direkteavtale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 smtClean="0"/>
              <a:t>Spekter</a:t>
            </a:r>
          </a:p>
          <a:p>
            <a:r>
              <a:rPr lang="nb-NO" dirty="0" smtClean="0"/>
              <a:t>Virke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7089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38197" y="2181292"/>
            <a:ext cx="4568825" cy="4431030"/>
          </a:xfrm>
        </p:spPr>
        <p:txBody>
          <a:bodyPr>
            <a:normAutofit/>
          </a:bodyPr>
          <a:lstStyle/>
          <a:p>
            <a:r>
              <a:rPr lang="nb-NO" dirty="0"/>
              <a:t>Hovedavtale</a:t>
            </a:r>
          </a:p>
          <a:p>
            <a:r>
              <a:rPr lang="nb-NO" dirty="0"/>
              <a:t>Sentralavtale</a:t>
            </a:r>
          </a:p>
          <a:p>
            <a:r>
              <a:rPr lang="nb-NO" dirty="0"/>
              <a:t>Bedriftsavtale</a:t>
            </a:r>
          </a:p>
          <a:p>
            <a:r>
              <a:rPr lang="nb-NO" dirty="0"/>
              <a:t>Særavtale</a:t>
            </a:r>
          </a:p>
          <a:p>
            <a:r>
              <a:rPr lang="nb-NO" dirty="0"/>
              <a:t>Tilslutningsavtale</a:t>
            </a:r>
          </a:p>
          <a:p>
            <a:r>
              <a:rPr lang="nb-NO" dirty="0" smtClean="0"/>
              <a:t>Direkteavtale</a:t>
            </a:r>
            <a:br>
              <a:rPr lang="nb-NO" dirty="0" smtClean="0"/>
            </a:br>
            <a:endParaRPr lang="nb-NO" dirty="0"/>
          </a:p>
          <a:p>
            <a:pPr>
              <a:buFontTx/>
              <a:buNone/>
            </a:pPr>
            <a:endParaRPr lang="nb-NO" dirty="0">
              <a:solidFill>
                <a:srgbClr val="8B1F1E"/>
              </a:solidFill>
            </a:endParaRPr>
          </a:p>
        </p:txBody>
      </p:sp>
      <p:sp>
        <p:nvSpPr>
          <p:cNvPr id="6" name="Tittel 3"/>
          <p:cNvSpPr>
            <a:spLocks noGrp="1"/>
          </p:cNvSpPr>
          <p:nvPr>
            <p:ph type="title"/>
          </p:nvPr>
        </p:nvSpPr>
        <p:spPr>
          <a:xfrm>
            <a:off x="7184565" y="762637"/>
            <a:ext cx="4321629" cy="1143000"/>
          </a:xfrm>
        </p:spPr>
        <p:txBody>
          <a:bodyPr/>
          <a:lstStyle/>
          <a:p>
            <a:r>
              <a:rPr lang="nb-NO" b="1" dirty="0" smtClean="0"/>
              <a:t>Avtalestruktur </a:t>
            </a:r>
            <a:r>
              <a:rPr lang="nb-NO" sz="2000" dirty="0"/>
              <a:t>(trinnhøydeprinsippet)</a:t>
            </a: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2110455" y="1165412"/>
            <a:ext cx="4837193" cy="4450322"/>
          </a:xfrm>
          <a:prstGeom prst="triangle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>
              <a:solidFill>
                <a:prstClr val="black"/>
              </a:solidFill>
            </a:endParaRP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812052" y="2316920"/>
            <a:ext cx="14269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sz="2000" b="1" dirty="0">
                <a:solidFill>
                  <a:prstClr val="white"/>
                </a:solidFill>
              </a:rPr>
              <a:t>HA</a:t>
            </a:r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>
            <a:off x="3552079" y="2953348"/>
            <a:ext cx="17265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>
            <a:off x="2766611" y="4212066"/>
            <a:ext cx="3329675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>
              <a:solidFill>
                <a:prstClr val="black"/>
              </a:solidFill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3100641" y="3319224"/>
            <a:ext cx="28539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sz="2000" b="1" dirty="0">
                <a:solidFill>
                  <a:prstClr val="white"/>
                </a:solidFill>
              </a:rPr>
              <a:t>Sentralavtale</a:t>
            </a:r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1910101" y="4624188"/>
            <a:ext cx="52356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b-NO" sz="2000" b="1" dirty="0">
                <a:solidFill>
                  <a:prstClr val="white"/>
                </a:solidFill>
              </a:rPr>
              <a:t>Bedriftsavtale</a:t>
            </a:r>
          </a:p>
        </p:txBody>
      </p:sp>
      <p:sp>
        <p:nvSpPr>
          <p:cNvPr id="14" name="AutoShape 22"/>
          <p:cNvSpPr>
            <a:spLocks noChangeArrowheads="1"/>
          </p:cNvSpPr>
          <p:nvPr/>
        </p:nvSpPr>
        <p:spPr bwMode="auto">
          <a:xfrm>
            <a:off x="3045265" y="1173201"/>
            <a:ext cx="475651" cy="3812669"/>
          </a:xfrm>
          <a:prstGeom prst="downArrow">
            <a:avLst>
              <a:gd name="adj1" fmla="val 50000"/>
              <a:gd name="adj2" fmla="val 200092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 dirty="0">
              <a:solidFill>
                <a:srgbClr val="8B1F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1703192" y="1263652"/>
          <a:ext cx="4249934" cy="4356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kstSylinder 6"/>
          <p:cNvSpPr txBox="1"/>
          <p:nvPr/>
        </p:nvSpPr>
        <p:spPr>
          <a:xfrm>
            <a:off x="1855593" y="1263650"/>
            <a:ext cx="963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accent5">
                    <a:lumMod val="75000"/>
                  </a:schemeClr>
                </a:solidFill>
              </a:rPr>
              <a:t>VIRKE</a:t>
            </a: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6248400" y="1263652"/>
          <a:ext cx="4249934" cy="43560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kstSylinder 8"/>
          <p:cNvSpPr txBox="1"/>
          <p:nvPr/>
        </p:nvSpPr>
        <p:spPr>
          <a:xfrm>
            <a:off x="6105528" y="1263650"/>
            <a:ext cx="1343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>
                <a:solidFill>
                  <a:schemeClr val="accent5">
                    <a:lumMod val="75000"/>
                  </a:schemeClr>
                </a:solidFill>
              </a:rPr>
              <a:t>SPEKTER</a:t>
            </a:r>
          </a:p>
        </p:txBody>
      </p:sp>
    </p:spTree>
    <p:extLst>
      <p:ext uri="{BB962C8B-B14F-4D97-AF65-F5344CB8AC3E}">
        <p14:creationId xmlns:p14="http://schemas.microsoft.com/office/powerpoint/2010/main" val="398533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13184" y="349568"/>
            <a:ext cx="5817035" cy="1143000"/>
          </a:xfrm>
        </p:spPr>
        <p:txBody>
          <a:bodyPr/>
          <a:lstStyle/>
          <a:p>
            <a:r>
              <a:rPr lang="nb-NO" dirty="0"/>
              <a:t>Hovedavtale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3184" y="1609725"/>
            <a:ext cx="5498997" cy="4973955"/>
          </a:xfrm>
        </p:spPr>
        <p:txBody>
          <a:bodyPr>
            <a:noAutofit/>
          </a:bodyPr>
          <a:lstStyle/>
          <a:p>
            <a:r>
              <a:rPr lang="nb-NO" sz="2000" dirty="0"/>
              <a:t>4 års varighet</a:t>
            </a:r>
          </a:p>
          <a:p>
            <a:r>
              <a:rPr lang="nb-NO" sz="2000" dirty="0"/>
              <a:t>Regulerer blant annet:</a:t>
            </a:r>
          </a:p>
          <a:p>
            <a:pPr lvl="1">
              <a:buFont typeface="Wingdings" pitchFamily="2" charset="2"/>
              <a:buChar char="ü"/>
            </a:pPr>
            <a:r>
              <a:rPr lang="nb-NO" sz="2000" dirty="0"/>
              <a:t>partsforhold og virkeområde</a:t>
            </a:r>
          </a:p>
          <a:p>
            <a:pPr lvl="1">
              <a:buFont typeface="Wingdings" pitchFamily="2" charset="2"/>
              <a:buChar char="ü"/>
            </a:pPr>
            <a:r>
              <a:rPr lang="nb-NO" sz="2000" dirty="0"/>
              <a:t>avtalestruktur</a:t>
            </a:r>
          </a:p>
          <a:p>
            <a:pPr lvl="1">
              <a:buFont typeface="Wingdings" pitchFamily="2" charset="2"/>
              <a:buChar char="ü"/>
            </a:pPr>
            <a:r>
              <a:rPr lang="nb-NO" sz="2000" dirty="0"/>
              <a:t>organisasjonsretten og tvistebehandling</a:t>
            </a:r>
          </a:p>
          <a:p>
            <a:pPr lvl="1">
              <a:buFont typeface="Wingdings" pitchFamily="2" charset="2"/>
              <a:buChar char="ü"/>
            </a:pPr>
            <a:r>
              <a:rPr lang="nb-NO" sz="2000" dirty="0"/>
              <a:t>tv, samarbeid, medinnflytelse og likestilling</a:t>
            </a:r>
          </a:p>
          <a:p>
            <a:pPr lvl="1">
              <a:buFont typeface="Wingdings" pitchFamily="2" charset="2"/>
              <a:buChar char="ü"/>
            </a:pPr>
            <a:r>
              <a:rPr lang="nb-NO" sz="2000" dirty="0"/>
              <a:t>ansettelse, oppsigelse og permitteringer</a:t>
            </a:r>
          </a:p>
          <a:p>
            <a:pPr lvl="1">
              <a:buFont typeface="Wingdings" pitchFamily="2" charset="2"/>
              <a:buChar char="ü"/>
            </a:pPr>
            <a:r>
              <a:rPr lang="nb-NO" sz="2000" dirty="0"/>
              <a:t>arbeidsmiljøopplæring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001" y="1061021"/>
            <a:ext cx="3621338" cy="417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5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90466" y="509270"/>
            <a:ext cx="5390296" cy="1143000"/>
          </a:xfrm>
        </p:spPr>
        <p:txBody>
          <a:bodyPr/>
          <a:lstStyle/>
          <a:p>
            <a:r>
              <a:rPr lang="nb-NO" dirty="0"/>
              <a:t>Sentralavtale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466" y="1844481"/>
            <a:ext cx="4200207" cy="3609975"/>
          </a:xfrm>
        </p:spPr>
        <p:txBody>
          <a:bodyPr>
            <a:normAutofit/>
          </a:bodyPr>
          <a:lstStyle/>
          <a:p>
            <a:r>
              <a:rPr lang="nb-NO" sz="2000" dirty="0"/>
              <a:t>2 års varighet</a:t>
            </a:r>
          </a:p>
          <a:p>
            <a:r>
              <a:rPr lang="nb-NO" sz="2000" dirty="0"/>
              <a:t>Regulerer kollektive lønns- og arbeidsvilkår som:</a:t>
            </a:r>
          </a:p>
          <a:p>
            <a:pPr lvl="1">
              <a:buFont typeface="Wingdings" pitchFamily="2" charset="2"/>
              <a:buChar char="ü"/>
            </a:pPr>
            <a:r>
              <a:rPr lang="nb-NO" sz="2000" dirty="0"/>
              <a:t>arbeidstid og ferie</a:t>
            </a:r>
          </a:p>
          <a:p>
            <a:pPr lvl="1">
              <a:buFont typeface="Wingdings" pitchFamily="2" charset="2"/>
              <a:buChar char="ü"/>
            </a:pPr>
            <a:r>
              <a:rPr lang="nb-NO" sz="2000" dirty="0"/>
              <a:t>lønn</a:t>
            </a:r>
          </a:p>
          <a:p>
            <a:pPr lvl="1">
              <a:buFont typeface="Wingdings" pitchFamily="2" charset="2"/>
              <a:buChar char="ü"/>
            </a:pPr>
            <a:r>
              <a:rPr lang="nb-NO" sz="2000" dirty="0"/>
              <a:t>sosiale ytelser</a:t>
            </a:r>
          </a:p>
          <a:p>
            <a:pPr lvl="1">
              <a:buFont typeface="Wingdings" pitchFamily="2" charset="2"/>
              <a:buChar char="ü"/>
            </a:pPr>
            <a:r>
              <a:rPr lang="nb-NO" sz="2000" dirty="0"/>
              <a:t>utdanning og kompetanseutvikling</a:t>
            </a:r>
          </a:p>
          <a:p>
            <a:endParaRPr lang="nb-NO" dirty="0"/>
          </a:p>
          <a:p>
            <a:endParaRPr lang="nb-NO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7649" y="1080770"/>
            <a:ext cx="3414056" cy="427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6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0883" y="635000"/>
            <a:ext cx="4397248" cy="1143000"/>
          </a:xfrm>
        </p:spPr>
        <p:txBody>
          <a:bodyPr/>
          <a:lstStyle/>
          <a:p>
            <a:r>
              <a:rPr lang="nb-NO" dirty="0"/>
              <a:t>Bedriftsavtale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20883" y="1912621"/>
            <a:ext cx="4404870" cy="4525963"/>
          </a:xfrm>
        </p:spPr>
        <p:txBody>
          <a:bodyPr/>
          <a:lstStyle/>
          <a:p>
            <a:r>
              <a:rPr lang="nb-NO" dirty="0"/>
              <a:t>Tillitsvalgte og ledelsen i bedriften er part i avtalen</a:t>
            </a:r>
          </a:p>
          <a:p>
            <a:r>
              <a:rPr lang="nb-NO" dirty="0"/>
              <a:t>HA §7 nr. 4 og 5 sier hva avtalen </a:t>
            </a:r>
            <a:r>
              <a:rPr lang="nb-NO" i="1" dirty="0"/>
              <a:t>skal</a:t>
            </a:r>
            <a:r>
              <a:rPr lang="nb-NO" dirty="0"/>
              <a:t> og </a:t>
            </a:r>
            <a:r>
              <a:rPr lang="nb-NO" i="1" dirty="0"/>
              <a:t>kan </a:t>
            </a:r>
            <a:r>
              <a:rPr lang="nb-NO" dirty="0"/>
              <a:t>inneholde</a:t>
            </a:r>
          </a:p>
          <a:p>
            <a:r>
              <a:rPr lang="nb-NO" dirty="0"/>
              <a:t>2 års varighet</a:t>
            </a:r>
          </a:p>
          <a:p>
            <a:r>
              <a:rPr lang="nb-NO" dirty="0"/>
              <a:t>Oppnevnes egen tvistenemnd ved tvister</a:t>
            </a:r>
          </a:p>
          <a:p>
            <a:endParaRPr lang="nb-NO" dirty="0"/>
          </a:p>
        </p:txBody>
      </p:sp>
      <p:pic>
        <p:nvPicPr>
          <p:cNvPr id="1026" name="Picture 2" descr="H:\E-læring\_MG_5721.t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523494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04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lysbilde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CD9BB-AD3D-4D0B-A6B1-CB1EA3F803FE}" type="slidenum">
              <a:rPr lang="nb-NO" altLang="nb-NO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nb-NO" altLang="nb-N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Lovverk som påvirker vårt arbeid</a:t>
            </a:r>
            <a:endParaRPr lang="nb-NO" b="1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nb-NO" sz="2000"/>
              <a:t>Ferieloven</a:t>
            </a:r>
          </a:p>
          <a:p>
            <a:r>
              <a:rPr lang="nb-NO" sz="2000"/>
              <a:t>Likestillingsloven</a:t>
            </a:r>
          </a:p>
          <a:p>
            <a:r>
              <a:rPr lang="nb-NO" sz="2000"/>
              <a:t>Permitteringslønnsloven</a:t>
            </a:r>
          </a:p>
          <a:p>
            <a:r>
              <a:rPr lang="nb-NO" sz="2000"/>
              <a:t>Personopplysningsloven</a:t>
            </a:r>
          </a:p>
          <a:p>
            <a:r>
              <a:rPr lang="nb-NO" sz="2000"/>
              <a:t>Lønnsgarantiloven</a:t>
            </a:r>
          </a:p>
          <a:p>
            <a:r>
              <a:rPr lang="nb-NO" sz="2000"/>
              <a:t>Yrkesskadeforsikringsloven</a:t>
            </a:r>
          </a:p>
          <a:p>
            <a:r>
              <a:rPr lang="nb-NO" sz="2000"/>
              <a:t>Folketrygdloven</a:t>
            </a:r>
          </a:p>
          <a:p>
            <a:r>
              <a:rPr lang="nb-NO" sz="2000"/>
              <a:t>Avtaleloven</a:t>
            </a:r>
          </a:p>
          <a:p>
            <a:pPr>
              <a:buFontTx/>
              <a:buNone/>
            </a:pPr>
            <a:endParaRPr lang="nb-NO" sz="2000"/>
          </a:p>
          <a:p>
            <a:endParaRPr lang="nb-NO" sz="2000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sz="2000"/>
              <a:t>Arbeidstvistloven</a:t>
            </a:r>
          </a:p>
          <a:p>
            <a:r>
              <a:rPr lang="nb-NO" sz="2000"/>
              <a:t>Aksjeloven/ Allmennaksjeloven</a:t>
            </a:r>
          </a:p>
          <a:p>
            <a:r>
              <a:rPr lang="nb-NO" sz="2000"/>
              <a:t>Lov om allmenngjøring av bestemmelser i tariffavtale om europeiske samarbeidsutvalg</a:t>
            </a:r>
          </a:p>
          <a:p>
            <a:r>
              <a:rPr lang="nb-NO" sz="2000"/>
              <a:t>Lov om allmenngjøring av tariffavtaler</a:t>
            </a:r>
          </a:p>
          <a:p>
            <a:pPr>
              <a:buFontTx/>
              <a:buNone/>
            </a:pPr>
            <a:endParaRPr lang="nb-NO" sz="2000"/>
          </a:p>
        </p:txBody>
      </p:sp>
    </p:spTree>
    <p:extLst>
      <p:ext uri="{BB962C8B-B14F-4D97-AF65-F5344CB8AC3E}">
        <p14:creationId xmlns:p14="http://schemas.microsoft.com/office/powerpoint/2010/main" val="18795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nsforbundet_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6_finansforbundet_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0BA834CC468B4F13A5F18A23810C503A00400D67D0BAB1984B93A04A91D826A116" ma:contentTypeVersion="0" ma:contentTypeDescription="" ma:contentTypeScope="" ma:versionID="124451161f8e90fc12d518c5bdda580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330160aae3e2a1fc3863c09dc775a1f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AGSCategory" minOccurs="0"/>
                <xsd:element ref="ns1:AGSUnderCategory" minOccurs="0"/>
                <xsd:element ref="ns1:AGSDescrip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GSCategory" ma:index="0" nillable="true" ma:displayName="Kategori" ma:internalName="AGSCategory">
      <xsd:simpleType>
        <xsd:restriction base="dms:Text"/>
      </xsd:simpleType>
    </xsd:element>
    <xsd:element name="AGSUnderCategory" ma:index="1" nillable="true" ma:displayName="Underkategori" ma:internalName="AGSUnderCategory">
      <xsd:simpleType>
        <xsd:restriction base="dms:Text"/>
      </xsd:simpleType>
    </xsd:element>
    <xsd:element name="AGSDescription" ma:index="2" nillable="true" ma:displayName="Beskrivelse" ma:internalName="AGSDescription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GSCategory xmlns="http://schemas.microsoft.com/sharepoint/v3">Kompetanse</AGSCategory>
    <AGSDescription xmlns="http://schemas.microsoft.com/sharepoint/v3" xsi:nil="true"/>
    <AGSUnderCategory xmlns="http://schemas.microsoft.com/sharepoint/v3">Grunnkurs 2</AGSUnderCategory>
  </documentManagement>
</p:properties>
</file>

<file path=customXml/itemProps1.xml><?xml version="1.0" encoding="utf-8"?>
<ds:datastoreItem xmlns:ds="http://schemas.openxmlformats.org/officeDocument/2006/customXml" ds:itemID="{DFA198D3-68CE-4998-B358-65900E827A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26B7A49-27AD-47D5-B6AC-55D2D2CF421E}">
  <ds:schemaRefs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1334</TotalTime>
  <Words>1505</Words>
  <Application>Microsoft Office PowerPoint</Application>
  <PresentationFormat>Widescreen</PresentationFormat>
  <Paragraphs>239</Paragraphs>
  <Slides>21</Slides>
  <Notes>12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21</vt:i4>
      </vt:variant>
    </vt:vector>
  </HeadingPairs>
  <TitlesOfParts>
    <vt:vector size="31" baseType="lpstr">
      <vt:lpstr>Arial Unicode MS</vt:lpstr>
      <vt:lpstr>Arial</vt:lpstr>
      <vt:lpstr>AvantGarde</vt:lpstr>
      <vt:lpstr>Calibri</vt:lpstr>
      <vt:lpstr>Lucida Grande</vt:lpstr>
      <vt:lpstr>Times New Roman</vt:lpstr>
      <vt:lpstr>Wingdings</vt:lpstr>
      <vt:lpstr>finansforbundet_mal</vt:lpstr>
      <vt:lpstr>1_Office-tema</vt:lpstr>
      <vt:lpstr>6_finansforbundet_mal</vt:lpstr>
      <vt:lpstr>Lov- og avtaleverk</vt:lpstr>
      <vt:lpstr>Avtaler og lover</vt:lpstr>
      <vt:lpstr>Avtalestruktur</vt:lpstr>
      <vt:lpstr>Avtalestruktur (trinnhøydeprinsippet)</vt:lpstr>
      <vt:lpstr>PowerPoint-presentasjon</vt:lpstr>
      <vt:lpstr>Hovedavtale</vt:lpstr>
      <vt:lpstr>Sentralavtale</vt:lpstr>
      <vt:lpstr>Bedriftsavtale</vt:lpstr>
      <vt:lpstr>Lovverk som påvirker vårt arbeid</vt:lpstr>
      <vt:lpstr>Hva er arbeidsrett?</vt:lpstr>
      <vt:lpstr>Individuell vs. kollektiv arbeidsrett</vt:lpstr>
      <vt:lpstr>Individuell vs. kollektiv arbeidsrett forts.</vt:lpstr>
      <vt:lpstr>Individuell vs. kollektiv arbeidsrett forts.</vt:lpstr>
      <vt:lpstr>Individuell vs. kollektiv arbeidsrett forts.</vt:lpstr>
      <vt:lpstr>Tvisteløsningsmekanismer innenfor arbeidsretten</vt:lpstr>
      <vt:lpstr>Tvisteløsningsmekanismer innenfor arbeidsretten</vt:lpstr>
      <vt:lpstr>Din rolle som tillitsvalgt</vt:lpstr>
      <vt:lpstr>Din rolle som tillitsvalgt forts.</vt:lpstr>
      <vt:lpstr>Tillitsvalgtes medinnflytelse og samarbeid</vt:lpstr>
      <vt:lpstr>Innflytelse og påvirkning overfor ledelsen</vt:lpstr>
      <vt:lpstr>Arbeidsgivers styringsrett</vt:lpstr>
    </vt:vector>
  </TitlesOfParts>
  <Company>Finansforbundet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Inger Eline Romundgard</dc:creator>
  <cp:lastModifiedBy>Inger Eline Romundgard</cp:lastModifiedBy>
  <cp:revision>4</cp:revision>
  <dcterms:created xsi:type="dcterms:W3CDTF">2016-09-06T07:00:14Z</dcterms:created>
  <dcterms:modified xsi:type="dcterms:W3CDTF">2016-09-16T07:12:18Z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0x0101000BA834CC468B4F13A5F18A23810C503A00400D67D0BAB1984B93A04A91D826A116</vt:lpwstr>
  </property>
</Properties>
</file>