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3"/>
    <p:sldMasterId id="2147483677" r:id="rId4"/>
  </p:sldMasterIdLst>
  <p:notesMasterIdLst>
    <p:notesMasterId r:id="rId22"/>
  </p:notesMasterIdLst>
  <p:sldIdLst>
    <p:sldId id="276" r:id="rId5"/>
    <p:sldId id="258" r:id="rId6"/>
    <p:sldId id="259" r:id="rId7"/>
    <p:sldId id="260" r:id="rId8"/>
    <p:sldId id="261" r:id="rId9"/>
    <p:sldId id="262" r:id="rId10"/>
    <p:sldId id="263" r:id="rId11"/>
    <p:sldId id="265" r:id="rId12"/>
    <p:sldId id="266" r:id="rId13"/>
    <p:sldId id="267" r:id="rId14"/>
    <p:sldId id="268" r:id="rId15"/>
    <p:sldId id="277" r:id="rId16"/>
    <p:sldId id="270" r:id="rId17"/>
    <p:sldId id="271" r:id="rId18"/>
    <p:sldId id="272" r:id="rId19"/>
    <p:sldId id="273" r:id="rId20"/>
    <p:sldId id="274" r:id="rId2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03" d="100"/>
          <a:sy n="103" d="100"/>
        </p:scale>
        <p:origin x="150"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559AEB-6520-41EB-A735-5457291D59C3}" type="datetimeFigureOut">
              <a:rPr lang="nb-NO" smtClean="0"/>
              <a:t>06.09.2016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324D1B-733B-451A-A61A-76C1604536AC}" type="slidenum">
              <a:rPr lang="nb-NO" smtClean="0"/>
              <a:t>‹#›</a:t>
            </a:fld>
            <a:endParaRPr lang="nb-NO"/>
          </a:p>
        </p:txBody>
      </p:sp>
    </p:spTree>
    <p:extLst>
      <p:ext uri="{BB962C8B-B14F-4D97-AF65-F5344CB8AC3E}">
        <p14:creationId xmlns:p14="http://schemas.microsoft.com/office/powerpoint/2010/main" val="3985598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no.wikipedia.org/wiki/Sosial%C3%B8konom" TargetMode="External"/><Relationship Id="rId13" Type="http://schemas.openxmlformats.org/officeDocument/2006/relationships/hyperlink" Target="http://no.wikipedia.org/wiki/Nasjonalregnskapet" TargetMode="External"/><Relationship Id="rId18" Type="http://schemas.openxmlformats.org/officeDocument/2006/relationships/hyperlink" Target="http://no.wikipedia.org/wiki/Frontfagsmodellen" TargetMode="External"/><Relationship Id="rId3" Type="http://schemas.openxmlformats.org/officeDocument/2006/relationships/hyperlink" Target="http://no.wikipedia.org/wiki/15._desember" TargetMode="External"/><Relationship Id="rId21" Type="http://schemas.openxmlformats.org/officeDocument/2006/relationships/hyperlink" Target="http://no.wikipedia.org/wiki/EU" TargetMode="External"/><Relationship Id="rId7" Type="http://schemas.openxmlformats.org/officeDocument/2006/relationships/hyperlink" Target="http://no.wikipedia.org/wiki/Nordmenn" TargetMode="External"/><Relationship Id="rId12" Type="http://schemas.openxmlformats.org/officeDocument/2006/relationships/hyperlink" Target="http://no.wikipedia.org/wiki/1984" TargetMode="External"/><Relationship Id="rId17" Type="http://schemas.openxmlformats.org/officeDocument/2006/relationships/hyperlink" Target="http://no.wikipedia.org/wiki/Det_tekniske_beregningsutvalget_for_inntektsoppgj%C3%B8rene" TargetMode="External"/><Relationship Id="rId2" Type="http://schemas.openxmlformats.org/officeDocument/2006/relationships/slide" Target="../slides/slide5.xml"/><Relationship Id="rId16" Type="http://schemas.openxmlformats.org/officeDocument/2006/relationships/hyperlink" Target="http://no.wikipedia.org/wiki/Petter_Jakob_Bjerve" TargetMode="External"/><Relationship Id="rId20" Type="http://schemas.openxmlformats.org/officeDocument/2006/relationships/hyperlink" Target="http://en.wikipedia.org/wiki/EEC" TargetMode="External"/><Relationship Id="rId1" Type="http://schemas.openxmlformats.org/officeDocument/2006/relationships/notesMaster" Target="../notesMasters/notesMaster1.xml"/><Relationship Id="rId6" Type="http://schemas.openxmlformats.org/officeDocument/2006/relationships/hyperlink" Target="http://no.wikipedia.org/wiki/2008" TargetMode="External"/><Relationship Id="rId11" Type="http://schemas.openxmlformats.org/officeDocument/2006/relationships/hyperlink" Target="http://no.wikipedia.org/wiki/1953" TargetMode="External"/><Relationship Id="rId24" Type="http://schemas.openxmlformats.org/officeDocument/2006/relationships/hyperlink" Target="http://no.wikipedia.org/wiki/Slaget_p%C3%A5_Stiklestad" TargetMode="External"/><Relationship Id="rId5" Type="http://schemas.openxmlformats.org/officeDocument/2006/relationships/hyperlink" Target="http://no.wikipedia.org/wiki/22._juni" TargetMode="External"/><Relationship Id="rId15" Type="http://schemas.openxmlformats.org/officeDocument/2006/relationships/hyperlink" Target="http://no.wikipedia.org/wiki/John_Maynard_Keynes" TargetMode="External"/><Relationship Id="rId23" Type="http://schemas.openxmlformats.org/officeDocument/2006/relationships/hyperlink" Target="http://no.wikipedia.org/wiki/Simen,_Bonden_og_Bror_min" TargetMode="External"/><Relationship Id="rId10" Type="http://schemas.openxmlformats.org/officeDocument/2006/relationships/hyperlink" Target="http://no.wikipedia.org/wiki/Statistisk_sentralbyr%C3%A5" TargetMode="External"/><Relationship Id="rId19" Type="http://schemas.openxmlformats.org/officeDocument/2006/relationships/hyperlink" Target="http://no.wikipedia.org/wiki/EF-avstemningen_i_1972" TargetMode="External"/><Relationship Id="rId4" Type="http://schemas.openxmlformats.org/officeDocument/2006/relationships/hyperlink" Target="http://no.wikipedia.org/wiki/1915" TargetMode="External"/><Relationship Id="rId9" Type="http://schemas.openxmlformats.org/officeDocument/2006/relationships/hyperlink" Target="http://no.wikipedia.org/wiki/Dr._philos." TargetMode="External"/><Relationship Id="rId14" Type="http://schemas.openxmlformats.org/officeDocument/2006/relationships/hyperlink" Target="http://no.wikipedia.org/wiki/Ragnar_Frisch" TargetMode="External"/><Relationship Id="rId22" Type="http://schemas.openxmlformats.org/officeDocument/2006/relationships/hyperlink" Target="http://no.wikipedia.org/wiki/Kjell_Aukrust"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no.wikipedia.org/w/index.php?title=Konkurranseutsatt_sektor&amp;action=edit&amp;redlink=1" TargetMode="External"/><Relationship Id="rId13" Type="http://schemas.openxmlformats.org/officeDocument/2006/relationships/hyperlink" Target="http://no.wikipedia.org/wiki/Overenskomst_i_arbeidslivet" TargetMode="External"/><Relationship Id="rId18" Type="http://schemas.openxmlformats.org/officeDocument/2006/relationships/hyperlink" Target="http://no.wikipedia.org/wiki/Fellesforbundet" TargetMode="External"/><Relationship Id="rId3" Type="http://schemas.openxmlformats.org/officeDocument/2006/relationships/hyperlink" Target="http://no.wikipedia.org/w/index.php?title=Aukrust-modellen&amp;action=edit&amp;redlink=1" TargetMode="External"/><Relationship Id="rId21" Type="http://schemas.openxmlformats.org/officeDocument/2006/relationships/hyperlink" Target="http://no.wikipedia.org/wiki/NHO" TargetMode="External"/><Relationship Id="rId7" Type="http://schemas.openxmlformats.org/officeDocument/2006/relationships/hyperlink" Target="http://no.wikipedia.org/wiki/Norge" TargetMode="External"/><Relationship Id="rId12" Type="http://schemas.openxmlformats.org/officeDocument/2006/relationships/hyperlink" Target="http://no.wikipedia.org/wiki/Arbeidskamp" TargetMode="External"/><Relationship Id="rId17" Type="http://schemas.openxmlformats.org/officeDocument/2006/relationships/hyperlink" Target="http://no.wikipedia.org/w/index.php?title=Verkstedsoverenskomsten&amp;action=edit&amp;redlink=1" TargetMode="External"/><Relationship Id="rId2" Type="http://schemas.openxmlformats.org/officeDocument/2006/relationships/slide" Target="../slides/slide6.xml"/><Relationship Id="rId16" Type="http://schemas.openxmlformats.org/officeDocument/2006/relationships/hyperlink" Target="http://no.wikipedia.org/w/index.php?title=Funksjon%C3%A6r&amp;action=edit&amp;redlink=1" TargetMode="External"/><Relationship Id="rId20" Type="http://schemas.openxmlformats.org/officeDocument/2006/relationships/hyperlink" Target="http://no.wikipedia.org/wiki/Teknologibedriftenes_Landsforening" TargetMode="External"/><Relationship Id="rId1" Type="http://schemas.openxmlformats.org/officeDocument/2006/relationships/notesMaster" Target="../notesMasters/notesMaster1.xml"/><Relationship Id="rId6" Type="http://schemas.openxmlformats.org/officeDocument/2006/relationships/hyperlink" Target="http://no.wikipedia.org/wiki/Gerhard_Stoltz" TargetMode="External"/><Relationship Id="rId11" Type="http://schemas.openxmlformats.org/officeDocument/2006/relationships/hyperlink" Target="http://no.wikipedia.org/wiki/Riksmeklingsmannen" TargetMode="External"/><Relationship Id="rId5" Type="http://schemas.openxmlformats.org/officeDocument/2006/relationships/hyperlink" Target="http://no.wikipedia.org/wiki/Fritz_C._Holte" TargetMode="External"/><Relationship Id="rId15" Type="http://schemas.openxmlformats.org/officeDocument/2006/relationships/hyperlink" Target="http://no.wikipedia.org/w/index.php?title=Arbeider&amp;action=edit&amp;redlink=1" TargetMode="External"/><Relationship Id="rId10" Type="http://schemas.openxmlformats.org/officeDocument/2006/relationships/hyperlink" Target="http://no.wikipedia.org/wiki/Tariffoppgj%C3%B8r" TargetMode="External"/><Relationship Id="rId19" Type="http://schemas.openxmlformats.org/officeDocument/2006/relationships/hyperlink" Target="http://no.wikipedia.org/wiki/Landsorganisasjonen_i_Norge" TargetMode="External"/><Relationship Id="rId4" Type="http://schemas.openxmlformats.org/officeDocument/2006/relationships/hyperlink" Target="http://no.wikipedia.org/wiki/Odd_Aukrust" TargetMode="External"/><Relationship Id="rId9" Type="http://schemas.openxmlformats.org/officeDocument/2006/relationships/hyperlink" Target="http://no.wikipedia.org/w/index.php?title=Handelspartner&amp;action=edit&amp;redlink=1" TargetMode="External"/><Relationship Id="rId14" Type="http://schemas.openxmlformats.org/officeDocument/2006/relationships/hyperlink" Target="http://no.wikipedia.org/w/index.php?title=Utvidede_frontfagsmodellen&amp;action=edit&amp;redlink=1" TargetMode="External"/><Relationship Id="rId22" Type="http://schemas.openxmlformats.org/officeDocument/2006/relationships/hyperlink" Target="http://no.wikipedia.org/wiki/Forbundsvist_oppgj%C3%B8r"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M: En liten overgang fra det Dag</a:t>
            </a:r>
            <a:r>
              <a:rPr lang="nb-NO" baseline="0" dirty="0" smtClean="0"/>
              <a:t> Arne har snakket om.</a:t>
            </a:r>
          </a:p>
          <a:p>
            <a:r>
              <a:rPr lang="nb-NO" dirty="0" smtClean="0"/>
              <a:t>Da vi ba dere drøfte</a:t>
            </a:r>
            <a:r>
              <a:rPr lang="nb-NO" baseline="0" dirty="0" smtClean="0"/>
              <a:t> om hva dere ville at dette kurset skulle handle om, snakket dere om tillitsvalgtes rolle. En av filmene dere fikk før kurset handlet også om dette.</a:t>
            </a:r>
          </a:p>
          <a:p>
            <a:r>
              <a:rPr lang="nb-NO" baseline="0" dirty="0" smtClean="0"/>
              <a:t>Hva har du begitt deg ut på? Hvordan skal du løse oppdraget ditt – til beste for medlemmene og bedriften?</a:t>
            </a:r>
          </a:p>
          <a:p>
            <a:endParaRPr lang="nb-NO" dirty="0" smtClean="0"/>
          </a:p>
          <a:p>
            <a:r>
              <a:rPr lang="nb-NO" dirty="0" smtClean="0"/>
              <a:t>Selv</a:t>
            </a:r>
            <a:r>
              <a:rPr lang="nb-NO" baseline="0" dirty="0" smtClean="0"/>
              <a:t> om titlene på foredragene disse to dagene ikke alltid er tillitsvalgtes rolle, handler alt vi skal snakke om </a:t>
            </a:r>
            <a:r>
              <a:rPr lang="nb-NO" baseline="0" dirty="0" err="1" smtClean="0"/>
              <a:t>om</a:t>
            </a:r>
            <a:r>
              <a:rPr lang="nb-NO" baseline="0" dirty="0" smtClean="0"/>
              <a:t> kunnskap, metoder, bestemmelser etc. som skal hjelpe deg til å bli en bedre tillitsvalgt – og få en større forståelse for rollen. Vi skal jobbe med oppgaver som skal gjøre at du forstår med av rollen i grupper senere i dag og i morgen.</a:t>
            </a:r>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a:solidFill>
                  <a:prstClr val="black"/>
                </a:solidFill>
              </a:rPr>
              <a:pPr/>
              <a:t>1</a:t>
            </a:fld>
            <a:endParaRPr lang="nb-NO">
              <a:solidFill>
                <a:prstClr val="black"/>
              </a:solidFill>
            </a:endParaRPr>
          </a:p>
        </p:txBody>
      </p:sp>
    </p:spTree>
    <p:extLst>
      <p:ext uri="{BB962C8B-B14F-4D97-AF65-F5344CB8AC3E}">
        <p14:creationId xmlns:p14="http://schemas.microsoft.com/office/powerpoint/2010/main" val="2604606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7A54F2A0-2FED-4B61-9D7D-913142376E8E}" type="slidenum">
              <a:rPr lang="nb-NO">
                <a:solidFill>
                  <a:prstClr val="black"/>
                </a:solidFill>
              </a:rPr>
              <a:pPr/>
              <a:t>11</a:t>
            </a:fld>
            <a:endParaRPr lang="nb-NO">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681037" y="4723383"/>
            <a:ext cx="5449895" cy="4473080"/>
          </a:xfrm>
          <a:noFill/>
          <a:ln/>
        </p:spPr>
        <p:txBody>
          <a:bodyPr/>
          <a:lstStyle/>
          <a:p>
            <a:pPr lvl="1"/>
            <a:r>
              <a:rPr lang="nb-NO" dirty="0" smtClean="0"/>
              <a:t>- Inkluderer all lokal lønnsvekst enten den er hjemlet i en lokal tariffavtale eller ikke</a:t>
            </a:r>
          </a:p>
          <a:p>
            <a:pPr lvl="1"/>
            <a:r>
              <a:rPr lang="nb-NO" dirty="0" smtClean="0"/>
              <a:t>- Inkluderer alle lønnselementer som bonus, akkord, </a:t>
            </a:r>
          </a:p>
          <a:p>
            <a:pPr lvl="1"/>
            <a:r>
              <a:rPr lang="nb-NO" dirty="0" smtClean="0"/>
              <a:t>	provisjon eller økning i fast lønn</a:t>
            </a:r>
          </a:p>
          <a:p>
            <a:pPr lvl="1"/>
            <a:r>
              <a:rPr lang="nb-NO" dirty="0" smtClean="0"/>
              <a:t>- Omfatter også tillegg som er gitt ved at ansatte får ny </a:t>
            </a:r>
          </a:p>
          <a:p>
            <a:pPr lvl="1"/>
            <a:r>
              <a:rPr lang="nb-NO" dirty="0" smtClean="0"/>
              <a:t>	stilling innen samme bransje og/eller virksomhet</a:t>
            </a:r>
          </a:p>
          <a:p>
            <a:endParaRPr lang="nb-NO" dirty="0" smtClean="0"/>
          </a:p>
          <a:p>
            <a:r>
              <a:rPr lang="nb-NO" dirty="0" smtClean="0"/>
              <a:t>MEN OBS!!!</a:t>
            </a:r>
            <a:r>
              <a:rPr lang="nb-NO" baseline="0" dirty="0" smtClean="0"/>
              <a:t> VI TAR IKKE MED BONUS OG ENGANGSTILLEGG NÅR VI BEREGNER LØNNSVEKSTEN I VÅRE FORHANDLINGER. </a:t>
            </a:r>
            <a:endParaRPr lang="nb-NO" dirty="0" smtClean="0"/>
          </a:p>
        </p:txBody>
      </p:sp>
    </p:spTree>
    <p:extLst>
      <p:ext uri="{BB962C8B-B14F-4D97-AF65-F5344CB8AC3E}">
        <p14:creationId xmlns:p14="http://schemas.microsoft.com/office/powerpoint/2010/main" val="2931585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B31DC2-EF43-4883-A758-F5200692152D}" type="slidenum">
              <a:rPr lang="en-US">
                <a:solidFill>
                  <a:prstClr val="black"/>
                </a:solidFill>
              </a:rPr>
              <a:pPr/>
              <a:t>13</a:t>
            </a:fld>
            <a:endParaRPr lang="en-US">
              <a:solidFill>
                <a:prstClr val="black"/>
              </a:solidFill>
            </a:endParaRPr>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xfrm>
            <a:off x="908046" y="4723381"/>
            <a:ext cx="4995872" cy="4473080"/>
          </a:xfrm>
        </p:spPr>
        <p:txBody>
          <a:bodyPr/>
          <a:lstStyle/>
          <a:p>
            <a:endParaRPr lang="nb-NO" dirty="0"/>
          </a:p>
        </p:txBody>
      </p:sp>
    </p:spTree>
    <p:extLst>
      <p:ext uri="{BB962C8B-B14F-4D97-AF65-F5344CB8AC3E}">
        <p14:creationId xmlns:p14="http://schemas.microsoft.com/office/powerpoint/2010/main" val="259886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B27AA7-47C3-4C17-A078-F61284DA0D1E}" type="slidenum">
              <a:rPr lang="en-US">
                <a:solidFill>
                  <a:prstClr val="black"/>
                </a:solidFill>
              </a:rPr>
              <a:pPr/>
              <a:t>14</a:t>
            </a:fld>
            <a:endParaRPr lang="en-US">
              <a:solidFill>
                <a:prstClr val="black"/>
              </a:solidFill>
            </a:endParaRPr>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nb-NO"/>
          </a:p>
        </p:txBody>
      </p:sp>
    </p:spTree>
    <p:extLst>
      <p:ext uri="{BB962C8B-B14F-4D97-AF65-F5344CB8AC3E}">
        <p14:creationId xmlns:p14="http://schemas.microsoft.com/office/powerpoint/2010/main" val="1460029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0F358F-FE35-4EC9-B911-69FB0F604AE8}" type="slidenum">
              <a:rPr lang="en-US">
                <a:solidFill>
                  <a:prstClr val="black"/>
                </a:solidFill>
              </a:rPr>
              <a:pPr/>
              <a:t>15</a:t>
            </a:fld>
            <a:endParaRPr lang="en-US">
              <a:solidFill>
                <a:prstClr val="black"/>
              </a:solidFill>
            </a:endParaRPr>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nb-NO"/>
          </a:p>
        </p:txBody>
      </p:sp>
    </p:spTree>
    <p:extLst>
      <p:ext uri="{BB962C8B-B14F-4D97-AF65-F5344CB8AC3E}">
        <p14:creationId xmlns:p14="http://schemas.microsoft.com/office/powerpoint/2010/main" val="3223492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807D8B-CA24-42CA-9A60-2DF5204EFBF4}" type="slidenum">
              <a:rPr lang="en-US">
                <a:solidFill>
                  <a:prstClr val="black"/>
                </a:solidFill>
              </a:rPr>
              <a:pPr/>
              <a:t>16</a:t>
            </a:fld>
            <a:endParaRPr lang="en-US">
              <a:solidFill>
                <a:prstClr val="black"/>
              </a:solidFill>
            </a:endParaRPr>
          </a:p>
        </p:txBody>
      </p:sp>
      <p:sp>
        <p:nvSpPr>
          <p:cNvPr id="131074" name="Rectangle 2"/>
          <p:cNvSpPr>
            <a:spLocks noGrp="1" noRot="1" noChangeAspect="1" noChangeArrowheads="1" noTextEdit="1"/>
          </p:cNvSpPr>
          <p:nvPr>
            <p:ph type="sldImg"/>
          </p:nvPr>
        </p:nvSpPr>
        <p:spPr>
          <a:xfrm>
            <a:off x="95250" y="746125"/>
            <a:ext cx="6624638" cy="3727450"/>
          </a:xfrm>
          <a:ln/>
        </p:spPr>
      </p:sp>
      <p:sp>
        <p:nvSpPr>
          <p:cNvPr id="131075" name="Rectangle 3"/>
          <p:cNvSpPr>
            <a:spLocks noGrp="1" noChangeArrowheads="1"/>
          </p:cNvSpPr>
          <p:nvPr>
            <p:ph type="body" idx="1"/>
          </p:nvPr>
        </p:nvSpPr>
        <p:spPr/>
        <p:txBody>
          <a:bodyPr/>
          <a:lstStyle/>
          <a:p>
            <a:pPr lvl="1">
              <a:lnSpc>
                <a:spcPct val="70000"/>
              </a:lnSpc>
            </a:pPr>
            <a:r>
              <a:rPr lang="nb-NO" sz="800"/>
              <a:t>- Administrativt fastlagt</a:t>
            </a:r>
          </a:p>
          <a:p>
            <a:pPr lvl="1">
              <a:lnSpc>
                <a:spcPct val="70000"/>
              </a:lnSpc>
            </a:pPr>
            <a:r>
              <a:rPr lang="nb-NO" sz="800"/>
              <a:t>- § 14 nr. 5</a:t>
            </a:r>
          </a:p>
          <a:p>
            <a:pPr lvl="1">
              <a:lnSpc>
                <a:spcPct val="70000"/>
              </a:lnSpc>
            </a:pPr>
            <a:r>
              <a:rPr lang="nb-NO" sz="800"/>
              <a:t>- Lønnsamtaler</a:t>
            </a:r>
          </a:p>
          <a:p>
            <a:pPr lvl="1">
              <a:lnSpc>
                <a:spcPct val="70000"/>
              </a:lnSpc>
            </a:pPr>
            <a:r>
              <a:rPr lang="nb-NO" sz="800"/>
              <a:t>- Individuelle ”forhandlinger” </a:t>
            </a:r>
          </a:p>
          <a:p>
            <a:endParaRPr lang="nb-NO"/>
          </a:p>
          <a:p>
            <a:pPr lvl="1">
              <a:lnSpc>
                <a:spcPct val="70000"/>
              </a:lnSpc>
            </a:pPr>
            <a:r>
              <a:rPr lang="nb-NO" sz="800"/>
              <a:t>- Engangstillegg</a:t>
            </a:r>
          </a:p>
          <a:p>
            <a:pPr lvl="1">
              <a:lnSpc>
                <a:spcPct val="70000"/>
              </a:lnSpc>
            </a:pPr>
            <a:r>
              <a:rPr lang="nb-NO" sz="800"/>
              <a:t>- Andre variable lønnselementer</a:t>
            </a:r>
          </a:p>
          <a:p>
            <a:endParaRPr lang="nb-NO"/>
          </a:p>
          <a:p>
            <a:endParaRPr lang="nb-NO"/>
          </a:p>
        </p:txBody>
      </p:sp>
    </p:spTree>
    <p:extLst>
      <p:ext uri="{BB962C8B-B14F-4D97-AF65-F5344CB8AC3E}">
        <p14:creationId xmlns:p14="http://schemas.microsoft.com/office/powerpoint/2010/main" val="2162377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2CEE95-BA7A-4F79-A3A2-03033CCC78E2}" type="slidenum">
              <a:rPr lang="en-US">
                <a:solidFill>
                  <a:prstClr val="black"/>
                </a:solidFill>
              </a:rPr>
              <a:pPr/>
              <a:t>17</a:t>
            </a:fld>
            <a:endParaRPr lang="en-US">
              <a:solidFill>
                <a:prstClr val="black"/>
              </a:solidFill>
            </a:endParaRPr>
          </a:p>
        </p:txBody>
      </p:sp>
      <p:sp>
        <p:nvSpPr>
          <p:cNvPr id="149506" name="Rectangle 2"/>
          <p:cNvSpPr>
            <a:spLocks noGrp="1" noRot="1" noChangeAspect="1" noChangeArrowheads="1" noTextEdit="1"/>
          </p:cNvSpPr>
          <p:nvPr>
            <p:ph type="sldImg"/>
          </p:nvPr>
        </p:nvSpPr>
        <p:spPr>
          <a:xfrm>
            <a:off x="95250" y="746125"/>
            <a:ext cx="6624638" cy="3727450"/>
          </a:xfrm>
          <a:ln/>
        </p:spPr>
      </p:sp>
      <p:sp>
        <p:nvSpPr>
          <p:cNvPr id="149507" name="Rectangle 3"/>
          <p:cNvSpPr>
            <a:spLocks noGrp="1" noChangeArrowheads="1"/>
          </p:cNvSpPr>
          <p:nvPr>
            <p:ph type="body" idx="1"/>
          </p:nvPr>
        </p:nvSpPr>
        <p:spPr/>
        <p:txBody>
          <a:bodyPr/>
          <a:lstStyle/>
          <a:p>
            <a:r>
              <a:rPr lang="nb-NO" dirty="0"/>
              <a:t>Når man skal sammenlikne seg med andre er det også viktig at man tar med hele ”pakken” av goder. Dette vil selvsagt variere fra bedrift til bedrift, men generelt har nok vi i vårt området en del goder som vi skal være stolte over og verne om. </a:t>
            </a:r>
          </a:p>
        </p:txBody>
      </p:sp>
    </p:spTree>
    <p:extLst>
      <p:ext uri="{BB962C8B-B14F-4D97-AF65-F5344CB8AC3E}">
        <p14:creationId xmlns:p14="http://schemas.microsoft.com/office/powerpoint/2010/main" val="3969552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Det er ikke sikkert at alle de tillitsvalgte er så opptatt av lønn og lønnsdannelse.</a:t>
            </a:r>
            <a:r>
              <a:rPr lang="nb-NO" baseline="0" dirty="0" smtClean="0"/>
              <a:t> For å få tankene på rett spor kan et grep være å tegne en pedagogisk sol med spørsmålet – ”hva påvirker lønna di’”? Svarene kan være – bedriftens økonomi, min kompetanse, min evne til å forhandle, de tillitsvalgtes evne til å forhandle, økonomien i Europa, frontfagsmodellen, ny stilling etc. Få frem mest mulig som gjør at de tillitsvalgte ser elementene i lønnsdannelsen.</a:t>
            </a:r>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solidFill>
                  <a:prstClr val="black"/>
                </a:solidFill>
              </a:rPr>
              <a:pPr/>
              <a:t>2</a:t>
            </a:fld>
            <a:endParaRPr lang="nb-NO">
              <a:solidFill>
                <a:prstClr val="black"/>
              </a:solidFill>
            </a:endParaRPr>
          </a:p>
        </p:txBody>
      </p:sp>
    </p:spTree>
    <p:extLst>
      <p:ext uri="{BB962C8B-B14F-4D97-AF65-F5344CB8AC3E}">
        <p14:creationId xmlns:p14="http://schemas.microsoft.com/office/powerpoint/2010/main" val="4188249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70000" lnSpcReduction="20000"/>
          </a:bodyPr>
          <a:lstStyle/>
          <a:p>
            <a:r>
              <a:rPr lang="nb-NO" dirty="0" smtClean="0"/>
              <a:t>Videre må våre tillitsvalgte som et minimum kjenne</a:t>
            </a:r>
            <a:r>
              <a:rPr lang="nb-NO" baseline="0" dirty="0" smtClean="0"/>
              <a:t> til hvilke elementer som påvirker lønnsdannelsen. </a:t>
            </a:r>
          </a:p>
          <a:p>
            <a:endParaRPr lang="nb-NO" baseline="0" dirty="0" smtClean="0"/>
          </a:p>
          <a:p>
            <a:r>
              <a:rPr lang="nb-NO" dirty="0" smtClean="0"/>
              <a:t>Det er tre elementer som påvirker lønnsdannelsen</a:t>
            </a:r>
            <a:r>
              <a:rPr lang="nb-NO" baseline="0" dirty="0" smtClean="0"/>
              <a:t> i vår næring. Først og fremst er det individet selv som påvirker egen lønn på bakgrunn av stilling, kompetanse, arbeidssted både mht bedrift og geografi, forhandlingsevne etc.</a:t>
            </a:r>
          </a:p>
          <a:p>
            <a:endParaRPr lang="nb-NO" baseline="0" dirty="0" smtClean="0"/>
          </a:p>
          <a:p>
            <a:r>
              <a:rPr lang="nb-NO" baseline="0" dirty="0" smtClean="0"/>
              <a:t>For de tillitsvalgte er det svært viktig å kjenne til at de er med og påvirker gjennom forhandling av BA. Her forhandles lønnssystem og kriterier for tildeling av lokale tillegg. Tillitsvalgte følger opp de lokale oppgjørene slik at de stemmer overens med de tillitsvalgtes målsettinger og handlingsplaner. Tillitsvalgte følger opp at det avholdes strukturerte lønnssamtaler. Tillitsvalgte passer på at ansatte er kjent med kriterier for lønnsøkning, slik at det er mulig å endre kompetanse, innsats eller lignende, som igjen kan gi lønnsøkning.</a:t>
            </a:r>
          </a:p>
          <a:p>
            <a:endParaRPr lang="nb-NO" baseline="0" dirty="0" smtClean="0"/>
          </a:p>
          <a:p>
            <a:r>
              <a:rPr lang="nb-NO" baseline="0" dirty="0" smtClean="0"/>
              <a:t>De sentrale forhandlingene foretas mellom et sentralt forhandlingsutvalg i Finansforbundet og Finans Norge – dette gir det såkalte generelle tillegget som bestemmer lønnsregulativet du finner bakerst i sentralavtalen. Det er viktig at de tillitsvalgte forstår at det kun er deler av oppgjøret som forhandles sentralt.</a:t>
            </a:r>
          </a:p>
          <a:p>
            <a:endParaRPr lang="nb-NO" baseline="0" dirty="0" smtClean="0"/>
          </a:p>
          <a:p>
            <a:r>
              <a:rPr lang="nb-NO" baseline="0" dirty="0" smtClean="0"/>
              <a:t>Lokale og sentrale forhandlinger utgjør rammen i oppgjøret. Dersom de tillitsvalgte lokalt (på aggregert nivå) får til store tillegg lokalt, spiser dette av potten som står til forhandling sentralt. Dette er dynamikken i vårt system.</a:t>
            </a:r>
          </a:p>
          <a:p>
            <a:endParaRPr lang="nb-NO" baseline="0" dirty="0" smtClean="0"/>
          </a:p>
          <a:p>
            <a:r>
              <a:rPr lang="nb-NO" baseline="0" dirty="0" smtClean="0"/>
              <a:t>Mange tillitsvalgte får spørsmålet – hvorfor skal jeg være med i en fagforening når det generelle tillegget er så lite og jeg i så stor grad står ansvarlig for egen lønn?</a:t>
            </a:r>
          </a:p>
          <a:p>
            <a:endParaRPr lang="nb-NO" baseline="0" dirty="0" smtClean="0"/>
          </a:p>
          <a:p>
            <a:r>
              <a:rPr lang="nb-NO" baseline="0" dirty="0" smtClean="0"/>
              <a:t>Det finnes mange svar på dette – her finnes noen eksempler:</a:t>
            </a:r>
          </a:p>
          <a:p>
            <a:endParaRPr lang="nb-NO" baseline="0" dirty="0" smtClean="0"/>
          </a:p>
          <a:p>
            <a:r>
              <a:rPr lang="nb-NO" sz="1200" kern="1200" baseline="0" dirty="0" smtClean="0">
                <a:solidFill>
                  <a:schemeClr val="tx1"/>
                </a:solidFill>
                <a:latin typeface="+mn-lt"/>
                <a:ea typeface="+mn-ea"/>
                <a:cs typeface="+mn-cs"/>
              </a:rPr>
              <a:t>Hvis vi opprettholder en høy organisasjonsgrad for vi m</a:t>
            </a:r>
            <a:r>
              <a:rPr lang="nb-NO" sz="1200" kern="1200" dirty="0" smtClean="0">
                <a:solidFill>
                  <a:schemeClr val="tx1"/>
                </a:solidFill>
                <a:latin typeface="+mn-lt"/>
                <a:ea typeface="+mn-ea"/>
                <a:cs typeface="+mn-cs"/>
              </a:rPr>
              <a:t>akt,</a:t>
            </a:r>
            <a:r>
              <a:rPr lang="nb-NO" sz="1200" kern="1200" baseline="0" dirty="0" smtClean="0">
                <a:solidFill>
                  <a:schemeClr val="tx1"/>
                </a:solidFill>
                <a:latin typeface="+mn-lt"/>
                <a:ea typeface="+mn-ea"/>
                <a:cs typeface="+mn-cs"/>
              </a:rPr>
              <a:t> </a:t>
            </a:r>
            <a:r>
              <a:rPr lang="nb-NO" sz="1200" kern="1200" dirty="0" smtClean="0">
                <a:solidFill>
                  <a:schemeClr val="tx1"/>
                </a:solidFill>
                <a:latin typeface="+mn-lt"/>
                <a:ea typeface="+mn-ea"/>
                <a:cs typeface="+mn-cs"/>
              </a:rPr>
              <a:t>innflytelse og legitimitet lokalt og sentralt.</a:t>
            </a:r>
          </a:p>
          <a:p>
            <a:r>
              <a:rPr lang="nb-NO" sz="1200" kern="1200" dirty="0" smtClean="0">
                <a:solidFill>
                  <a:schemeClr val="tx1"/>
                </a:solidFill>
                <a:latin typeface="+mn-lt"/>
                <a:ea typeface="+mn-ea"/>
                <a:cs typeface="+mn-cs"/>
              </a:rPr>
              <a:t>Når</a:t>
            </a:r>
            <a:r>
              <a:rPr lang="nb-NO" sz="1200" kern="1200" baseline="0" dirty="0" smtClean="0">
                <a:solidFill>
                  <a:schemeClr val="tx1"/>
                </a:solidFill>
                <a:latin typeface="+mn-lt"/>
                <a:ea typeface="+mn-ea"/>
                <a:cs typeface="+mn-cs"/>
              </a:rPr>
              <a:t> de tillitsvalgte skal inn å påvirke potten i egen bedrift, betyr deres </a:t>
            </a:r>
            <a:r>
              <a:rPr lang="nb-NO" sz="1200" kern="1200" dirty="0" smtClean="0">
                <a:solidFill>
                  <a:schemeClr val="tx1"/>
                </a:solidFill>
                <a:latin typeface="+mn-lt"/>
                <a:ea typeface="+mn-ea"/>
                <a:cs typeface="+mn-cs"/>
              </a:rPr>
              <a:t>forhandlingskraft i bedriften mye på hva de kan få gjennom. </a:t>
            </a:r>
          </a:p>
          <a:p>
            <a:endParaRPr lang="nb-NO" sz="1200" kern="1200" dirty="0" smtClean="0">
              <a:solidFill>
                <a:schemeClr val="tx1"/>
              </a:solidFill>
              <a:latin typeface="+mn-lt"/>
              <a:ea typeface="+mn-ea"/>
              <a:cs typeface="+mn-cs"/>
            </a:endParaRPr>
          </a:p>
          <a:p>
            <a:r>
              <a:rPr lang="nb-NO" sz="1200" kern="1200" dirty="0" smtClean="0">
                <a:solidFill>
                  <a:schemeClr val="tx1"/>
                </a:solidFill>
                <a:latin typeface="+mn-lt"/>
                <a:ea typeface="+mn-ea"/>
                <a:cs typeface="+mn-cs"/>
              </a:rPr>
              <a:t>Det er ikke slik at alle kan få hele rammen hvert år. Det vil bety at folk aldri bytter jobb, aldri får lønnsøkning pga</a:t>
            </a:r>
            <a:r>
              <a:rPr lang="nb-NO" sz="1200" kern="1200" baseline="0" dirty="0" smtClean="0">
                <a:solidFill>
                  <a:schemeClr val="tx1"/>
                </a:solidFill>
                <a:latin typeface="+mn-lt"/>
                <a:ea typeface="+mn-ea"/>
                <a:cs typeface="+mn-cs"/>
              </a:rPr>
              <a:t> endret kompetanse, vi får aldri utjevnet forskjeller mellom kjønn etc. Lønnssystemet skal speile produktivitetsvekst, og det er ikke slik at alle alltid bidrar like mye til økningen.</a:t>
            </a:r>
          </a:p>
          <a:p>
            <a:endParaRPr lang="nb-NO" sz="1200" kern="1200" baseline="0" dirty="0" smtClean="0">
              <a:solidFill>
                <a:schemeClr val="tx1"/>
              </a:solidFill>
              <a:latin typeface="+mn-lt"/>
              <a:ea typeface="+mn-ea"/>
              <a:cs typeface="+mn-cs"/>
            </a:endParaRPr>
          </a:p>
          <a:p>
            <a:r>
              <a:rPr lang="nb-NO" sz="1200" kern="1200" baseline="0" dirty="0" smtClean="0">
                <a:solidFill>
                  <a:schemeClr val="tx1"/>
                </a:solidFill>
                <a:latin typeface="+mn-lt"/>
                <a:ea typeface="+mn-ea"/>
                <a:cs typeface="+mn-cs"/>
              </a:rPr>
              <a:t>Dersom du er medlem i en fagforening har du tillitsvalgte som passer på at lønnstilleggene gir på bakgrunn av </a:t>
            </a:r>
            <a:r>
              <a:rPr lang="nb-NO" sz="1200" kern="1200" baseline="0" dirty="0" err="1" smtClean="0">
                <a:solidFill>
                  <a:schemeClr val="tx1"/>
                </a:solidFill>
                <a:latin typeface="+mn-lt"/>
                <a:ea typeface="+mn-ea"/>
                <a:cs typeface="+mn-cs"/>
              </a:rPr>
              <a:t>forhåndsgitte</a:t>
            </a:r>
            <a:r>
              <a:rPr lang="nb-NO" sz="1200" kern="1200" baseline="0" dirty="0" smtClean="0">
                <a:solidFill>
                  <a:schemeClr val="tx1"/>
                </a:solidFill>
                <a:latin typeface="+mn-lt"/>
                <a:ea typeface="+mn-ea"/>
                <a:cs typeface="+mn-cs"/>
              </a:rPr>
              <a:t> kriterier fremfor trynefaktor, og du har representanter som er med ledelsen for å drøfte pottens størrelse fra år til år.</a:t>
            </a:r>
          </a:p>
          <a:p>
            <a:endParaRPr lang="nb-NO" sz="1200" kern="1200" baseline="0" dirty="0" smtClean="0">
              <a:solidFill>
                <a:schemeClr val="tx1"/>
              </a:solidFill>
              <a:latin typeface="+mn-lt"/>
              <a:ea typeface="+mn-ea"/>
              <a:cs typeface="+mn-cs"/>
            </a:endParaRPr>
          </a:p>
          <a:p>
            <a:endParaRPr lang="nb-NO" sz="1200" kern="1200" dirty="0" smtClean="0">
              <a:solidFill>
                <a:schemeClr val="tx1"/>
              </a:solidFill>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solidFill>
                  <a:prstClr val="black"/>
                </a:solidFill>
              </a:rPr>
              <a:pPr/>
              <a:t>3</a:t>
            </a:fld>
            <a:endParaRPr lang="nb-NO">
              <a:solidFill>
                <a:prstClr val="black"/>
              </a:solidFill>
            </a:endParaRPr>
          </a:p>
        </p:txBody>
      </p:sp>
    </p:spTree>
    <p:extLst>
      <p:ext uri="{BB962C8B-B14F-4D97-AF65-F5344CB8AC3E}">
        <p14:creationId xmlns:p14="http://schemas.microsoft.com/office/powerpoint/2010/main" val="1570937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Her kan du gå inn på hvilke verktøy de tillitsvalgte har for å påvirke lønnssystemet</a:t>
            </a:r>
            <a:r>
              <a:rPr lang="nb-NO" baseline="0" dirty="0" smtClean="0"/>
              <a:t> i egen bedrift:</a:t>
            </a:r>
          </a:p>
          <a:p>
            <a:r>
              <a:rPr lang="nb-NO" baseline="0" dirty="0" smtClean="0"/>
              <a:t>Bedriftsavtalen -  Bedriftens lønnssystem skal inn i BA og her har vi forhandlingsrett. Hvilke kriterier skal gi lønnstillegg – vi kan påvirke kriteriene og får noen innspill i </a:t>
            </a:r>
            <a:r>
              <a:rPr lang="nb-NO" baseline="0" dirty="0" err="1" smtClean="0"/>
              <a:t>HAs</a:t>
            </a:r>
            <a:r>
              <a:rPr lang="nb-NO" baseline="0" dirty="0" smtClean="0"/>
              <a:t> §14,5.</a:t>
            </a:r>
          </a:p>
          <a:p>
            <a:r>
              <a:rPr lang="nb-NO" baseline="0" dirty="0" smtClean="0"/>
              <a:t>Be deltakerne lese gjennom de mest sentrale bestemmelsene</a:t>
            </a:r>
          </a:p>
          <a:p>
            <a:endParaRPr lang="nb-NO" baseline="0" dirty="0" smtClean="0"/>
          </a:p>
          <a:p>
            <a:r>
              <a:rPr lang="nb-NO" baseline="0" dirty="0" smtClean="0"/>
              <a:t>I vårt politiske program har vi sagt at økt kompetanse skal gi økt lønn. Det er svært viktig at deltakerne kjenner kapittel fem i SA. Her får de mange gode verktøy for å bidra til økt kompetanse og tryggere jobber til våre medlemmer – samt (forhåpentligvis) økt lønn.</a:t>
            </a:r>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solidFill>
                  <a:prstClr val="black"/>
                </a:solidFill>
              </a:rPr>
              <a:pPr/>
              <a:t>4</a:t>
            </a:fld>
            <a:endParaRPr lang="nb-NO">
              <a:solidFill>
                <a:prstClr val="black"/>
              </a:solidFill>
            </a:endParaRPr>
          </a:p>
        </p:txBody>
      </p:sp>
    </p:spTree>
    <p:extLst>
      <p:ext uri="{BB962C8B-B14F-4D97-AF65-F5344CB8AC3E}">
        <p14:creationId xmlns:p14="http://schemas.microsoft.com/office/powerpoint/2010/main" val="2389452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77500" lnSpcReduction="20000"/>
          </a:bodyPr>
          <a:lstStyle/>
          <a:p>
            <a:r>
              <a:rPr lang="nb-NO" dirty="0" smtClean="0"/>
              <a:t>Dette er ”bror min” - altså Odd Aukrust,</a:t>
            </a:r>
            <a:r>
              <a:rPr lang="nb-NO" baseline="0" dirty="0" smtClean="0"/>
              <a:t> </a:t>
            </a:r>
            <a:r>
              <a:rPr lang="nb-NO" dirty="0" smtClean="0"/>
              <a:t>broren til Kjell Aukrust</a:t>
            </a:r>
            <a:r>
              <a:rPr lang="nb-NO" baseline="0" dirty="0" smtClean="0"/>
              <a:t>.</a:t>
            </a:r>
          </a:p>
          <a:p>
            <a:pPr rtl="0"/>
            <a:r>
              <a:rPr lang="nb-NO" b="1" dirty="0" smtClean="0"/>
              <a:t>Fra </a:t>
            </a:r>
            <a:r>
              <a:rPr lang="nb-NO" b="1" dirty="0" err="1" smtClean="0"/>
              <a:t>Wikipedia</a:t>
            </a:r>
            <a:r>
              <a:rPr lang="nb-NO" b="1" dirty="0" smtClean="0"/>
              <a:t>:</a:t>
            </a:r>
          </a:p>
          <a:p>
            <a:pPr rtl="0"/>
            <a:r>
              <a:rPr lang="nb-NO" b="1" dirty="0" smtClean="0"/>
              <a:t>Odd Aukrust</a:t>
            </a:r>
            <a:r>
              <a:rPr lang="nb-NO" dirty="0" smtClean="0"/>
              <a:t> (født </a:t>
            </a:r>
            <a:r>
              <a:rPr lang="nb-NO" dirty="0" smtClean="0">
                <a:hlinkClick r:id="rId3" action="ppaction://hlinkfile" tooltip="15. desember"/>
              </a:rPr>
              <a:t>15. desember</a:t>
            </a:r>
            <a:r>
              <a:rPr lang="nb-NO" dirty="0" smtClean="0"/>
              <a:t> </a:t>
            </a:r>
            <a:r>
              <a:rPr lang="nb-NO" dirty="0" smtClean="0">
                <a:hlinkClick r:id="rId4" action="ppaction://hlinkfile" tooltip="1915"/>
              </a:rPr>
              <a:t>1915</a:t>
            </a:r>
            <a:r>
              <a:rPr lang="nb-NO" dirty="0" smtClean="0"/>
              <a:t>, død </a:t>
            </a:r>
            <a:r>
              <a:rPr lang="nb-NO" dirty="0" smtClean="0">
                <a:hlinkClick r:id="rId5" action="ppaction://hlinkfile" tooltip="22. juni"/>
              </a:rPr>
              <a:t>22. juni</a:t>
            </a:r>
            <a:r>
              <a:rPr lang="nb-NO" dirty="0" smtClean="0"/>
              <a:t> </a:t>
            </a:r>
            <a:r>
              <a:rPr lang="nb-NO" dirty="0" smtClean="0">
                <a:hlinkClick r:id="rId6" action="ppaction://hlinkfile" tooltip="2008"/>
              </a:rPr>
              <a:t>2008</a:t>
            </a:r>
            <a:r>
              <a:rPr lang="nb-NO" dirty="0" smtClean="0"/>
              <a:t>) var en </a:t>
            </a:r>
            <a:r>
              <a:rPr lang="nb-NO" dirty="0" smtClean="0">
                <a:hlinkClick r:id="rId7" action="ppaction://hlinkfile" tooltip="Nordmenn"/>
              </a:rPr>
              <a:t>norsk</a:t>
            </a:r>
            <a:r>
              <a:rPr lang="nb-NO" dirty="0" smtClean="0"/>
              <a:t> </a:t>
            </a:r>
            <a:r>
              <a:rPr lang="nb-NO" dirty="0" smtClean="0">
                <a:hlinkClick r:id="rId8" action="ppaction://hlinkfile" tooltip="Sosialøkonom"/>
              </a:rPr>
              <a:t>sosialøkonom</a:t>
            </a:r>
            <a:r>
              <a:rPr lang="nb-NO" dirty="0" smtClean="0"/>
              <a:t> og </a:t>
            </a:r>
            <a:r>
              <a:rPr lang="nb-NO" dirty="0" smtClean="0">
                <a:hlinkClick r:id="rId9" action="ppaction://hlinkfile" tooltip="Dr. philos."/>
              </a:rPr>
              <a:t>dr. philos.</a:t>
            </a:r>
            <a:r>
              <a:rPr lang="nb-NO" dirty="0" smtClean="0"/>
              <a:t> Han var forskningssjef og senere forskningsdirektør i </a:t>
            </a:r>
            <a:r>
              <a:rPr lang="nb-NO" dirty="0" smtClean="0">
                <a:hlinkClick r:id="rId10" action="ppaction://hlinkfile" tooltip="Statistisk sentralbyrå"/>
              </a:rPr>
              <a:t>Statistisk sentralbyrå</a:t>
            </a:r>
            <a:r>
              <a:rPr lang="nb-NO" dirty="0" smtClean="0"/>
              <a:t> i årene </a:t>
            </a:r>
            <a:r>
              <a:rPr lang="nb-NO" dirty="0" smtClean="0">
                <a:hlinkClick r:id="rId11" action="ppaction://hlinkfile" tooltip="1953"/>
              </a:rPr>
              <a:t>1953</a:t>
            </a:r>
            <a:r>
              <a:rPr lang="nb-NO" dirty="0" smtClean="0"/>
              <a:t> til </a:t>
            </a:r>
            <a:r>
              <a:rPr lang="nb-NO" dirty="0" smtClean="0">
                <a:hlinkClick r:id="rId12" action="ppaction://hlinkfile" tooltip="1984"/>
              </a:rPr>
              <a:t>1984</a:t>
            </a:r>
            <a:r>
              <a:rPr lang="nb-NO" dirty="0" smtClean="0"/>
              <a:t>. Aukrust var med på å legge grunnlaget for utarbeiding av </a:t>
            </a:r>
            <a:r>
              <a:rPr lang="nb-NO" dirty="0" smtClean="0">
                <a:hlinkClick r:id="rId13" action="ppaction://hlinkfile" tooltip="Nasjonalregnskapet"/>
              </a:rPr>
              <a:t>nasjonalregnskap</a:t>
            </a:r>
            <a:r>
              <a:rPr lang="nb-NO" dirty="0" smtClean="0"/>
              <a:t> i Norge.</a:t>
            </a:r>
          </a:p>
          <a:p>
            <a:pPr rtl="0"/>
            <a:r>
              <a:rPr lang="nb-NO" dirty="0" smtClean="0"/>
              <a:t>Aukrust studerte under </a:t>
            </a:r>
            <a:r>
              <a:rPr lang="nb-NO" dirty="0" smtClean="0">
                <a:hlinkClick r:id="rId14" action="ppaction://hlinkfile" tooltip="Ragnar Frisch"/>
              </a:rPr>
              <a:t>Ragnar Frisch</a:t>
            </a:r>
            <a:r>
              <a:rPr lang="nb-NO" dirty="0" smtClean="0"/>
              <a:t> og tilhørte generasjonen av unge sosialøkonomer som innførte </a:t>
            </a:r>
            <a:r>
              <a:rPr lang="nb-NO" dirty="0" smtClean="0">
                <a:hlinkClick r:id="rId15" action="ppaction://hlinkfile" tooltip="John Maynard Keynes"/>
              </a:rPr>
              <a:t>keynesiansk</a:t>
            </a:r>
            <a:r>
              <a:rPr lang="nb-NO" dirty="0" smtClean="0"/>
              <a:t> økonomisk tenking i Norge etter krigen. Han avla eksamen i 1941. I 1945 gjorde Aukrust sammen med </a:t>
            </a:r>
            <a:r>
              <a:rPr lang="nb-NO" dirty="0" smtClean="0">
                <a:hlinkClick r:id="rId16" action="ppaction://hlinkfile" tooltip="Petter Jakob Bjerve"/>
              </a:rPr>
              <a:t>Petter Jakob </a:t>
            </a:r>
            <a:r>
              <a:rPr lang="nb-NO" dirty="0" err="1" smtClean="0">
                <a:hlinkClick r:id="rId16" action="ppaction://hlinkfile" tooltip="Petter Jakob Bjerve"/>
              </a:rPr>
              <a:t>Bjerve</a:t>
            </a:r>
            <a:r>
              <a:rPr lang="nb-NO" dirty="0" smtClean="0"/>
              <a:t> analysen </a:t>
            </a:r>
            <a:r>
              <a:rPr lang="nb-NO" i="1" dirty="0" smtClean="0"/>
              <a:t>Hva krigen kostet Norge</a:t>
            </a:r>
            <a:r>
              <a:rPr lang="nb-NO" dirty="0" smtClean="0"/>
              <a:t>, der de kalkulerte kostnadene av krigen i Norge til 17 prosent av nasjonalformuen. Etter krigen arbeidet han med innføring av </a:t>
            </a:r>
            <a:r>
              <a:rPr lang="nb-NO" dirty="0" smtClean="0">
                <a:hlinkClick r:id="rId13" action="ppaction://hlinkfile" tooltip="Nasjonalregnskapet"/>
              </a:rPr>
              <a:t>nasjonalregnskapsanalyse</a:t>
            </a:r>
            <a:endParaRPr lang="nb-NO" dirty="0" smtClean="0"/>
          </a:p>
          <a:p>
            <a:pPr rtl="0"/>
            <a:r>
              <a:rPr lang="nb-NO" dirty="0" smtClean="0"/>
              <a:t>Han igangsatte </a:t>
            </a:r>
            <a:r>
              <a:rPr lang="nb-NO" dirty="0" smtClean="0">
                <a:hlinkClick r:id="rId17" action="ppaction://hlinkfile" tooltip="Det tekniske beregningsutvalget for inntektsoppgjørene"/>
              </a:rPr>
              <a:t>Det tekniske beregningsutvalget for inntektsoppgjørene</a:t>
            </a:r>
            <a:r>
              <a:rPr lang="nb-NO" dirty="0" smtClean="0"/>
              <a:t> i 1967, som han ledet til 1984. Mens Aukrust ledet utvalget ble det gjerne omtalt som </a:t>
            </a:r>
            <a:r>
              <a:rPr lang="nb-NO" i="1" dirty="0" smtClean="0"/>
              <a:t>Aukrust-utvalget</a:t>
            </a:r>
            <a:r>
              <a:rPr lang="nb-NO" dirty="0" smtClean="0"/>
              <a:t>. Dette utvalget har fortsatt en viktig rolle som premissleverandør til lønnsoppgjørene, kalkulerer lønnsstatistikkene som partene forplikter seg til å legge til grunn for lønnsforhandlingene.</a:t>
            </a:r>
          </a:p>
          <a:p>
            <a:pPr rtl="0"/>
            <a:r>
              <a:rPr lang="nb-NO" dirty="0" smtClean="0"/>
              <a:t>Hans modell for inntektsoppgjør, utviklet omkring 1966, </a:t>
            </a:r>
            <a:r>
              <a:rPr lang="nb-NO" dirty="0" smtClean="0">
                <a:hlinkClick r:id="rId18" action="ppaction://hlinkfile" tooltip="Frontfagsmodellen"/>
              </a:rPr>
              <a:t>frontfagmodellen</a:t>
            </a:r>
            <a:r>
              <a:rPr lang="nb-NO" dirty="0" smtClean="0"/>
              <a:t>, der lønnstillegget oppnådd ved lønnsforhandlinger for industriarbeidere i konkurranseutsatt sektor, skulle brukes som "normalutvikling" og dermed være veiledende norm for de andre arbeidstakergruppenes forhandlinger, har holdt som premiss i inntektsoppgjørene siden den gang.</a:t>
            </a:r>
          </a:p>
          <a:p>
            <a:pPr rtl="0"/>
            <a:r>
              <a:rPr lang="nb-NO" dirty="0" smtClean="0"/>
              <a:t>Begrepene «skjermede» og «konkurranseutsatte» næringer ble lansert av Aukrust.</a:t>
            </a:r>
          </a:p>
          <a:p>
            <a:pPr rtl="0"/>
            <a:r>
              <a:rPr lang="nb-NO" dirty="0" smtClean="0"/>
              <a:t>"</a:t>
            </a:r>
            <a:r>
              <a:rPr lang="nb-NO" i="1" dirty="0" smtClean="0"/>
              <a:t>Med den i hånda – og etter hvert i kraftige datamaskiner – kunne politikere og andre ansvarlige personer få forskningsbaserte analyser av tingenes tilstand slik at de kunne sette inn tiltak for å holde økonomien i balanse og derved legge grunnlaget for det gode samfunn de ønsket å skape. Aukrust ga oss det norske nasjonalregnskapet og drev utstrakt internasjonalt samarbeid på dette området. Han overvåket og tolket norsk økonomi baklengs og forlengs. Og han la det teoretiske grunnlaget for forståelse av virkemåten i norsk makroøkonomi, kalt </a:t>
            </a:r>
            <a:r>
              <a:rPr lang="nb-NO" i="1" dirty="0" err="1" smtClean="0"/>
              <a:t>Aukrustmodellen</a:t>
            </a:r>
            <a:r>
              <a:rPr lang="nb-NO" i="1" dirty="0" smtClean="0"/>
              <a:t>, som fortsatt visstnok brukes i undervisningen på universitetet.</a:t>
            </a:r>
            <a:r>
              <a:rPr lang="nb-NO" dirty="0" smtClean="0"/>
              <a:t>"</a:t>
            </a:r>
            <a:r>
              <a:rPr lang="nb-NO" baseline="30000" dirty="0" smtClean="0">
                <a:hlinkClick r:id="" action="ppaction://hlinkfile"/>
              </a:rPr>
              <a:t>[1]</a:t>
            </a:r>
            <a:endParaRPr lang="nb-NO" dirty="0" smtClean="0"/>
          </a:p>
          <a:p>
            <a:pPr rtl="0"/>
            <a:r>
              <a:rPr lang="nb-NO" dirty="0" smtClean="0"/>
              <a:t>Under </a:t>
            </a:r>
            <a:r>
              <a:rPr lang="nb-NO" dirty="0" smtClean="0">
                <a:hlinkClick r:id="rId19" action="ppaction://hlinkfile" tooltip="EF-avstemningen i 1972"/>
              </a:rPr>
              <a:t>EF-avstemningen i 1972</a:t>
            </a:r>
            <a:r>
              <a:rPr lang="nb-NO" dirty="0" smtClean="0"/>
              <a:t> tilhørte han </a:t>
            </a:r>
            <a:r>
              <a:rPr lang="nb-NO" dirty="0" err="1" smtClean="0"/>
              <a:t>Nei-siden</a:t>
            </a:r>
            <a:r>
              <a:rPr lang="nb-NO" dirty="0" smtClean="0"/>
              <a:t>, og hevdet at det ikke var noen økonomiske argumenter for norsk medlemskap i </a:t>
            </a:r>
            <a:r>
              <a:rPr lang="nb-NO" dirty="0" smtClean="0">
                <a:hlinkClick r:id="rId20"/>
              </a:rPr>
              <a:t>EF</a:t>
            </a:r>
            <a:r>
              <a:rPr lang="nb-NO" dirty="0" smtClean="0"/>
              <a:t> (EEC, </a:t>
            </a:r>
            <a:r>
              <a:rPr lang="nb-NO" dirty="0" err="1" smtClean="0"/>
              <a:t>the</a:t>
            </a:r>
            <a:r>
              <a:rPr lang="nb-NO" dirty="0" smtClean="0"/>
              <a:t> European </a:t>
            </a:r>
            <a:r>
              <a:rPr lang="nb-NO" dirty="0" err="1" smtClean="0"/>
              <a:t>Economic</a:t>
            </a:r>
            <a:r>
              <a:rPr lang="nb-NO" dirty="0" smtClean="0"/>
              <a:t> </a:t>
            </a:r>
            <a:r>
              <a:rPr lang="nb-NO" dirty="0" err="1" smtClean="0"/>
              <a:t>Community</a:t>
            </a:r>
            <a:r>
              <a:rPr lang="nb-NO" dirty="0" smtClean="0"/>
              <a:t>, forløperen til </a:t>
            </a:r>
            <a:r>
              <a:rPr lang="nb-NO" dirty="0" smtClean="0">
                <a:hlinkClick r:id="rId21" action="ppaction://hlinkfile" tooltip="EU"/>
              </a:rPr>
              <a:t>EU</a:t>
            </a:r>
            <a:r>
              <a:rPr lang="nb-NO" dirty="0" smtClean="0"/>
              <a:t>).</a:t>
            </a:r>
          </a:p>
          <a:p>
            <a:pPr rtl="0"/>
            <a:r>
              <a:rPr lang="nb-NO" dirty="0" smtClean="0"/>
              <a:t>Odd Aukrust er bror av </a:t>
            </a:r>
            <a:r>
              <a:rPr lang="nb-NO" dirty="0" smtClean="0">
                <a:hlinkClick r:id="rId22" action="ppaction://hlinkfile" tooltip="Kjell Aukrust"/>
              </a:rPr>
              <a:t>Kjell Aukrust</a:t>
            </a:r>
            <a:r>
              <a:rPr lang="nb-NO" dirty="0" smtClean="0"/>
              <a:t>, og stod modell for barndomsskildringen </a:t>
            </a:r>
            <a:r>
              <a:rPr lang="nb-NO" i="1" dirty="0" smtClean="0">
                <a:hlinkClick r:id="rId23" action="ppaction://hlinkfile" tooltip="Simen, Bonden og Bror min"/>
              </a:rPr>
              <a:t>Bror min</a:t>
            </a:r>
            <a:r>
              <a:rPr lang="nb-NO" dirty="0" smtClean="0"/>
              <a:t>, der han (i boka) blant annet regnet ut gjennomsnittshøyden på bondehæren ved </a:t>
            </a:r>
            <a:r>
              <a:rPr lang="nb-NO" dirty="0" smtClean="0">
                <a:hlinkClick r:id="rId24" action="ppaction://hlinkfile" tooltip="Slaget på Stiklestad"/>
              </a:rPr>
              <a:t>slaget på Stiklestad</a:t>
            </a:r>
            <a:r>
              <a:rPr lang="nb-NO" dirty="0" smtClean="0"/>
              <a:t>.</a:t>
            </a:r>
          </a:p>
          <a:p>
            <a:endParaRPr lang="nb-NO" baseline="0" dirty="0" smtClean="0"/>
          </a:p>
        </p:txBody>
      </p:sp>
      <p:sp>
        <p:nvSpPr>
          <p:cNvPr id="4" name="Plassholder for lysbildenummer 3"/>
          <p:cNvSpPr>
            <a:spLocks noGrp="1"/>
          </p:cNvSpPr>
          <p:nvPr>
            <p:ph type="sldNum" sz="quarter" idx="10"/>
          </p:nvPr>
        </p:nvSpPr>
        <p:spPr/>
        <p:txBody>
          <a:bodyPr/>
          <a:lstStyle/>
          <a:p>
            <a:fld id="{D60B51AC-F4F3-624A-984C-DB3639108764}" type="slidenum">
              <a:rPr lang="nb-NO" smtClean="0">
                <a:solidFill>
                  <a:prstClr val="black"/>
                </a:solidFill>
              </a:rPr>
              <a:pPr/>
              <a:t>5</a:t>
            </a:fld>
            <a:endParaRPr lang="nb-NO">
              <a:solidFill>
                <a:prstClr val="black"/>
              </a:solidFill>
            </a:endParaRPr>
          </a:p>
        </p:txBody>
      </p:sp>
    </p:spTree>
    <p:extLst>
      <p:ext uri="{BB962C8B-B14F-4D97-AF65-F5344CB8AC3E}">
        <p14:creationId xmlns:p14="http://schemas.microsoft.com/office/powerpoint/2010/main" val="2503013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85000" lnSpcReduction="20000"/>
          </a:bodyPr>
          <a:lstStyle/>
          <a:p>
            <a:pPr rtl="0"/>
            <a:r>
              <a:rPr lang="nb-NO" dirty="0" smtClean="0"/>
              <a:t>Etter den overordnete innføringen foran, kan det være nyttig å snakke om frontfagsmodellen og ”det store</a:t>
            </a:r>
            <a:r>
              <a:rPr lang="nb-NO" baseline="0" dirty="0" smtClean="0"/>
              <a:t> bildet”. Noen kan også ha ønske om og nytte av å gjøres kjent med begrepene overheng, glidning, årslønnsvekst. Som innleder må du vurdere hvordan forsamlingen håndterer informasjonen.</a:t>
            </a:r>
          </a:p>
          <a:p>
            <a:pPr rtl="0"/>
            <a:endParaRPr lang="nb-NO" baseline="0" dirty="0" smtClean="0"/>
          </a:p>
          <a:p>
            <a:pPr rtl="0"/>
            <a:r>
              <a:rPr lang="nb-NO" dirty="0" smtClean="0"/>
              <a:t>Når begynner lønnsoppgjøret? Det er når statsbudsjettet</a:t>
            </a:r>
            <a:r>
              <a:rPr lang="nb-NO" baseline="0" dirty="0" smtClean="0"/>
              <a:t> presenteres i oktober, og det indikeres hvilken lønnsvekst Norge tåler. Hva er frontfagsmodellen? </a:t>
            </a:r>
            <a:r>
              <a:rPr lang="nb-NO" baseline="0" dirty="0" err="1" smtClean="0"/>
              <a:t>Wikipedia</a:t>
            </a:r>
            <a:r>
              <a:rPr lang="nb-NO" baseline="0" dirty="0" smtClean="0"/>
              <a:t> -  </a:t>
            </a:r>
            <a:r>
              <a:rPr lang="nb-NO" b="1" dirty="0" smtClean="0"/>
              <a:t>Frontfagsmodellen</a:t>
            </a:r>
            <a:r>
              <a:rPr lang="nb-NO" dirty="0" smtClean="0"/>
              <a:t> er basert på den såkalte </a:t>
            </a:r>
            <a:r>
              <a:rPr lang="nb-NO" dirty="0" smtClean="0">
                <a:hlinkClick r:id="rId3" action="ppaction://hlinkfile" tooltip="Aukrust-modellen (siden finnes ikke)"/>
              </a:rPr>
              <a:t>Aukrust-modellen</a:t>
            </a:r>
            <a:r>
              <a:rPr lang="nb-NO" dirty="0" smtClean="0"/>
              <a:t>, som ble utformet av Utredningsutvalget for inntektsoppgjørene i 1966, bestående av </a:t>
            </a:r>
            <a:r>
              <a:rPr lang="nb-NO" dirty="0" smtClean="0">
                <a:hlinkClick r:id="rId4" action="ppaction://hlinkfile" tooltip="Odd Aukrust"/>
              </a:rPr>
              <a:t>Odd Aukrust</a:t>
            </a:r>
            <a:r>
              <a:rPr lang="nb-NO" dirty="0" smtClean="0"/>
              <a:t> (leder), </a:t>
            </a:r>
            <a:r>
              <a:rPr lang="nb-NO" dirty="0" smtClean="0">
                <a:hlinkClick r:id="rId5" action="ppaction://hlinkfile" tooltip="Fritz C. Holte"/>
              </a:rPr>
              <a:t>Fritz C. Holte</a:t>
            </a:r>
            <a:r>
              <a:rPr lang="nb-NO" dirty="0" smtClean="0"/>
              <a:t> og </a:t>
            </a:r>
            <a:r>
              <a:rPr lang="nb-NO" dirty="0" smtClean="0">
                <a:hlinkClick r:id="rId6" action="ppaction://hlinkfile" tooltip="Gerhard Stoltz"/>
              </a:rPr>
              <a:t>Gerhard Stoltz</a:t>
            </a:r>
            <a:r>
              <a:rPr lang="nb-NO" baseline="30000" dirty="0" smtClean="0">
                <a:hlinkClick r:id="" action="ppaction://hlinkfile"/>
              </a:rPr>
              <a:t>[1]</a:t>
            </a:r>
            <a:endParaRPr lang="nb-NO" dirty="0" smtClean="0"/>
          </a:p>
          <a:p>
            <a:pPr rtl="0"/>
            <a:r>
              <a:rPr lang="nb-NO" dirty="0" smtClean="0"/>
              <a:t>Utvalget bygget på ideen om at lønnsveksten i </a:t>
            </a:r>
            <a:r>
              <a:rPr lang="nb-NO" dirty="0" smtClean="0">
                <a:hlinkClick r:id="rId7" action="ppaction://hlinkfile" tooltip="Norge"/>
              </a:rPr>
              <a:t>Norge</a:t>
            </a:r>
            <a:r>
              <a:rPr lang="nb-NO" dirty="0" smtClean="0"/>
              <a:t> må tilpasses hva </a:t>
            </a:r>
            <a:r>
              <a:rPr lang="nb-NO" dirty="0" smtClean="0">
                <a:hlinkClick r:id="rId8" action="ppaction://hlinkfile" tooltip="Konkurranseutsatt sektor (siden finnes ikke)"/>
              </a:rPr>
              <a:t>konkurranseutsatt sektor</a:t>
            </a:r>
            <a:r>
              <a:rPr lang="nb-NO" dirty="0" smtClean="0"/>
              <a:t> over tid kan tåle. Dette betyr igjen at lønnsveksten i Norge ikke må være svært mye større enn hos våre </a:t>
            </a:r>
            <a:r>
              <a:rPr lang="nb-NO" dirty="0" smtClean="0">
                <a:hlinkClick r:id="rId9" action="ppaction://hlinkfile" tooltip="Handelspartner (siden finnes ikke)"/>
              </a:rPr>
              <a:t>handelspartnere</a:t>
            </a:r>
            <a:r>
              <a:rPr lang="nb-NO" dirty="0" smtClean="0"/>
              <a:t> i et langt perspektiv (5 – 20 år), fordi dette vil svekke konkurranseevnen til norsk industri.</a:t>
            </a:r>
          </a:p>
          <a:p>
            <a:pPr rtl="0"/>
            <a:r>
              <a:rPr lang="nb-NO" dirty="0" smtClean="0"/>
              <a:t>Den norske </a:t>
            </a:r>
            <a:r>
              <a:rPr lang="nb-NO" dirty="0" smtClean="0">
                <a:hlinkClick r:id="rId10" action="ppaction://hlinkfile" tooltip="Tariffoppgjør"/>
              </a:rPr>
              <a:t>tarifforhandlingsmodellen</a:t>
            </a:r>
            <a:r>
              <a:rPr lang="nb-NO" dirty="0" smtClean="0"/>
              <a:t> har ivaretatt dette ved at avtaleområder med stort innslag av konkurranseutsatt virksomhet har gått inn i </a:t>
            </a:r>
            <a:r>
              <a:rPr lang="nb-NO" dirty="0" smtClean="0">
                <a:hlinkClick r:id="rId10" action="ppaction://hlinkfile" tooltip="Tariffoppgjør"/>
              </a:rPr>
              <a:t>tariffoppgjøret</a:t>
            </a:r>
            <a:r>
              <a:rPr lang="nb-NO" dirty="0" smtClean="0"/>
              <a:t> først, derav betegnelsen frontfag, og at utfallet av disse tariffoppgjørene har fungert som en veiledende norm for andre tariffområder som har forhandlet senere, samme år.</a:t>
            </a:r>
          </a:p>
          <a:p>
            <a:pPr rtl="0"/>
            <a:r>
              <a:rPr lang="nb-NO" dirty="0" smtClean="0"/>
              <a:t>Resultatet fra </a:t>
            </a:r>
            <a:r>
              <a:rPr lang="nb-NO" dirty="0" err="1" smtClean="0"/>
              <a:t>frontfag-forhandlingene</a:t>
            </a:r>
            <a:r>
              <a:rPr lang="nb-NO" dirty="0" smtClean="0"/>
              <a:t> vil i Norge være retningsgivende for hva som kan forventes oppnådd i forhandlinger, </a:t>
            </a:r>
            <a:r>
              <a:rPr lang="nb-NO" dirty="0" err="1" smtClean="0">
                <a:hlinkClick r:id="rId11" action="ppaction://hlinkfile" tooltip="Riksmeklingsmannen"/>
              </a:rPr>
              <a:t>mekling</a:t>
            </a:r>
            <a:r>
              <a:rPr lang="nb-NO" dirty="0" err="1" smtClean="0"/>
              <a:t>-</a:t>
            </a:r>
            <a:r>
              <a:rPr lang="nb-NO" dirty="0" smtClean="0"/>
              <a:t>, eller </a:t>
            </a:r>
            <a:r>
              <a:rPr lang="nb-NO" dirty="0" smtClean="0">
                <a:hlinkClick r:id="rId12" action="ppaction://hlinkfile" tooltip="Arbeidskamp"/>
              </a:rPr>
              <a:t>konflikt</a:t>
            </a:r>
            <a:r>
              <a:rPr lang="nb-NO" dirty="0" smtClean="0"/>
              <a:t> når det gjelder de øvrige </a:t>
            </a:r>
            <a:r>
              <a:rPr lang="nb-NO" dirty="0" smtClean="0">
                <a:hlinkClick r:id="rId13" action="ppaction://hlinkfile" tooltip="Overenskomst i arbeidslivet"/>
              </a:rPr>
              <a:t>overenskomstene</a:t>
            </a:r>
            <a:r>
              <a:rPr lang="nb-NO" dirty="0" smtClean="0"/>
              <a:t>.</a:t>
            </a:r>
          </a:p>
          <a:p>
            <a:pPr rtl="0"/>
            <a:r>
              <a:rPr lang="nb-NO" dirty="0" smtClean="0"/>
              <a:t>Den </a:t>
            </a:r>
            <a:r>
              <a:rPr lang="nb-NO" dirty="0" smtClean="0">
                <a:hlinkClick r:id="rId14" action="ppaction://hlinkfile" tooltip="Utvidede frontfagsmodellen (siden finnes ikke)"/>
              </a:rPr>
              <a:t>utvidede frontfagsmodellen</a:t>
            </a:r>
            <a:r>
              <a:rPr lang="nb-NO" dirty="0" smtClean="0"/>
              <a:t> innebærer at når lønnsveksten i offentlig sektor skal vurderes, er det ikke bare lønnsutviklingen til </a:t>
            </a:r>
            <a:r>
              <a:rPr lang="nb-NO" dirty="0" smtClean="0">
                <a:hlinkClick r:id="rId15" action="ppaction://hlinkfile" tooltip="Arbeider (siden finnes ikke)"/>
              </a:rPr>
              <a:t>arbeiderne</a:t>
            </a:r>
            <a:r>
              <a:rPr lang="nb-NO" dirty="0" smtClean="0"/>
              <a:t>, men også til </a:t>
            </a:r>
            <a:r>
              <a:rPr lang="nb-NO" dirty="0" smtClean="0">
                <a:hlinkClick r:id="rId16" action="ppaction://hlinkfile" tooltip="Funksjonær (siden finnes ikke)"/>
              </a:rPr>
              <a:t>funksjonærene</a:t>
            </a:r>
            <a:r>
              <a:rPr lang="nb-NO" dirty="0" smtClean="0"/>
              <a:t> i konkurranseutsatt industri som skal telle med.</a:t>
            </a:r>
          </a:p>
          <a:p>
            <a:pPr rtl="0"/>
            <a:r>
              <a:rPr lang="nb-NO" dirty="0" smtClean="0"/>
              <a:t>I praksis har frontfagene i Norge stort sett vært omfattet av </a:t>
            </a:r>
            <a:r>
              <a:rPr lang="nb-NO" dirty="0" smtClean="0">
                <a:hlinkClick r:id="rId17" action="ppaction://hlinkfile" tooltip="Verkstedsoverenskomsten (siden finnes ikke)"/>
              </a:rPr>
              <a:t>verkstedsoverenskomsten</a:t>
            </a:r>
            <a:r>
              <a:rPr lang="nb-NO" dirty="0" smtClean="0"/>
              <a:t> (inngått mellom </a:t>
            </a:r>
            <a:r>
              <a:rPr lang="nb-NO" dirty="0" smtClean="0">
                <a:hlinkClick r:id="rId18" action="ppaction://hlinkfile" tooltip="Fellesforbundet"/>
              </a:rPr>
              <a:t>Fellesforbundet</a:t>
            </a:r>
            <a:r>
              <a:rPr lang="nb-NO" dirty="0" smtClean="0"/>
              <a:t> (</a:t>
            </a:r>
            <a:r>
              <a:rPr lang="nb-NO" dirty="0" smtClean="0">
                <a:hlinkClick r:id="rId19" action="ppaction://hlinkfile" tooltip="Landsorganisasjonen i Norge"/>
              </a:rPr>
              <a:t>LO</a:t>
            </a:r>
            <a:r>
              <a:rPr lang="nb-NO" dirty="0" smtClean="0"/>
              <a:t>) /</a:t>
            </a:r>
            <a:r>
              <a:rPr lang="nb-NO" dirty="0" smtClean="0">
                <a:hlinkClick r:id="rId20" action="ppaction://hlinkfile" tooltip="Teknologibedriftenes Landsforening"/>
              </a:rPr>
              <a:t>Teknologibedriftenes Landsforening (TBL)</a:t>
            </a:r>
            <a:r>
              <a:rPr lang="nb-NO" dirty="0" smtClean="0"/>
              <a:t> (</a:t>
            </a:r>
            <a:r>
              <a:rPr lang="nb-NO" dirty="0" smtClean="0">
                <a:hlinkClick r:id="rId21" action="ppaction://hlinkfile" tooltip="NHO"/>
              </a:rPr>
              <a:t>NHO</a:t>
            </a:r>
            <a:r>
              <a:rPr lang="nb-NO" dirty="0" smtClean="0"/>
              <a:t>) ved </a:t>
            </a:r>
            <a:r>
              <a:rPr lang="nb-NO" dirty="0" smtClean="0">
                <a:hlinkClick r:id="rId22" action="ppaction://hlinkfile" tooltip="Forbundsvist oppgjør"/>
              </a:rPr>
              <a:t>forbundsvise oppgjør</a:t>
            </a:r>
            <a:r>
              <a:rPr lang="nb-NO" dirty="0" smtClean="0"/>
              <a:t>, og større industriområder ved sentrale oppgjør.</a:t>
            </a:r>
          </a:p>
          <a:p>
            <a:endParaRPr lang="nb-NO" dirty="0" smtClean="0"/>
          </a:p>
          <a:p>
            <a:r>
              <a:rPr lang="nb-NO" dirty="0" smtClean="0"/>
              <a:t>Et utvalg –</a:t>
            </a:r>
            <a:r>
              <a:rPr lang="nb-NO" baseline="0" dirty="0" smtClean="0"/>
              <a:t> Holden 3 – har sett på frontfagsmodellen og har kommet frem til at de vurderer </a:t>
            </a:r>
            <a:r>
              <a:rPr lang="nb-NO" baseline="0" smtClean="0"/>
              <a:t>at modellen fremdeles </a:t>
            </a:r>
            <a:r>
              <a:rPr lang="nb-NO" baseline="0" dirty="0" smtClean="0"/>
              <a:t>er hensiktsmessig i norsk sammenheng.</a:t>
            </a:r>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solidFill>
                  <a:prstClr val="black"/>
                </a:solidFill>
              </a:rPr>
              <a:pPr/>
              <a:t>6</a:t>
            </a:fld>
            <a:endParaRPr lang="nb-NO">
              <a:solidFill>
                <a:prstClr val="black"/>
              </a:solidFill>
            </a:endParaRPr>
          </a:p>
        </p:txBody>
      </p:sp>
    </p:spTree>
    <p:extLst>
      <p:ext uri="{BB962C8B-B14F-4D97-AF65-F5344CB8AC3E}">
        <p14:creationId xmlns:p14="http://schemas.microsoft.com/office/powerpoint/2010/main" val="3637262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Det kan være lurt å starte forberedelsene til lønnsoppgjøret i god tid. De fleste er mer mottakelige for informasjon om dette temaet, som er relativt vanskelig å</a:t>
            </a:r>
            <a:r>
              <a:rPr lang="nb-NO" baseline="0" dirty="0" smtClean="0"/>
              <a:t> forstå og som betyr så mye for mange, når de ikke er midt i sentrale eller lokale oppgjør. Medlemsmøter med fokus på lønn kan være bra, nyhetsbrev med informasjon kan også fungere. Kanskje </a:t>
            </a:r>
            <a:r>
              <a:rPr lang="nb-NO" baseline="0" smtClean="0"/>
              <a:t>har deltakerne mange gode ideer som kan være til gleder for de andre på kurset.</a:t>
            </a:r>
            <a:endParaRPr lang="nb-NO" dirty="0"/>
          </a:p>
        </p:txBody>
      </p:sp>
      <p:sp>
        <p:nvSpPr>
          <p:cNvPr id="4" name="Plassholder for lysbildenummer 3"/>
          <p:cNvSpPr>
            <a:spLocks noGrp="1"/>
          </p:cNvSpPr>
          <p:nvPr>
            <p:ph type="sldNum" sz="quarter" idx="10"/>
          </p:nvPr>
        </p:nvSpPr>
        <p:spPr/>
        <p:txBody>
          <a:bodyPr/>
          <a:lstStyle/>
          <a:p>
            <a:fld id="{D60B51AC-F4F3-624A-984C-DB3639108764}" type="slidenum">
              <a:rPr lang="nb-NO" smtClean="0">
                <a:solidFill>
                  <a:prstClr val="black"/>
                </a:solidFill>
              </a:rPr>
              <a:pPr/>
              <a:t>7</a:t>
            </a:fld>
            <a:endParaRPr lang="nb-NO">
              <a:solidFill>
                <a:prstClr val="black"/>
              </a:solidFill>
            </a:endParaRPr>
          </a:p>
        </p:txBody>
      </p:sp>
    </p:spTree>
    <p:extLst>
      <p:ext uri="{BB962C8B-B14F-4D97-AF65-F5344CB8AC3E}">
        <p14:creationId xmlns:p14="http://schemas.microsoft.com/office/powerpoint/2010/main" val="255670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6BA65A-A713-46D1-9990-37458F7FB7C2}" type="slidenum">
              <a:rPr lang="en-US">
                <a:solidFill>
                  <a:prstClr val="black"/>
                </a:solidFill>
              </a:rPr>
              <a:pPr/>
              <a:t>9</a:t>
            </a:fld>
            <a:endParaRPr lang="en-US">
              <a:solidFill>
                <a:prstClr val="black"/>
              </a:solidFill>
            </a:endParaRPr>
          </a:p>
        </p:txBody>
      </p:sp>
      <p:sp>
        <p:nvSpPr>
          <p:cNvPr id="122882" name="Rectangle 2"/>
          <p:cNvSpPr>
            <a:spLocks noGrp="1" noRot="1" noChangeAspect="1" noChangeArrowheads="1" noTextEdit="1"/>
          </p:cNvSpPr>
          <p:nvPr>
            <p:ph type="sldImg"/>
          </p:nvPr>
        </p:nvSpPr>
        <p:spPr>
          <a:xfrm>
            <a:off x="95250" y="746125"/>
            <a:ext cx="6624638" cy="3727450"/>
          </a:xfrm>
          <a:ln/>
        </p:spPr>
      </p:sp>
      <p:sp>
        <p:nvSpPr>
          <p:cNvPr id="122883" name="Rectangle 3"/>
          <p:cNvSpPr>
            <a:spLocks noGrp="1" noChangeArrowheads="1"/>
          </p:cNvSpPr>
          <p:nvPr>
            <p:ph type="body" idx="1"/>
          </p:nvPr>
        </p:nvSpPr>
        <p:spPr/>
        <p:txBody>
          <a:bodyPr/>
          <a:lstStyle/>
          <a:p>
            <a:r>
              <a:rPr lang="nb-NO"/>
              <a:t>Slik bygges lønnsveksten i vårt forhandlingsområdet opp.</a:t>
            </a:r>
          </a:p>
          <a:p>
            <a:r>
              <a:rPr lang="nb-NO"/>
              <a:t>De generelle tilleggene forhandles sentralt, glidningen kommer blant annet som følge av lokale tillegg. Overhenget genereres fra både generelle tillegg og fra lokale tillegg. Lønnsdannelsen i finans er altså todelt hvor noe gis sentralt og noe gis lokalt. Det som gis sentralt tar utgangspunkt i den forventede rammen i samfunnet for øvrig. I tillegg beregnes overheng og forventet glidning/lokale tillegg. Det betyr at jo mer som er gitt lokalt, dess mindre er det mulig å oppnå sentralt. </a:t>
            </a:r>
          </a:p>
          <a:p>
            <a:endParaRPr lang="nb-NO"/>
          </a:p>
          <a:p>
            <a:r>
              <a:rPr lang="nb-NO"/>
              <a:t>Det som gis sentralt skal sikre alle en viss lønnsutvikling. De sentrale parter har ikke mulighet til å rette opp skjevheter. Dette må tas lokalt. Mener ikke å si at vi fraskriver oss ansvaret, men modellen for lønnsdannelse legger opp til denne arbeidsfordelingen. </a:t>
            </a:r>
          </a:p>
          <a:p>
            <a:endParaRPr lang="nb-NO"/>
          </a:p>
          <a:p>
            <a:r>
              <a:rPr lang="nb-NO"/>
              <a:t>”Alle” har et ansvar:</a:t>
            </a:r>
          </a:p>
          <a:p>
            <a:r>
              <a:rPr lang="nb-NO"/>
              <a:t>Det generelle tillegget avtales sentralt og er de sentrale parters ansvar</a:t>
            </a:r>
          </a:p>
          <a:p>
            <a:r>
              <a:rPr lang="nb-NO"/>
              <a:t>Glidningen/de lokal tilleggene er de lokale tv sitt ansvarsområde gjennom rammediskusjoner – 14.5 etc, i tillegg har den enkelte et selvstendig ansvar i forbindelse med medarbeidersamtalen/ lønnsamtalen.</a:t>
            </a:r>
          </a:p>
        </p:txBody>
      </p:sp>
    </p:spTree>
    <p:extLst>
      <p:ext uri="{BB962C8B-B14F-4D97-AF65-F5344CB8AC3E}">
        <p14:creationId xmlns:p14="http://schemas.microsoft.com/office/powerpoint/2010/main" val="3550549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22BB7EE4-5324-42C3-9E8B-BAB0A118BC41}" type="slidenum">
              <a:rPr lang="nb-NO">
                <a:solidFill>
                  <a:prstClr val="black"/>
                </a:solidFill>
              </a:rPr>
              <a:pPr/>
              <a:t>10</a:t>
            </a:fld>
            <a:endParaRPr lang="nb-NO">
              <a:solidFill>
                <a:prstClr val="black"/>
              </a:solidFill>
            </a:endParaRPr>
          </a:p>
        </p:txBody>
      </p:sp>
      <p:sp>
        <p:nvSpPr>
          <p:cNvPr id="27651" name="Rectangle 2"/>
          <p:cNvSpPr>
            <a:spLocks noGrp="1" noRot="1" noChangeAspect="1" noChangeArrowheads="1" noTextEdit="1"/>
          </p:cNvSpPr>
          <p:nvPr>
            <p:ph type="sldImg"/>
          </p:nvPr>
        </p:nvSpPr>
        <p:spPr>
          <a:xfrm>
            <a:off x="96838" y="746125"/>
            <a:ext cx="6619875" cy="3724275"/>
          </a:xfrm>
          <a:ln/>
        </p:spPr>
      </p:sp>
      <p:sp>
        <p:nvSpPr>
          <p:cNvPr id="27652" name="Rectangle 3"/>
          <p:cNvSpPr>
            <a:spLocks noGrp="1" noChangeArrowheads="1"/>
          </p:cNvSpPr>
          <p:nvPr>
            <p:ph type="body" idx="1"/>
          </p:nvPr>
        </p:nvSpPr>
        <p:spPr>
          <a:xfrm>
            <a:off x="681037" y="4723383"/>
            <a:ext cx="5449895" cy="4473080"/>
          </a:xfrm>
          <a:noFill/>
          <a:ln/>
        </p:spPr>
        <p:txBody>
          <a:bodyPr/>
          <a:lstStyle/>
          <a:p>
            <a:endParaRPr lang="nb-NO" dirty="0" smtClean="0"/>
          </a:p>
        </p:txBody>
      </p:sp>
    </p:spTree>
    <p:extLst>
      <p:ext uri="{BB962C8B-B14F-4D97-AF65-F5344CB8AC3E}">
        <p14:creationId xmlns:p14="http://schemas.microsoft.com/office/powerpoint/2010/main" val="1189378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7" name="Bilde 6" descr="img_1600x1200.jpg"/>
          <p:cNvPicPr>
            <a:picLocks noChangeAspect="1"/>
          </p:cNvPicPr>
          <p:nvPr userDrawn="1"/>
        </p:nvPicPr>
        <p:blipFill>
          <a:blip r:embed="rId2" cstate="screen"/>
          <a:srcRect/>
          <a:stretch>
            <a:fillRect/>
          </a:stretch>
        </p:blipFill>
        <p:spPr>
          <a:xfrm>
            <a:off x="-49825" y="-46156"/>
            <a:ext cx="12334959" cy="4967691"/>
          </a:xfrm>
          <a:prstGeom prst="rect">
            <a:avLst/>
          </a:prstGeom>
        </p:spPr>
      </p:pic>
      <p:sp>
        <p:nvSpPr>
          <p:cNvPr id="10" name="Rektangel 9"/>
          <p:cNvSpPr/>
          <p:nvPr userDrawn="1"/>
        </p:nvSpPr>
        <p:spPr>
          <a:xfrm>
            <a:off x="-50801" y="4870450"/>
            <a:ext cx="12335935" cy="2082800"/>
          </a:xfrm>
          <a:prstGeom prst="rect">
            <a:avLst/>
          </a:prstGeom>
          <a:solidFill>
            <a:srgbClr val="2B89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sz="1800">
              <a:solidFill>
                <a:prstClr val="white"/>
              </a:solidFill>
            </a:endParaRPr>
          </a:p>
        </p:txBody>
      </p:sp>
      <p:sp>
        <p:nvSpPr>
          <p:cNvPr id="11" name="Rektangel 10"/>
          <p:cNvSpPr/>
          <p:nvPr userDrawn="1"/>
        </p:nvSpPr>
        <p:spPr>
          <a:xfrm>
            <a:off x="-50801" y="4870450"/>
            <a:ext cx="12335935" cy="5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sz="1800">
              <a:solidFill>
                <a:prstClr val="white"/>
              </a:solidFill>
            </a:endParaRPr>
          </a:p>
        </p:txBody>
      </p:sp>
      <p:sp>
        <p:nvSpPr>
          <p:cNvPr id="2" name="Tittel 1"/>
          <p:cNvSpPr>
            <a:spLocks noGrp="1"/>
          </p:cNvSpPr>
          <p:nvPr userDrawn="1">
            <p:ph type="ctrTitle"/>
          </p:nvPr>
        </p:nvSpPr>
        <p:spPr>
          <a:xfrm>
            <a:off x="377189" y="5105400"/>
            <a:ext cx="10363200" cy="1047750"/>
          </a:xfrm>
        </p:spPr>
        <p:txBody>
          <a:bodyPr anchor="t" anchorCtr="0">
            <a:normAutofit/>
          </a:bodyPr>
          <a:lstStyle>
            <a:lvl1pPr>
              <a:defRPr sz="2800">
                <a:solidFill>
                  <a:schemeClr val="bg1"/>
                </a:solidFill>
              </a:defRPr>
            </a:lvl1pPr>
          </a:lstStyle>
          <a:p>
            <a:r>
              <a:rPr lang="nb-NO" dirty="0" smtClean="0"/>
              <a:t>Klikk for å redigere tittelstil</a:t>
            </a:r>
            <a:endParaRPr lang="nb-NO" dirty="0"/>
          </a:p>
        </p:txBody>
      </p:sp>
      <p:sp>
        <p:nvSpPr>
          <p:cNvPr id="3" name="Undertittel 2"/>
          <p:cNvSpPr>
            <a:spLocks noGrp="1"/>
          </p:cNvSpPr>
          <p:nvPr userDrawn="1">
            <p:ph type="subTitle" idx="1"/>
          </p:nvPr>
        </p:nvSpPr>
        <p:spPr>
          <a:xfrm>
            <a:off x="385656" y="6289676"/>
            <a:ext cx="8534400" cy="441325"/>
          </a:xfrm>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redigere undertittelstil i malen</a:t>
            </a:r>
            <a:endParaRPr lang="nb-NO" dirty="0"/>
          </a:p>
        </p:txBody>
      </p:sp>
      <p:sp>
        <p:nvSpPr>
          <p:cNvPr id="4" name="Plassholder for dato 3"/>
          <p:cNvSpPr>
            <a:spLocks noGrp="1"/>
          </p:cNvSpPr>
          <p:nvPr userDrawn="1">
            <p:ph type="dt" sz="half" idx="10"/>
          </p:nvPr>
        </p:nvSpPr>
        <p:spPr/>
        <p:txBody>
          <a:bodyPr/>
          <a:lstStyle/>
          <a:p>
            <a:fld id="{244352CE-47FB-7849-8B75-EC93718C1ADB}" type="datetimeFigureOut">
              <a:rPr lang="nn-NO" smtClean="0">
                <a:solidFill>
                  <a:prstClr val="black">
                    <a:tint val="75000"/>
                  </a:prstClr>
                </a:solidFill>
              </a:rPr>
              <a:pPr/>
              <a:t>06.09.2016</a:t>
            </a:fld>
            <a:endParaRPr lang="nb-NO">
              <a:solidFill>
                <a:prstClr val="black">
                  <a:tint val="75000"/>
                </a:prstClr>
              </a:solidFill>
            </a:endParaRPr>
          </a:p>
        </p:txBody>
      </p:sp>
      <p:sp>
        <p:nvSpPr>
          <p:cNvPr id="5" name="Plassholder for bunntekst 4"/>
          <p:cNvSpPr>
            <a:spLocks noGrp="1"/>
          </p:cNvSpPr>
          <p:nvPr userDrawn="1">
            <p:ph type="ftr" sz="quarter" idx="11"/>
          </p:nvPr>
        </p:nvSpPr>
        <p:spPr/>
        <p:txBody>
          <a:bodyPr/>
          <a:lstStyle/>
          <a:p>
            <a:endParaRPr lang="nb-NO" dirty="0">
              <a:solidFill>
                <a:prstClr val="black">
                  <a:tint val="75000"/>
                </a:prstClr>
              </a:solidFill>
            </a:endParaRPr>
          </a:p>
        </p:txBody>
      </p:sp>
      <p:sp>
        <p:nvSpPr>
          <p:cNvPr id="6" name="Plassholder for lysbildenummer 5"/>
          <p:cNvSpPr>
            <a:spLocks noGrp="1"/>
          </p:cNvSpPr>
          <p:nvPr userDrawn="1">
            <p:ph type="sldNum" sz="quarter" idx="12"/>
          </p:nvPr>
        </p:nvSpPr>
        <p:spPr/>
        <p:txBody>
          <a:bodyPr/>
          <a:lstStyle/>
          <a:p>
            <a:fld id="{BDF9988A-70E7-E14F-8A8E-87223BDAC7FD}" type="slidenum">
              <a:rPr lang="nb-NO" smtClean="0">
                <a:solidFill>
                  <a:prstClr val="black">
                    <a:tint val="75000"/>
                  </a:prstClr>
                </a:solidFill>
              </a:rPr>
              <a:pPr/>
              <a:t>‹#›</a:t>
            </a:fld>
            <a:endParaRPr lang="nb-NO">
              <a:solidFill>
                <a:prstClr val="black">
                  <a:tint val="75000"/>
                </a:prstClr>
              </a:solidFill>
            </a:endParaRPr>
          </a:p>
        </p:txBody>
      </p:sp>
      <p:pic>
        <p:nvPicPr>
          <p:cNvPr id="9" name="Bilde 8" descr="logo_neg.png"/>
          <p:cNvPicPr>
            <a:picLocks noChangeAspect="1"/>
          </p:cNvPicPr>
          <p:nvPr userDrawn="1"/>
        </p:nvPicPr>
        <p:blipFill>
          <a:blip r:embed="rId3" cstate="screen"/>
          <a:stretch>
            <a:fillRect/>
          </a:stretch>
        </p:blipFill>
        <p:spPr>
          <a:xfrm>
            <a:off x="309457" y="210676"/>
            <a:ext cx="3051809" cy="631819"/>
          </a:xfrm>
          <a:prstGeom prst="rect">
            <a:avLst/>
          </a:prstGeom>
        </p:spPr>
      </p:pic>
    </p:spTree>
    <p:extLst>
      <p:ext uri="{BB962C8B-B14F-4D97-AF65-F5344CB8AC3E}">
        <p14:creationId xmlns:p14="http://schemas.microsoft.com/office/powerpoint/2010/main" val="458277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sz="half" idx="1"/>
          </p:nvPr>
        </p:nvSpPr>
        <p:spPr>
          <a:xfrm>
            <a:off x="384629" y="1867200"/>
            <a:ext cx="5643639" cy="4234192"/>
          </a:xfrm>
        </p:spPr>
        <p:txBody>
          <a:bodyPr>
            <a:normAutofit/>
          </a:bodyPr>
          <a:lstStyle>
            <a:lvl1pPr>
              <a:defRPr sz="2667"/>
            </a:lvl1pPr>
            <a:lvl2pPr>
              <a:defRPr sz="2667"/>
            </a:lvl2pPr>
            <a:lvl3pPr>
              <a:defRPr sz="2667"/>
            </a:lvl3pPr>
            <a:lvl4pPr>
              <a:defRPr sz="2667"/>
            </a:lvl4pPr>
            <a:lvl5pPr>
              <a:defRPr sz="2667"/>
            </a:lvl5pPr>
            <a:lvl6pPr>
              <a:defRPr sz="2400"/>
            </a:lvl6pPr>
            <a:lvl7pPr>
              <a:defRPr sz="2400"/>
            </a:lvl7pPr>
            <a:lvl8pPr>
              <a:defRPr sz="2400"/>
            </a:lvl8pPr>
            <a:lvl9pPr>
              <a:defRPr sz="24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6307667" y="1867873"/>
            <a:ext cx="5384800" cy="4246892"/>
          </a:xfrm>
        </p:spPr>
        <p:txBody>
          <a:bodyPr>
            <a:normAutofit/>
          </a:bodyPr>
          <a:lstStyle>
            <a:lvl1pPr>
              <a:defRPr sz="2667"/>
            </a:lvl1pPr>
            <a:lvl2pPr>
              <a:defRPr sz="2667"/>
            </a:lvl2pPr>
            <a:lvl3pPr>
              <a:defRPr sz="2667"/>
            </a:lvl3pPr>
            <a:lvl4pPr>
              <a:defRPr sz="2667"/>
            </a:lvl4pPr>
            <a:lvl5pPr>
              <a:defRPr sz="2667"/>
            </a:lvl5pPr>
            <a:lvl6pPr>
              <a:defRPr sz="2400"/>
            </a:lvl6pPr>
            <a:lvl7pPr>
              <a:defRPr sz="2400"/>
            </a:lvl7pPr>
            <a:lvl8pPr>
              <a:defRPr sz="2400"/>
            </a:lvl8pPr>
            <a:lvl9pPr>
              <a:defRPr sz="24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781648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arget bakgrunn">
    <p:spTree>
      <p:nvGrpSpPr>
        <p:cNvPr id="1" name=""/>
        <p:cNvGrpSpPr/>
        <p:nvPr/>
      </p:nvGrpSpPr>
      <p:grpSpPr>
        <a:xfrm>
          <a:off x="0" y="0"/>
          <a:ext cx="0" cy="0"/>
          <a:chOff x="0" y="0"/>
          <a:chExt cx="0" cy="0"/>
        </a:xfrm>
      </p:grpSpPr>
      <p:sp>
        <p:nvSpPr>
          <p:cNvPr id="8" name="Rektangel 7"/>
          <p:cNvSpPr/>
          <p:nvPr userDrawn="1"/>
        </p:nvSpPr>
        <p:spPr>
          <a:xfrm>
            <a:off x="0" y="0"/>
            <a:ext cx="12192000" cy="6858000"/>
          </a:xfrm>
          <a:prstGeom prst="rect">
            <a:avLst/>
          </a:prstGeom>
          <a:solidFill>
            <a:srgbClr val="2B89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3" name="Plassholder for innhold 2"/>
          <p:cNvSpPr>
            <a:spLocks noGrp="1"/>
          </p:cNvSpPr>
          <p:nvPr>
            <p:ph idx="1"/>
          </p:nvPr>
        </p:nvSpPr>
        <p:spPr>
          <a:xfrm>
            <a:off x="380999" y="1117601"/>
            <a:ext cx="10972800" cy="5055812"/>
          </a:xfrm>
        </p:spPr>
        <p:txBody>
          <a:bodyPr/>
          <a:lstStyle>
            <a:lvl1pPr>
              <a:buFontTx/>
              <a:buNone/>
              <a:defRPr>
                <a:solidFill>
                  <a:schemeClr val="bg1"/>
                </a:solidFill>
              </a:defRPr>
            </a:lvl1pPr>
          </a:lstStyle>
          <a:p>
            <a:pPr lvl="0"/>
            <a:r>
              <a:rPr lang="nb-NO" dirty="0" smtClean="0"/>
              <a:t>Klikk for å redigere tekststiler i malen</a:t>
            </a:r>
          </a:p>
        </p:txBody>
      </p:sp>
      <p:cxnSp>
        <p:nvCxnSpPr>
          <p:cNvPr id="9" name="Rett linje 8"/>
          <p:cNvCxnSpPr/>
          <p:nvPr userDrawn="1"/>
        </p:nvCxnSpPr>
        <p:spPr>
          <a:xfrm>
            <a:off x="508000" y="6249821"/>
            <a:ext cx="11209867"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Bilde 9" descr="f_lite.pn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11144043" y="6277864"/>
            <a:ext cx="683891" cy="504952"/>
          </a:xfrm>
          <a:prstGeom prst="rect">
            <a:avLst/>
          </a:prstGeom>
        </p:spPr>
      </p:pic>
    </p:spTree>
    <p:extLst>
      <p:ext uri="{BB962C8B-B14F-4D97-AF65-F5344CB8AC3E}">
        <p14:creationId xmlns:p14="http://schemas.microsoft.com/office/powerpoint/2010/main" val="1280697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Klikk for å redigere tittelstil</a:t>
            </a:r>
            <a:endParaRPr lang="nb-NO" dirty="0"/>
          </a:p>
        </p:txBody>
      </p:sp>
    </p:spTree>
    <p:extLst>
      <p:ext uri="{BB962C8B-B14F-4D97-AF65-F5344CB8AC3E}">
        <p14:creationId xmlns:p14="http://schemas.microsoft.com/office/powerpoint/2010/main" val="70848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 med bilde-media">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80999" y="1930402"/>
            <a:ext cx="11311468" cy="4376967"/>
          </a:xfrm>
        </p:spPr>
        <p:txBody>
          <a:bodyPr/>
          <a:lstStyle>
            <a:lvl1pPr>
              <a:buNone/>
              <a:defRPr/>
            </a:lvl1pPr>
          </a:lstStyle>
          <a:p>
            <a:pPr lvl="0"/>
            <a:r>
              <a:rPr lang="nb-NO" dirty="0" smtClean="0"/>
              <a:t>Klikk for å redigere tekststiler i malen</a:t>
            </a:r>
          </a:p>
        </p:txBody>
      </p:sp>
    </p:spTree>
    <p:extLst>
      <p:ext uri="{BB962C8B-B14F-4D97-AF65-F5344CB8AC3E}">
        <p14:creationId xmlns:p14="http://schemas.microsoft.com/office/powerpoint/2010/main" val="2401498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mal">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3954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Tom mal">
    <p:spTree>
      <p:nvGrpSpPr>
        <p:cNvPr id="1" name=""/>
        <p:cNvGrpSpPr/>
        <p:nvPr/>
      </p:nvGrpSpPr>
      <p:grpSpPr>
        <a:xfrm>
          <a:off x="0" y="0"/>
          <a:ext cx="0" cy="0"/>
          <a:chOff x="0" y="0"/>
          <a:chExt cx="0" cy="0"/>
        </a:xfrm>
      </p:grpSpPr>
      <p:pic>
        <p:nvPicPr>
          <p:cNvPr id="3" name="Bilde 5" descr="Logo_neg.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69362" y="2291894"/>
            <a:ext cx="8213061" cy="2274213"/>
          </a:xfrm>
          <a:prstGeom prst="rect">
            <a:avLst/>
          </a:prstGeom>
          <a:noFill/>
          <a:ln w="9525">
            <a:noFill/>
            <a:miter lim="800000"/>
            <a:headEnd/>
            <a:tailEnd/>
          </a:ln>
        </p:spPr>
      </p:pic>
      <p:pic>
        <p:nvPicPr>
          <p:cNvPr id="5" name="Bilde 4"/>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575222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Klikk for å redigere tittelstil</a:t>
            </a:r>
            <a:endParaRPr lang="nb-NO" dirty="0"/>
          </a:p>
        </p:txBody>
      </p:sp>
      <p:sp>
        <p:nvSpPr>
          <p:cNvPr id="3" name="Plassholder for innhold 2"/>
          <p:cNvSpPr>
            <a:spLocks noGrp="1"/>
          </p:cNvSpPr>
          <p:nvPr>
            <p:ph idx="1"/>
          </p:nvPr>
        </p:nvSpPr>
        <p:spPr>
          <a:xfrm>
            <a:off x="380999" y="1930401"/>
            <a:ext cx="10972800" cy="4376967"/>
          </a:xfr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10"/>
          </p:nvPr>
        </p:nvSpPr>
        <p:spPr/>
        <p:txBody>
          <a:bodyPr/>
          <a:lstStyle/>
          <a:p>
            <a:fld id="{244352CE-47FB-7849-8B75-EC93718C1ADB}" type="datetimeFigureOut">
              <a:rPr lang="nn-NO" smtClean="0">
                <a:solidFill>
                  <a:prstClr val="black">
                    <a:tint val="75000"/>
                  </a:prstClr>
                </a:solidFill>
              </a:rPr>
              <a:pPr/>
              <a:t>06.09.2016</a:t>
            </a:fld>
            <a:endParaRPr lang="nb-NO" dirty="0">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BDF9988A-70E7-E14F-8A8E-87223BDAC7FD}"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466983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Klikk for å redigere tittelstil</a:t>
            </a:r>
            <a:endParaRPr lang="nb-NO" dirty="0"/>
          </a:p>
        </p:txBody>
      </p:sp>
      <p:sp>
        <p:nvSpPr>
          <p:cNvPr id="3" name="Plassholder for innhold 2"/>
          <p:cNvSpPr>
            <a:spLocks noGrp="1"/>
          </p:cNvSpPr>
          <p:nvPr>
            <p:ph sz="half" idx="1"/>
          </p:nvPr>
        </p:nvSpPr>
        <p:spPr>
          <a:xfrm>
            <a:off x="384627" y="1930401"/>
            <a:ext cx="5643639" cy="452596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6307667" y="1917701"/>
            <a:ext cx="5384800" cy="452596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dato 4"/>
          <p:cNvSpPr>
            <a:spLocks noGrp="1"/>
          </p:cNvSpPr>
          <p:nvPr>
            <p:ph type="dt" sz="half" idx="10"/>
          </p:nvPr>
        </p:nvSpPr>
        <p:spPr/>
        <p:txBody>
          <a:bodyPr/>
          <a:lstStyle/>
          <a:p>
            <a:fld id="{244352CE-47FB-7849-8B75-EC93718C1ADB}" type="datetimeFigureOut">
              <a:rPr lang="nn-NO" smtClean="0">
                <a:solidFill>
                  <a:prstClr val="black">
                    <a:tint val="75000"/>
                  </a:prstClr>
                </a:solidFill>
              </a:rPr>
              <a:pPr/>
              <a:t>06.09.2016</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BDF9988A-70E7-E14F-8A8E-87223BDAC7FD}"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562905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arget bakgrunn">
    <p:spTree>
      <p:nvGrpSpPr>
        <p:cNvPr id="1" name=""/>
        <p:cNvGrpSpPr/>
        <p:nvPr/>
      </p:nvGrpSpPr>
      <p:grpSpPr>
        <a:xfrm>
          <a:off x="0" y="0"/>
          <a:ext cx="0" cy="0"/>
          <a:chOff x="0" y="0"/>
          <a:chExt cx="0" cy="0"/>
        </a:xfrm>
      </p:grpSpPr>
      <p:sp>
        <p:nvSpPr>
          <p:cNvPr id="8" name="Rektangel 7"/>
          <p:cNvSpPr/>
          <p:nvPr userDrawn="1"/>
        </p:nvSpPr>
        <p:spPr>
          <a:xfrm>
            <a:off x="0" y="0"/>
            <a:ext cx="12192000" cy="6858000"/>
          </a:xfrm>
          <a:prstGeom prst="rect">
            <a:avLst/>
          </a:prstGeom>
          <a:solidFill>
            <a:srgbClr val="2B899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nb-NO" sz="1800">
              <a:solidFill>
                <a:prstClr val="white"/>
              </a:solidFill>
            </a:endParaRPr>
          </a:p>
        </p:txBody>
      </p:sp>
      <p:sp>
        <p:nvSpPr>
          <p:cNvPr id="3" name="Plassholder for innhold 2"/>
          <p:cNvSpPr>
            <a:spLocks noGrp="1"/>
          </p:cNvSpPr>
          <p:nvPr>
            <p:ph idx="1"/>
          </p:nvPr>
        </p:nvSpPr>
        <p:spPr>
          <a:xfrm>
            <a:off x="380999" y="1117600"/>
            <a:ext cx="10972800" cy="5403850"/>
          </a:xfrm>
        </p:spPr>
        <p:txBody>
          <a:bodyPr/>
          <a:lstStyle>
            <a:lvl1pPr>
              <a:buFontTx/>
              <a:buNone/>
              <a:defRPr>
                <a:solidFill>
                  <a:schemeClr val="bg1"/>
                </a:solidFill>
              </a:defRPr>
            </a:lvl1pPr>
          </a:lstStyle>
          <a:p>
            <a:pPr lvl="0"/>
            <a:r>
              <a:rPr lang="nb-NO" dirty="0" smtClean="0"/>
              <a:t>Klikk for å redigere tekststiler i malen</a:t>
            </a:r>
          </a:p>
        </p:txBody>
      </p:sp>
      <p:sp>
        <p:nvSpPr>
          <p:cNvPr id="4" name="Plassholder for dato 3"/>
          <p:cNvSpPr>
            <a:spLocks noGrp="1"/>
          </p:cNvSpPr>
          <p:nvPr>
            <p:ph type="dt" sz="half" idx="10"/>
          </p:nvPr>
        </p:nvSpPr>
        <p:spPr/>
        <p:txBody>
          <a:bodyPr/>
          <a:lstStyle/>
          <a:p>
            <a:fld id="{244352CE-47FB-7849-8B75-EC93718C1ADB}" type="datetimeFigureOut">
              <a:rPr lang="nn-NO" smtClean="0">
                <a:solidFill>
                  <a:prstClr val="black">
                    <a:tint val="75000"/>
                  </a:prstClr>
                </a:solidFill>
              </a:rPr>
              <a:pPr/>
              <a:t>06.09.2016</a:t>
            </a:fld>
            <a:endParaRPr lang="nb-NO" dirty="0">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BDF9988A-70E7-E14F-8A8E-87223BDAC7FD}" type="slidenum">
              <a:rPr lang="nb-NO" smtClean="0">
                <a:solidFill>
                  <a:prstClr val="black">
                    <a:tint val="75000"/>
                  </a:prstClr>
                </a:solidFill>
              </a:rPr>
              <a:pPr/>
              <a:t>‹#›</a:t>
            </a:fld>
            <a:endParaRPr lang="nb-NO">
              <a:solidFill>
                <a:prstClr val="black">
                  <a:tint val="75000"/>
                </a:prstClr>
              </a:solidFill>
            </a:endParaRPr>
          </a:p>
        </p:txBody>
      </p:sp>
      <p:cxnSp>
        <p:nvCxnSpPr>
          <p:cNvPr id="9" name="Rett linje 8"/>
          <p:cNvCxnSpPr/>
          <p:nvPr userDrawn="1"/>
        </p:nvCxnSpPr>
        <p:spPr>
          <a:xfrm>
            <a:off x="508000" y="6424612"/>
            <a:ext cx="11209867" cy="1588"/>
          </a:xfrm>
          <a:prstGeom prst="line">
            <a:avLst/>
          </a:pr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Bilde 9" descr="f_lite.png"/>
          <p:cNvPicPr>
            <a:picLocks noChangeAspect="1"/>
          </p:cNvPicPr>
          <p:nvPr userDrawn="1"/>
        </p:nvPicPr>
        <p:blipFill>
          <a:blip r:embed="rId2" cstate="screen"/>
          <a:stretch>
            <a:fillRect/>
          </a:stretch>
        </p:blipFill>
        <p:spPr>
          <a:xfrm>
            <a:off x="11144043" y="6424612"/>
            <a:ext cx="683891" cy="386048"/>
          </a:xfrm>
          <a:prstGeom prst="rect">
            <a:avLst/>
          </a:prstGeom>
        </p:spPr>
      </p:pic>
    </p:spTree>
    <p:extLst>
      <p:ext uri="{BB962C8B-B14F-4D97-AF65-F5344CB8AC3E}">
        <p14:creationId xmlns:p14="http://schemas.microsoft.com/office/powerpoint/2010/main" val="2237336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244352CE-47FB-7849-8B75-EC93718C1ADB}" type="datetimeFigureOut">
              <a:rPr lang="nn-NO" smtClean="0">
                <a:solidFill>
                  <a:prstClr val="black">
                    <a:tint val="75000"/>
                  </a:prstClr>
                </a:solidFill>
              </a:rPr>
              <a:pPr/>
              <a:t>06.09.2016</a:t>
            </a:fld>
            <a:endParaRPr lang="nb-NO">
              <a:solidFill>
                <a:prstClr val="black">
                  <a:tint val="75000"/>
                </a:prstClr>
              </a:solidFill>
            </a:endParaRPr>
          </a:p>
        </p:txBody>
      </p:sp>
      <p:sp>
        <p:nvSpPr>
          <p:cNvPr id="4" name="Plassholder for bunntekst 3"/>
          <p:cNvSpPr>
            <a:spLocks noGrp="1"/>
          </p:cNvSpPr>
          <p:nvPr>
            <p:ph type="ftr" sz="quarter" idx="11"/>
          </p:nvPr>
        </p:nvSpPr>
        <p:spPr/>
        <p:txBody>
          <a:bodyPr/>
          <a:lstStyle/>
          <a:p>
            <a:endParaRPr lang="nb-NO">
              <a:solidFill>
                <a:prstClr val="black">
                  <a:tint val="75000"/>
                </a:prstClr>
              </a:solidFill>
            </a:endParaRPr>
          </a:p>
        </p:txBody>
      </p:sp>
      <p:sp>
        <p:nvSpPr>
          <p:cNvPr id="5" name="Plassholder for lysbildenummer 4"/>
          <p:cNvSpPr>
            <a:spLocks noGrp="1"/>
          </p:cNvSpPr>
          <p:nvPr>
            <p:ph type="sldNum" sz="quarter" idx="12"/>
          </p:nvPr>
        </p:nvSpPr>
        <p:spPr/>
        <p:txBody>
          <a:bodyPr/>
          <a:lstStyle/>
          <a:p>
            <a:fld id="{BDF9988A-70E7-E14F-8A8E-87223BDAC7FD}"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4245578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med bilde-media">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80998" y="1930401"/>
            <a:ext cx="11311468" cy="4376967"/>
          </a:xfrm>
        </p:spPr>
        <p:txBody>
          <a:bodyPr/>
          <a:lstStyle>
            <a:lvl1pPr>
              <a:buNone/>
              <a:defRPr/>
            </a:lvl1pPr>
          </a:lstStyle>
          <a:p>
            <a:pPr lvl="0"/>
            <a:endParaRPr lang="nb-NO" dirty="0"/>
          </a:p>
        </p:txBody>
      </p:sp>
      <p:sp>
        <p:nvSpPr>
          <p:cNvPr id="4" name="Plassholder for dato 3"/>
          <p:cNvSpPr>
            <a:spLocks noGrp="1"/>
          </p:cNvSpPr>
          <p:nvPr>
            <p:ph type="dt" sz="half" idx="10"/>
          </p:nvPr>
        </p:nvSpPr>
        <p:spPr/>
        <p:txBody>
          <a:bodyPr/>
          <a:lstStyle/>
          <a:p>
            <a:fld id="{244352CE-47FB-7849-8B75-EC93718C1ADB}" type="datetimeFigureOut">
              <a:rPr lang="nn-NO" smtClean="0">
                <a:solidFill>
                  <a:prstClr val="black">
                    <a:tint val="75000"/>
                  </a:prstClr>
                </a:solidFill>
              </a:rPr>
              <a:pPr/>
              <a:t>06.09.2016</a:t>
            </a:fld>
            <a:endParaRPr lang="nb-NO" dirty="0">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BDF9988A-70E7-E14F-8A8E-87223BDAC7FD}"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910978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mal">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244352CE-47FB-7849-8B75-EC93718C1ADB}" type="datetimeFigureOut">
              <a:rPr lang="nn-NO" smtClean="0">
                <a:solidFill>
                  <a:prstClr val="black">
                    <a:tint val="75000"/>
                  </a:prstClr>
                </a:solidFill>
              </a:rPr>
              <a:pPr/>
              <a:t>06.09.2016</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endParaRPr lang="nb-NO">
              <a:solidFill>
                <a:prstClr val="black">
                  <a:tint val="75000"/>
                </a:prstClr>
              </a:solidFill>
            </a:endParaRPr>
          </a:p>
        </p:txBody>
      </p:sp>
      <p:sp>
        <p:nvSpPr>
          <p:cNvPr id="4" name="Plassholder for lysbildenummer 3"/>
          <p:cNvSpPr>
            <a:spLocks noGrp="1"/>
          </p:cNvSpPr>
          <p:nvPr>
            <p:ph type="sldNum" sz="quarter" idx="12"/>
          </p:nvPr>
        </p:nvSpPr>
        <p:spPr/>
        <p:txBody>
          <a:bodyPr/>
          <a:lstStyle/>
          <a:p>
            <a:fld id="{BDF9988A-70E7-E14F-8A8E-87223BDAC7FD}"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367098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tellysbilde">
    <p:spTree>
      <p:nvGrpSpPr>
        <p:cNvPr id="1" name=""/>
        <p:cNvGrpSpPr/>
        <p:nvPr/>
      </p:nvGrpSpPr>
      <p:grpSpPr>
        <a:xfrm>
          <a:off x="0" y="0"/>
          <a:ext cx="0" cy="0"/>
          <a:chOff x="0" y="0"/>
          <a:chExt cx="0" cy="0"/>
        </a:xfrm>
      </p:grpSpPr>
      <p:pic>
        <p:nvPicPr>
          <p:cNvPr id="6" name="Bild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26314"/>
            <a:ext cx="12209543" cy="4995188"/>
          </a:xfrm>
          <a:prstGeom prst="rect">
            <a:avLst/>
          </a:prstGeom>
        </p:spPr>
      </p:pic>
      <p:sp>
        <p:nvSpPr>
          <p:cNvPr id="10" name="Rektangel 9"/>
          <p:cNvSpPr/>
          <p:nvPr userDrawn="1"/>
        </p:nvSpPr>
        <p:spPr>
          <a:xfrm>
            <a:off x="0" y="4870451"/>
            <a:ext cx="12213880" cy="2082800"/>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nb-NO" sz="2400">
              <a:solidFill>
                <a:prstClr val="white"/>
              </a:solidFill>
            </a:endParaRPr>
          </a:p>
        </p:txBody>
      </p:sp>
      <p:sp>
        <p:nvSpPr>
          <p:cNvPr id="2" name="Tittel 1"/>
          <p:cNvSpPr>
            <a:spLocks noGrp="1"/>
          </p:cNvSpPr>
          <p:nvPr userDrawn="1">
            <p:ph type="ctrTitle" hasCustomPrompt="1"/>
          </p:nvPr>
        </p:nvSpPr>
        <p:spPr>
          <a:xfrm>
            <a:off x="377189" y="5105401"/>
            <a:ext cx="10363200" cy="1047751"/>
          </a:xfrm>
        </p:spPr>
        <p:txBody>
          <a:bodyPr anchor="t" anchorCtr="0">
            <a:normAutofit/>
          </a:bodyPr>
          <a:lstStyle>
            <a:lvl1pPr>
              <a:defRPr sz="4000">
                <a:solidFill>
                  <a:schemeClr val="bg1"/>
                </a:solidFill>
              </a:defRPr>
            </a:lvl1pPr>
          </a:lstStyle>
          <a:p>
            <a:r>
              <a:rPr lang="nb-NO" dirty="0" smtClean="0"/>
              <a:t>Klikk for å skrive tittel</a:t>
            </a:r>
            <a:endParaRPr lang="nb-NO" dirty="0"/>
          </a:p>
        </p:txBody>
      </p:sp>
      <p:sp>
        <p:nvSpPr>
          <p:cNvPr id="3" name="Undertittel 2"/>
          <p:cNvSpPr>
            <a:spLocks noGrp="1"/>
          </p:cNvSpPr>
          <p:nvPr userDrawn="1">
            <p:ph type="subTitle" idx="1" hasCustomPrompt="1"/>
          </p:nvPr>
        </p:nvSpPr>
        <p:spPr>
          <a:xfrm>
            <a:off x="385656" y="6289676"/>
            <a:ext cx="8534400" cy="441325"/>
          </a:xfrm>
        </p:spPr>
        <p:txBody>
          <a:bodyPr>
            <a:normAutofit/>
          </a:bodyPr>
          <a:lstStyle>
            <a:lvl1pPr marL="0" indent="0" algn="l">
              <a:buNone/>
              <a:defRPr sz="2133">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dirty="0" smtClean="0"/>
              <a:t>Klikk for å skrive navn på foredragsholder</a:t>
            </a:r>
            <a:endParaRPr lang="nb-NO" dirty="0"/>
          </a:p>
        </p:txBody>
      </p:sp>
      <p:sp>
        <p:nvSpPr>
          <p:cNvPr id="4" name="Plassholder for dato 3"/>
          <p:cNvSpPr>
            <a:spLocks noGrp="1"/>
          </p:cNvSpPr>
          <p:nvPr userDrawn="1">
            <p:ph type="dt" sz="half" idx="10"/>
          </p:nvPr>
        </p:nvSpPr>
        <p:spPr>
          <a:xfrm>
            <a:off x="9127067" y="6289676"/>
            <a:ext cx="2844800" cy="365125"/>
          </a:xfrm>
          <a:prstGeom prst="rect">
            <a:avLst/>
          </a:prstGeom>
        </p:spPr>
        <p:txBody>
          <a:bodyPr/>
          <a:lstStyle>
            <a:lvl1pPr algn="r">
              <a:defRPr sz="1867">
                <a:solidFill>
                  <a:schemeClr val="bg1"/>
                </a:solidFill>
              </a:defRPr>
            </a:lvl1pPr>
          </a:lstStyle>
          <a:p>
            <a:pPr defTabSz="609585"/>
            <a:r>
              <a:rPr lang="nb-NO" smtClean="0">
                <a:solidFill>
                  <a:prstClr val="white"/>
                </a:solidFill>
              </a:rPr>
              <a:t>Klikk for å skrive dato</a:t>
            </a:r>
            <a:endParaRPr lang="nb-NO" dirty="0">
              <a:solidFill>
                <a:prstClr val="white"/>
              </a:solidFill>
            </a:endParaRPr>
          </a:p>
        </p:txBody>
      </p:sp>
      <p:pic>
        <p:nvPicPr>
          <p:cNvPr id="11" name="Bild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0133" y="-247506"/>
            <a:ext cx="3793067" cy="1772307"/>
          </a:xfrm>
          <a:prstGeom prst="rect">
            <a:avLst/>
          </a:prstGeom>
        </p:spPr>
      </p:pic>
    </p:spTree>
    <p:extLst>
      <p:ext uri="{BB962C8B-B14F-4D97-AF65-F5344CB8AC3E}">
        <p14:creationId xmlns:p14="http://schemas.microsoft.com/office/powerpoint/2010/main" val="1074248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380999" y="1867200"/>
            <a:ext cx="10972800" cy="4332408"/>
          </a:xfr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extLst>
      <p:ext uri="{BB962C8B-B14F-4D97-AF65-F5344CB8AC3E}">
        <p14:creationId xmlns:p14="http://schemas.microsoft.com/office/powerpoint/2010/main" val="2135843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4.pn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384628" y="511626"/>
            <a:ext cx="10972800" cy="1143000"/>
          </a:xfrm>
          <a:prstGeom prst="rect">
            <a:avLst/>
          </a:prstGeom>
        </p:spPr>
        <p:txBody>
          <a:bodyPr vert="horz" lIns="91440" tIns="45720" rIns="91440" bIns="45720" rtlCol="0" anchor="b" anchorCtr="0">
            <a:normAutofit/>
          </a:bodyPr>
          <a:lstStyle/>
          <a:p>
            <a:r>
              <a:rPr lang="nb-NO" dirty="0" smtClean="0"/>
              <a:t>Klikk for å redigere tittelstil </a:t>
            </a:r>
            <a:endParaRPr lang="nb-NO" dirty="0"/>
          </a:p>
        </p:txBody>
      </p:sp>
      <p:sp>
        <p:nvSpPr>
          <p:cNvPr id="3" name="Plassholder for tekst 2"/>
          <p:cNvSpPr>
            <a:spLocks noGrp="1"/>
          </p:cNvSpPr>
          <p:nvPr>
            <p:ph type="body" idx="1"/>
          </p:nvPr>
        </p:nvSpPr>
        <p:spPr>
          <a:xfrm>
            <a:off x="380999" y="1781405"/>
            <a:ext cx="10972800" cy="45259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508000" y="69532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244352CE-47FB-7849-8B75-EC93718C1ADB}" type="datetimeFigureOut">
              <a:rPr lang="nn-NO" smtClean="0">
                <a:solidFill>
                  <a:prstClr val="black">
                    <a:tint val="75000"/>
                  </a:prstClr>
                </a:solidFill>
              </a:rPr>
              <a:pPr defTabSz="457200"/>
              <a:t>06.09.2016</a:t>
            </a:fld>
            <a:endParaRPr lang="nb-NO">
              <a:solidFill>
                <a:prstClr val="black">
                  <a:tint val="75000"/>
                </a:prstClr>
              </a:solidFill>
            </a:endParaRPr>
          </a:p>
        </p:txBody>
      </p:sp>
      <p:sp>
        <p:nvSpPr>
          <p:cNvPr id="5" name="Plassholder for bunntekst 4"/>
          <p:cNvSpPr>
            <a:spLocks noGrp="1"/>
          </p:cNvSpPr>
          <p:nvPr>
            <p:ph type="ftr" sz="quarter" idx="3"/>
          </p:nvPr>
        </p:nvSpPr>
        <p:spPr>
          <a:xfrm>
            <a:off x="4064000" y="69532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nb-NO">
              <a:solidFill>
                <a:prstClr val="black">
                  <a:tint val="75000"/>
                </a:prstClr>
              </a:solidFill>
            </a:endParaRPr>
          </a:p>
        </p:txBody>
      </p:sp>
      <p:sp>
        <p:nvSpPr>
          <p:cNvPr id="6" name="Plassholder for lysbildenummer 5"/>
          <p:cNvSpPr>
            <a:spLocks noGrp="1"/>
          </p:cNvSpPr>
          <p:nvPr>
            <p:ph type="sldNum" sz="quarter" idx="4"/>
          </p:nvPr>
        </p:nvSpPr>
        <p:spPr>
          <a:xfrm>
            <a:off x="8636000" y="69532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BDF9988A-70E7-E14F-8A8E-87223BDAC7FD}" type="slidenum">
              <a:rPr lang="nb-NO" smtClean="0">
                <a:solidFill>
                  <a:prstClr val="black">
                    <a:tint val="75000"/>
                  </a:prstClr>
                </a:solidFill>
              </a:rPr>
              <a:pPr defTabSz="457200"/>
              <a:t>‹#›</a:t>
            </a:fld>
            <a:endParaRPr lang="nb-NO">
              <a:solidFill>
                <a:prstClr val="black">
                  <a:tint val="75000"/>
                </a:prstClr>
              </a:solidFill>
            </a:endParaRPr>
          </a:p>
        </p:txBody>
      </p:sp>
      <p:cxnSp>
        <p:nvCxnSpPr>
          <p:cNvPr id="9" name="Rett linje 8"/>
          <p:cNvCxnSpPr/>
          <p:nvPr/>
        </p:nvCxnSpPr>
        <p:spPr>
          <a:xfrm>
            <a:off x="508000" y="6424612"/>
            <a:ext cx="11209867" cy="1588"/>
          </a:xfrm>
          <a:prstGeom prst="line">
            <a:avLst/>
          </a:prstGeom>
          <a:ln w="12700" cap="flat" cmpd="sng" algn="ctr">
            <a:solidFill>
              <a:srgbClr val="2B899A"/>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Bilde 11" descr="f_lite.png"/>
          <p:cNvPicPr>
            <a:picLocks noChangeAspect="1"/>
          </p:cNvPicPr>
          <p:nvPr/>
        </p:nvPicPr>
        <p:blipFill>
          <a:blip r:embed="rId9" cstate="screen"/>
          <a:stretch>
            <a:fillRect/>
          </a:stretch>
        </p:blipFill>
        <p:spPr>
          <a:xfrm>
            <a:off x="11144043" y="6424612"/>
            <a:ext cx="683891" cy="386048"/>
          </a:xfrm>
          <a:prstGeom prst="rect">
            <a:avLst/>
          </a:prstGeom>
        </p:spPr>
      </p:pic>
    </p:spTree>
    <p:extLst>
      <p:ext uri="{BB962C8B-B14F-4D97-AF65-F5344CB8AC3E}">
        <p14:creationId xmlns:p14="http://schemas.microsoft.com/office/powerpoint/2010/main" val="255042293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txStyles>
    <p:titleStyle>
      <a:lvl1pPr algn="l" defTabSz="457200" rtl="0" eaLnBrk="1" latinLnBrk="0" hangingPunct="1">
        <a:spcBef>
          <a:spcPct val="0"/>
        </a:spcBef>
        <a:buNone/>
        <a:defRPr sz="3400" b="1" kern="1200">
          <a:solidFill>
            <a:srgbClr val="2B899A"/>
          </a:solidFill>
          <a:latin typeface="+mj-lt"/>
          <a:ea typeface="+mj-ea"/>
          <a:cs typeface="+mj-cs"/>
        </a:defRPr>
      </a:lvl1pPr>
    </p:titleStyle>
    <p:bodyStyle>
      <a:lvl1pPr marL="177800" indent="-177800" algn="l" defTabSz="457200" rtl="0" eaLnBrk="1" latinLnBrk="0" hangingPunct="1">
        <a:spcBef>
          <a:spcPts val="1200"/>
        </a:spcBef>
        <a:buClr>
          <a:srgbClr val="8B1F1E"/>
        </a:buClr>
        <a:buFont typeface="Arial"/>
        <a:buChar char="•"/>
        <a:defRPr sz="2400" kern="1200">
          <a:solidFill>
            <a:srgbClr val="52565A"/>
          </a:solidFill>
          <a:latin typeface="+mn-lt"/>
          <a:ea typeface="+mn-ea"/>
          <a:cs typeface="+mn-cs"/>
        </a:defRPr>
      </a:lvl1pPr>
      <a:lvl2pPr marL="360363" indent="-182563" algn="l" defTabSz="457200" rtl="0" eaLnBrk="1" latinLnBrk="0" hangingPunct="1">
        <a:spcBef>
          <a:spcPts val="1200"/>
        </a:spcBef>
        <a:buClr>
          <a:srgbClr val="8B1F1E"/>
        </a:buClr>
        <a:buSzPct val="100000"/>
        <a:buFont typeface="Arial"/>
        <a:buChar char="•"/>
        <a:defRPr sz="2400" kern="1200">
          <a:solidFill>
            <a:srgbClr val="52565A"/>
          </a:solidFill>
          <a:latin typeface="+mn-lt"/>
          <a:ea typeface="+mn-ea"/>
          <a:cs typeface="+mn-cs"/>
        </a:defRPr>
      </a:lvl2pPr>
      <a:lvl3pPr marL="538163" indent="-177800" algn="l" defTabSz="457200" rtl="0" eaLnBrk="1" latinLnBrk="0" hangingPunct="1">
        <a:spcBef>
          <a:spcPts val="1200"/>
        </a:spcBef>
        <a:buClr>
          <a:srgbClr val="8B1F1E"/>
        </a:buClr>
        <a:buFont typeface="Lucida Grande"/>
        <a:buChar char="-"/>
        <a:defRPr sz="2400" kern="1200">
          <a:solidFill>
            <a:srgbClr val="52565A"/>
          </a:solidFill>
          <a:latin typeface="+mn-lt"/>
          <a:ea typeface="+mn-ea"/>
          <a:cs typeface="+mn-cs"/>
        </a:defRPr>
      </a:lvl3pPr>
      <a:lvl4pPr marL="538163" indent="-177800" algn="l" defTabSz="457200" rtl="0" eaLnBrk="1" latinLnBrk="0" hangingPunct="1">
        <a:spcBef>
          <a:spcPts val="1200"/>
        </a:spcBef>
        <a:buClr>
          <a:srgbClr val="8B1F1E"/>
        </a:buClr>
        <a:buFont typeface="Lucida Grande"/>
        <a:buChar char="-"/>
        <a:defRPr sz="2400" kern="1200">
          <a:solidFill>
            <a:srgbClr val="52565A"/>
          </a:solidFill>
          <a:latin typeface="+mn-lt"/>
          <a:ea typeface="+mn-ea"/>
          <a:cs typeface="+mn-cs"/>
        </a:defRPr>
      </a:lvl4pPr>
      <a:lvl5pPr marL="538163" indent="-177800" algn="l" defTabSz="457200" rtl="0" eaLnBrk="1" latinLnBrk="0" hangingPunct="1">
        <a:spcBef>
          <a:spcPts val="1200"/>
        </a:spcBef>
        <a:buClr>
          <a:srgbClr val="8B1F1E"/>
        </a:buClr>
        <a:buFont typeface="Lucida Grande"/>
        <a:buChar char="-"/>
        <a:defRPr sz="2400" kern="1200">
          <a:solidFill>
            <a:srgbClr val="52565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384628" y="511627"/>
            <a:ext cx="10972800" cy="1143000"/>
          </a:xfrm>
          <a:prstGeom prst="rect">
            <a:avLst/>
          </a:prstGeom>
        </p:spPr>
        <p:txBody>
          <a:bodyPr vert="horz" lIns="91440" tIns="45720" rIns="91440" bIns="45720" rtlCol="0" anchor="b" anchorCtr="0">
            <a:normAutofit/>
          </a:bodyPr>
          <a:lstStyle/>
          <a:p>
            <a:r>
              <a:rPr lang="nb-NO" dirty="0" smtClean="0"/>
              <a:t>Klikk for å redigere tittelstil </a:t>
            </a:r>
            <a:endParaRPr lang="nb-NO" dirty="0"/>
          </a:p>
        </p:txBody>
      </p:sp>
      <p:sp>
        <p:nvSpPr>
          <p:cNvPr id="3" name="Plassholder for tekst 2"/>
          <p:cNvSpPr>
            <a:spLocks noGrp="1"/>
          </p:cNvSpPr>
          <p:nvPr>
            <p:ph type="body" idx="1"/>
          </p:nvPr>
        </p:nvSpPr>
        <p:spPr>
          <a:xfrm>
            <a:off x="380999" y="1868373"/>
            <a:ext cx="10972800" cy="4313859"/>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cxnSp>
        <p:nvCxnSpPr>
          <p:cNvPr id="9" name="Rett linje 8"/>
          <p:cNvCxnSpPr/>
          <p:nvPr/>
        </p:nvCxnSpPr>
        <p:spPr>
          <a:xfrm>
            <a:off x="508000" y="6248233"/>
            <a:ext cx="11209867" cy="1588"/>
          </a:xfrm>
          <a:prstGeom prst="line">
            <a:avLst/>
          </a:prstGeom>
          <a:ln w="12700" cap="flat" cmpd="sng" algn="ctr">
            <a:solidFill>
              <a:srgbClr val="2B899A"/>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Bilde 11" descr="f_lite.png"/>
          <p:cNvPicPr>
            <a:picLocks/>
          </p:cNvPicPr>
          <p:nvPr/>
        </p:nvPicPr>
        <p:blipFill>
          <a:blip r:embed="rId10" cstate="screen">
            <a:extLst>
              <a:ext uri="{28A0092B-C50C-407E-A947-70E740481C1C}">
                <a14:useLocalDpi xmlns:a14="http://schemas.microsoft.com/office/drawing/2010/main"/>
              </a:ext>
            </a:extLst>
          </a:blip>
          <a:stretch>
            <a:fillRect/>
          </a:stretch>
        </p:blipFill>
        <p:spPr>
          <a:xfrm>
            <a:off x="11144043" y="6285095"/>
            <a:ext cx="683891" cy="504952"/>
          </a:xfrm>
          <a:prstGeom prst="rect">
            <a:avLst/>
          </a:prstGeom>
        </p:spPr>
      </p:pic>
    </p:spTree>
    <p:extLst>
      <p:ext uri="{BB962C8B-B14F-4D97-AF65-F5344CB8AC3E}">
        <p14:creationId xmlns:p14="http://schemas.microsoft.com/office/powerpoint/2010/main" val="344980446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Lst>
  <p:hf sldNum="0" hdr="0" ftr="0"/>
  <p:txStyles>
    <p:titleStyle>
      <a:lvl1pPr algn="l" defTabSz="609585" rtl="0" eaLnBrk="1" latinLnBrk="0" hangingPunct="1">
        <a:spcBef>
          <a:spcPct val="0"/>
        </a:spcBef>
        <a:buNone/>
        <a:defRPr sz="4000" b="1" kern="1200">
          <a:solidFill>
            <a:srgbClr val="2B899A"/>
          </a:solidFill>
          <a:latin typeface="+mj-lt"/>
          <a:ea typeface="+mj-ea"/>
          <a:cs typeface="+mj-cs"/>
        </a:defRPr>
      </a:lvl1pPr>
    </p:titleStyle>
    <p:bodyStyle>
      <a:lvl1pPr marL="237061" indent="-237061" algn="l" defTabSz="609585" rtl="0" eaLnBrk="1" latinLnBrk="0" hangingPunct="1">
        <a:spcBef>
          <a:spcPts val="1600"/>
        </a:spcBef>
        <a:buClr>
          <a:srgbClr val="8B1F1E"/>
        </a:buClr>
        <a:buFont typeface="Arial"/>
        <a:buChar char="•"/>
        <a:defRPr sz="2667" kern="1200">
          <a:solidFill>
            <a:srgbClr val="52565A"/>
          </a:solidFill>
          <a:latin typeface="+mn-lt"/>
          <a:ea typeface="+mn-ea"/>
          <a:cs typeface="+mn-cs"/>
        </a:defRPr>
      </a:lvl1pPr>
      <a:lvl2pPr marL="480472" indent="-243411" algn="l" defTabSz="609585" rtl="0" eaLnBrk="1" latinLnBrk="0" hangingPunct="1">
        <a:spcBef>
          <a:spcPts val="1600"/>
        </a:spcBef>
        <a:buClr>
          <a:srgbClr val="8B1F1E"/>
        </a:buClr>
        <a:buSzPct val="100000"/>
        <a:buFont typeface="Arial"/>
        <a:buChar char="•"/>
        <a:defRPr sz="2667" kern="1200">
          <a:solidFill>
            <a:srgbClr val="52565A"/>
          </a:solidFill>
          <a:latin typeface="+mn-lt"/>
          <a:ea typeface="+mn-ea"/>
          <a:cs typeface="+mn-cs"/>
        </a:defRPr>
      </a:lvl2pPr>
      <a:lvl3pPr marL="717533" indent="-237061" algn="l" defTabSz="609585" rtl="0" eaLnBrk="1" latinLnBrk="0" hangingPunct="1">
        <a:spcBef>
          <a:spcPts val="1600"/>
        </a:spcBef>
        <a:buClr>
          <a:srgbClr val="8B1F1E"/>
        </a:buClr>
        <a:buFont typeface="Lucida Grande"/>
        <a:buChar char="-"/>
        <a:defRPr sz="2667" kern="1200">
          <a:solidFill>
            <a:srgbClr val="52565A"/>
          </a:solidFill>
          <a:latin typeface="+mn-lt"/>
          <a:ea typeface="+mn-ea"/>
          <a:cs typeface="+mn-cs"/>
        </a:defRPr>
      </a:lvl3pPr>
      <a:lvl4pPr marL="717533" indent="-237061" algn="l" defTabSz="609585" rtl="0" eaLnBrk="1" latinLnBrk="0" hangingPunct="1">
        <a:spcBef>
          <a:spcPts val="1600"/>
        </a:spcBef>
        <a:buClr>
          <a:srgbClr val="8B1F1E"/>
        </a:buClr>
        <a:buFont typeface="Lucida Grande"/>
        <a:buChar char="-"/>
        <a:defRPr sz="2667" kern="1200">
          <a:solidFill>
            <a:srgbClr val="52565A"/>
          </a:solidFill>
          <a:latin typeface="+mn-lt"/>
          <a:ea typeface="+mn-ea"/>
          <a:cs typeface="+mn-cs"/>
        </a:defRPr>
      </a:lvl4pPr>
      <a:lvl5pPr marL="717533" indent="-237061" algn="l" defTabSz="609585" rtl="0" eaLnBrk="1" latinLnBrk="0" hangingPunct="1">
        <a:spcBef>
          <a:spcPts val="1600"/>
        </a:spcBef>
        <a:buClr>
          <a:srgbClr val="8B1F1E"/>
        </a:buClr>
        <a:buFont typeface="Lucida Grande"/>
        <a:buChar char="-"/>
        <a:defRPr sz="2667" kern="1200">
          <a:solidFill>
            <a:srgbClr val="52565A"/>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n-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Lønn- og lønnsdannelse</a:t>
            </a:r>
            <a:endParaRPr lang="nb-NO" dirty="0"/>
          </a:p>
        </p:txBody>
      </p:sp>
      <p:sp>
        <p:nvSpPr>
          <p:cNvPr id="3" name="Undertittel 2"/>
          <p:cNvSpPr>
            <a:spLocks noGrp="1"/>
          </p:cNvSpPr>
          <p:nvPr>
            <p:ph type="subTitle" idx="1"/>
          </p:nvPr>
        </p:nvSpPr>
        <p:spPr/>
        <p:txBody>
          <a:bodyPr>
            <a:normAutofit/>
          </a:bodyPr>
          <a:lstStyle/>
          <a:p>
            <a:r>
              <a:rPr lang="nb-NO" dirty="0" smtClean="0"/>
              <a:t>Grunnopplæring del 2</a:t>
            </a:r>
            <a:endParaRPr lang="nb-NO" dirty="0"/>
          </a:p>
        </p:txBody>
      </p:sp>
      <p:sp>
        <p:nvSpPr>
          <p:cNvPr id="4" name="Plassholder for dato 3"/>
          <p:cNvSpPr>
            <a:spLocks noGrp="1"/>
          </p:cNvSpPr>
          <p:nvPr>
            <p:ph type="dt" sz="half" idx="10"/>
          </p:nvPr>
        </p:nvSpPr>
        <p:spPr/>
        <p:txBody>
          <a:bodyPr/>
          <a:lstStyle/>
          <a:p>
            <a:endParaRPr lang="nb-NO" dirty="0">
              <a:solidFill>
                <a:prstClr val="white"/>
              </a:solidFill>
            </a:endParaRPr>
          </a:p>
        </p:txBody>
      </p:sp>
    </p:spTree>
    <p:extLst>
      <p:ext uri="{BB962C8B-B14F-4D97-AF65-F5344CB8AC3E}">
        <p14:creationId xmlns:p14="http://schemas.microsoft.com/office/powerpoint/2010/main" val="3841895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descr="C:\Users\ffkea\AppData\Local\Microsoft\Windows\Temporary Internet Files\Content.Outlook\3MB7U1VD\Overheng.png"/>
          <p:cNvPicPr>
            <a:picLocks noChangeAspect="1" noChangeArrowheads="1"/>
          </p:cNvPicPr>
          <p:nvPr/>
        </p:nvPicPr>
        <p:blipFill>
          <a:blip r:embed="rId3" cstate="print"/>
          <a:srcRect/>
          <a:stretch>
            <a:fillRect/>
          </a:stretch>
        </p:blipFill>
        <p:spPr bwMode="auto">
          <a:xfrm>
            <a:off x="3378194" y="3941406"/>
            <a:ext cx="7111999" cy="2401588"/>
          </a:xfrm>
          <a:prstGeom prst="rect">
            <a:avLst/>
          </a:prstGeom>
          <a:noFill/>
        </p:spPr>
      </p:pic>
      <p:sp>
        <p:nvSpPr>
          <p:cNvPr id="11266" name="Rectangle 2"/>
          <p:cNvSpPr>
            <a:spLocks noGrp="1" noChangeArrowheads="1"/>
          </p:cNvSpPr>
          <p:nvPr>
            <p:ph type="title"/>
          </p:nvPr>
        </p:nvSpPr>
        <p:spPr>
          <a:xfrm>
            <a:off x="765110" y="-40824"/>
            <a:ext cx="9276961" cy="1143000"/>
          </a:xfrm>
        </p:spPr>
        <p:txBody>
          <a:bodyPr/>
          <a:lstStyle/>
          <a:p>
            <a:pPr eaLnBrk="1" hangingPunct="1"/>
            <a:r>
              <a:rPr lang="nb-NO" dirty="0" smtClean="0"/>
              <a:t>Overheng </a:t>
            </a:r>
          </a:p>
        </p:txBody>
      </p:sp>
      <p:sp>
        <p:nvSpPr>
          <p:cNvPr id="11267" name="Rectangle 3"/>
          <p:cNvSpPr>
            <a:spLocks noGrp="1" noChangeArrowheads="1"/>
          </p:cNvSpPr>
          <p:nvPr>
            <p:ph type="body" idx="1"/>
          </p:nvPr>
        </p:nvSpPr>
        <p:spPr>
          <a:xfrm>
            <a:off x="765111" y="1228726"/>
            <a:ext cx="9480956" cy="4867275"/>
          </a:xfrm>
        </p:spPr>
        <p:txBody>
          <a:bodyPr>
            <a:normAutofit/>
          </a:bodyPr>
          <a:lstStyle/>
          <a:p>
            <a:pPr eaLnBrk="1" hangingPunct="1"/>
            <a:r>
              <a:rPr lang="nb-NO" dirty="0" smtClean="0"/>
              <a:t>Beskriver hvor mye lønnsnivået ved utløpet av et år ligger over gjennomsnittsnivået for året</a:t>
            </a:r>
          </a:p>
          <a:p>
            <a:pPr eaLnBrk="1" hangingPunct="1"/>
            <a:r>
              <a:rPr lang="nb-NO" dirty="0" smtClean="0"/>
              <a:t>Forteller hvor stor lønnsveksten fra ett år til det neste vil bli, dersom det ikke gis lønnstillegg i det andre året</a:t>
            </a:r>
          </a:p>
          <a:p>
            <a:pPr eaLnBrk="1" hangingPunct="1"/>
            <a:r>
              <a:rPr lang="nb-NO" dirty="0" smtClean="0"/>
              <a:t>Grunnen til at overhenget er av en viss størrelse, er at ulike typer tillegg gis utover året; hvis alle tillegg gis med virkning fra 1/1, </a:t>
            </a:r>
            <a:br>
              <a:rPr lang="nb-NO" dirty="0" smtClean="0"/>
            </a:br>
            <a:r>
              <a:rPr lang="nb-NO" dirty="0" smtClean="0"/>
              <a:t>ville det ikke blitt noe </a:t>
            </a:r>
            <a:br>
              <a:rPr lang="nb-NO" dirty="0" smtClean="0"/>
            </a:br>
            <a:r>
              <a:rPr lang="nb-NO" dirty="0" smtClean="0"/>
              <a:t>overheng</a:t>
            </a:r>
          </a:p>
        </p:txBody>
      </p:sp>
    </p:spTree>
    <p:extLst>
      <p:ext uri="{BB962C8B-B14F-4D97-AF65-F5344CB8AC3E}">
        <p14:creationId xmlns:p14="http://schemas.microsoft.com/office/powerpoint/2010/main" val="1980941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F:\Kommunikasjon\Bilder\Bilder powerpoint_\Hvit bakgrunn\Karriere1.jpg"/>
          <p:cNvPicPr>
            <a:picLocks noChangeAspect="1" noChangeArrowheads="1"/>
          </p:cNvPicPr>
          <p:nvPr/>
        </p:nvPicPr>
        <p:blipFill>
          <a:blip r:embed="rId3" cstate="print">
            <a:lum bright="70000" contrast="-70000"/>
          </a:blip>
          <a:srcRect l="5995" r="3134"/>
          <a:stretch>
            <a:fillRect/>
          </a:stretch>
        </p:blipFill>
        <p:spPr bwMode="auto">
          <a:xfrm>
            <a:off x="1524001" y="2453752"/>
            <a:ext cx="5727393" cy="3557601"/>
          </a:xfrm>
          <a:prstGeom prst="rect">
            <a:avLst/>
          </a:prstGeom>
          <a:noFill/>
        </p:spPr>
      </p:pic>
      <p:sp>
        <p:nvSpPr>
          <p:cNvPr id="13314" name="Rectangle 2"/>
          <p:cNvSpPr>
            <a:spLocks noGrp="1" noChangeArrowheads="1"/>
          </p:cNvSpPr>
          <p:nvPr>
            <p:ph type="title"/>
          </p:nvPr>
        </p:nvSpPr>
        <p:spPr>
          <a:xfrm>
            <a:off x="737119" y="223748"/>
            <a:ext cx="4563020" cy="1143000"/>
          </a:xfrm>
        </p:spPr>
        <p:txBody>
          <a:bodyPr/>
          <a:lstStyle/>
          <a:p>
            <a:r>
              <a:rPr lang="nb-NO" dirty="0" smtClean="0"/>
              <a:t>Glidning </a:t>
            </a:r>
          </a:p>
        </p:txBody>
      </p:sp>
      <p:sp>
        <p:nvSpPr>
          <p:cNvPr id="13315" name="Rectangle 3"/>
          <p:cNvSpPr>
            <a:spLocks noGrp="1" noChangeArrowheads="1"/>
          </p:cNvSpPr>
          <p:nvPr>
            <p:ph type="body" idx="1"/>
          </p:nvPr>
        </p:nvSpPr>
        <p:spPr>
          <a:xfrm>
            <a:off x="737119" y="1106272"/>
            <a:ext cx="5621352" cy="4125787"/>
          </a:xfrm>
        </p:spPr>
        <p:txBody>
          <a:bodyPr/>
          <a:lstStyle/>
          <a:p>
            <a:pPr>
              <a:buNone/>
            </a:pPr>
            <a:endParaRPr lang="nb-NO" dirty="0" smtClean="0"/>
          </a:p>
          <a:p>
            <a:r>
              <a:rPr lang="nb-NO" dirty="0" smtClean="0"/>
              <a:t>Lønnsglidning er forskjellen </a:t>
            </a:r>
            <a:br>
              <a:rPr lang="nb-NO" dirty="0" smtClean="0"/>
            </a:br>
            <a:r>
              <a:rPr lang="nb-NO" dirty="0" smtClean="0"/>
              <a:t>mellom den totale lønnsøkning </a:t>
            </a:r>
            <a:br>
              <a:rPr lang="nb-NO" dirty="0" smtClean="0"/>
            </a:br>
            <a:r>
              <a:rPr lang="nb-NO" dirty="0" smtClean="0"/>
              <a:t>i en bestemt periode og </a:t>
            </a:r>
            <a:br>
              <a:rPr lang="nb-NO" dirty="0" smtClean="0"/>
            </a:br>
            <a:r>
              <a:rPr lang="nb-NO" dirty="0" smtClean="0"/>
              <a:t>sentrale lønnstillegg i den </a:t>
            </a:r>
            <a:br>
              <a:rPr lang="nb-NO" dirty="0" smtClean="0"/>
            </a:br>
            <a:r>
              <a:rPr lang="nb-NO" dirty="0" smtClean="0"/>
              <a:t>samme perioden</a:t>
            </a:r>
          </a:p>
        </p:txBody>
      </p:sp>
      <p:pic>
        <p:nvPicPr>
          <p:cNvPr id="20484" name="Picture 4" descr="C:\Users\ffkea\AppData\Local\Microsoft\Windows\Temporary Internet Files\Content.Outlook\3MB7U1VD\Glidning.png"/>
          <p:cNvPicPr>
            <a:picLocks noChangeAspect="1" noChangeArrowheads="1"/>
          </p:cNvPicPr>
          <p:nvPr/>
        </p:nvPicPr>
        <p:blipFill>
          <a:blip r:embed="rId4" cstate="print"/>
          <a:srcRect/>
          <a:stretch>
            <a:fillRect/>
          </a:stretch>
        </p:blipFill>
        <p:spPr bwMode="auto">
          <a:xfrm>
            <a:off x="7251394" y="380997"/>
            <a:ext cx="2987539" cy="6019800"/>
          </a:xfrm>
          <a:prstGeom prst="rect">
            <a:avLst/>
          </a:prstGeom>
          <a:noFill/>
        </p:spPr>
      </p:pic>
    </p:spTree>
    <p:extLst>
      <p:ext uri="{BB962C8B-B14F-4D97-AF65-F5344CB8AC3E}">
        <p14:creationId xmlns:p14="http://schemas.microsoft.com/office/powerpoint/2010/main" val="10558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Årslønnsvekst</a:t>
            </a:r>
            <a:endParaRPr lang="nb-NO" dirty="0"/>
          </a:p>
        </p:txBody>
      </p:sp>
      <p:sp>
        <p:nvSpPr>
          <p:cNvPr id="3" name="Plassholder for innhold 2"/>
          <p:cNvSpPr>
            <a:spLocks noGrp="1"/>
          </p:cNvSpPr>
          <p:nvPr>
            <p:ph idx="1"/>
          </p:nvPr>
        </p:nvSpPr>
        <p:spPr/>
        <p:txBody>
          <a:bodyPr/>
          <a:lstStyle/>
          <a:p>
            <a:r>
              <a:rPr lang="nb-NO" dirty="0" smtClean="0"/>
              <a:t>Summen av alle tillegg som gis gjennom året</a:t>
            </a:r>
          </a:p>
          <a:p>
            <a:r>
              <a:rPr lang="nb-NO" dirty="0" smtClean="0"/>
              <a:t>Både sentrale og lokale tillegg regnes med</a:t>
            </a:r>
            <a:endParaRPr lang="nb-NO" dirty="0"/>
          </a:p>
        </p:txBody>
      </p:sp>
    </p:spTree>
    <p:extLst>
      <p:ext uri="{BB962C8B-B14F-4D97-AF65-F5344CB8AC3E}">
        <p14:creationId xmlns:p14="http://schemas.microsoft.com/office/powerpoint/2010/main" val="3878302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body" idx="1"/>
          </p:nvPr>
        </p:nvSpPr>
        <p:spPr>
          <a:xfrm>
            <a:off x="2028825" y="830263"/>
            <a:ext cx="8459788" cy="1295400"/>
          </a:xfrm>
        </p:spPr>
        <p:txBody>
          <a:bodyPr/>
          <a:lstStyle/>
          <a:p>
            <a:pPr algn="ctr">
              <a:buFontTx/>
              <a:buNone/>
            </a:pPr>
            <a:r>
              <a:rPr lang="nb-NO" sz="2800" b="1" dirty="0">
                <a:solidFill>
                  <a:schemeClr val="tx1"/>
                </a:solidFill>
              </a:rPr>
              <a:t>Tariffmessige </a:t>
            </a:r>
            <a:r>
              <a:rPr lang="nb-NO" sz="2800" b="1" dirty="0" smtClean="0">
                <a:solidFill>
                  <a:schemeClr val="tx1"/>
                </a:solidFill>
              </a:rPr>
              <a:t>beregninger</a:t>
            </a:r>
            <a:r>
              <a:rPr lang="nb-NO" sz="2800" b="1" dirty="0">
                <a:solidFill>
                  <a:schemeClr val="tx1"/>
                </a:solidFill>
              </a:rPr>
              <a:t> </a:t>
            </a:r>
            <a:r>
              <a:rPr lang="nb-NO" sz="2800" b="1" dirty="0" smtClean="0">
                <a:solidFill>
                  <a:schemeClr val="tx1"/>
                </a:solidFill>
              </a:rPr>
              <a:t>- </a:t>
            </a:r>
            <a:endParaRPr lang="nb-NO" sz="2800" b="1" dirty="0">
              <a:solidFill>
                <a:schemeClr val="tx1"/>
              </a:solidFill>
            </a:endParaRPr>
          </a:p>
          <a:p>
            <a:pPr algn="ctr">
              <a:buFontTx/>
              <a:buNone/>
            </a:pPr>
            <a:r>
              <a:rPr lang="nb-NO" sz="2800" b="1" dirty="0">
                <a:solidFill>
                  <a:schemeClr val="tx1"/>
                </a:solidFill>
              </a:rPr>
              <a:t>overheng av generelt tillegg</a:t>
            </a:r>
          </a:p>
        </p:txBody>
      </p:sp>
      <p:sp>
        <p:nvSpPr>
          <p:cNvPr id="222211" name="Line 3"/>
          <p:cNvSpPr>
            <a:spLocks noChangeShapeType="1"/>
          </p:cNvSpPr>
          <p:nvPr/>
        </p:nvSpPr>
        <p:spPr bwMode="auto">
          <a:xfrm>
            <a:off x="2351089" y="4141788"/>
            <a:ext cx="2592387" cy="0"/>
          </a:xfrm>
          <a:prstGeom prst="line">
            <a:avLst/>
          </a:prstGeom>
          <a:noFill/>
          <a:ln w="9525">
            <a:noFill/>
            <a:round/>
            <a:headEnd/>
            <a:tailEnd/>
          </a:ln>
          <a:effectLst/>
        </p:spPr>
        <p:txBody>
          <a:bodyPr/>
          <a:lstStyle/>
          <a:p>
            <a:pPr defTabSz="457200"/>
            <a:endParaRPr lang="nb-NO">
              <a:solidFill>
                <a:prstClr val="black"/>
              </a:solidFill>
            </a:endParaRPr>
          </a:p>
        </p:txBody>
      </p:sp>
      <p:sp>
        <p:nvSpPr>
          <p:cNvPr id="222212" name="Line 4"/>
          <p:cNvSpPr>
            <a:spLocks noChangeShapeType="1"/>
          </p:cNvSpPr>
          <p:nvPr/>
        </p:nvSpPr>
        <p:spPr bwMode="auto">
          <a:xfrm>
            <a:off x="2279651" y="4141788"/>
            <a:ext cx="2087563" cy="0"/>
          </a:xfrm>
          <a:prstGeom prst="line">
            <a:avLst/>
          </a:prstGeom>
          <a:noFill/>
          <a:ln w="12700">
            <a:solidFill>
              <a:schemeClr val="tx1"/>
            </a:solidFill>
            <a:round/>
            <a:headEnd/>
            <a:tailEnd/>
          </a:ln>
          <a:effectLst/>
        </p:spPr>
        <p:txBody>
          <a:bodyPr/>
          <a:lstStyle/>
          <a:p>
            <a:pPr defTabSz="457200"/>
            <a:endParaRPr lang="nb-NO">
              <a:solidFill>
                <a:prstClr val="black"/>
              </a:solidFill>
            </a:endParaRPr>
          </a:p>
        </p:txBody>
      </p:sp>
      <p:sp>
        <p:nvSpPr>
          <p:cNvPr id="222213" name="Line 5"/>
          <p:cNvSpPr>
            <a:spLocks noChangeShapeType="1"/>
          </p:cNvSpPr>
          <p:nvPr/>
        </p:nvSpPr>
        <p:spPr bwMode="auto">
          <a:xfrm flipV="1">
            <a:off x="4367213" y="3638550"/>
            <a:ext cx="0" cy="503238"/>
          </a:xfrm>
          <a:prstGeom prst="line">
            <a:avLst/>
          </a:prstGeom>
          <a:noFill/>
          <a:ln w="12700">
            <a:solidFill>
              <a:schemeClr val="tx1"/>
            </a:solidFill>
            <a:round/>
            <a:headEnd/>
            <a:tailEnd/>
          </a:ln>
          <a:effectLst/>
        </p:spPr>
        <p:txBody>
          <a:bodyPr/>
          <a:lstStyle/>
          <a:p>
            <a:pPr defTabSz="457200"/>
            <a:endParaRPr lang="nb-NO">
              <a:solidFill>
                <a:prstClr val="black"/>
              </a:solidFill>
            </a:endParaRPr>
          </a:p>
        </p:txBody>
      </p:sp>
      <p:sp>
        <p:nvSpPr>
          <p:cNvPr id="222214" name="Line 6"/>
          <p:cNvSpPr>
            <a:spLocks noChangeShapeType="1"/>
          </p:cNvSpPr>
          <p:nvPr/>
        </p:nvSpPr>
        <p:spPr bwMode="auto">
          <a:xfrm>
            <a:off x="4367214" y="3638550"/>
            <a:ext cx="3887787" cy="0"/>
          </a:xfrm>
          <a:prstGeom prst="line">
            <a:avLst/>
          </a:prstGeom>
          <a:noFill/>
          <a:ln w="12700">
            <a:solidFill>
              <a:schemeClr val="tx1"/>
            </a:solidFill>
            <a:round/>
            <a:headEnd/>
            <a:tailEnd/>
          </a:ln>
          <a:effectLst/>
        </p:spPr>
        <p:txBody>
          <a:bodyPr/>
          <a:lstStyle/>
          <a:p>
            <a:pPr defTabSz="457200"/>
            <a:endParaRPr lang="nb-NO">
              <a:solidFill>
                <a:prstClr val="black"/>
              </a:solidFill>
            </a:endParaRPr>
          </a:p>
        </p:txBody>
      </p:sp>
      <p:sp>
        <p:nvSpPr>
          <p:cNvPr id="222215" name="Text Box 7"/>
          <p:cNvSpPr txBox="1">
            <a:spLocks noChangeArrowheads="1"/>
          </p:cNvSpPr>
          <p:nvPr/>
        </p:nvSpPr>
        <p:spPr bwMode="auto">
          <a:xfrm>
            <a:off x="1774826" y="3494089"/>
            <a:ext cx="1008063" cy="511175"/>
          </a:xfrm>
          <a:prstGeom prst="rect">
            <a:avLst/>
          </a:prstGeom>
          <a:noFill/>
          <a:ln w="9525">
            <a:noFill/>
            <a:miter lim="800000"/>
            <a:headEnd/>
            <a:tailEnd/>
          </a:ln>
          <a:effectLst/>
        </p:spPr>
        <p:txBody>
          <a:bodyPr>
            <a:spAutoFit/>
          </a:bodyPr>
          <a:lstStyle/>
          <a:p>
            <a:pPr marL="342900" indent="-342900" defTabSz="457200">
              <a:lnSpc>
                <a:spcPts val="3300"/>
              </a:lnSpc>
              <a:spcBef>
                <a:spcPct val="50000"/>
              </a:spcBef>
            </a:pPr>
            <a:r>
              <a:rPr lang="nb-NO" sz="2400">
                <a:solidFill>
                  <a:srgbClr val="003366"/>
                </a:solidFill>
              </a:rPr>
              <a:t>1/1</a:t>
            </a:r>
          </a:p>
        </p:txBody>
      </p:sp>
      <p:sp>
        <p:nvSpPr>
          <p:cNvPr id="222216" name="Line 8"/>
          <p:cNvSpPr>
            <a:spLocks noChangeShapeType="1"/>
          </p:cNvSpPr>
          <p:nvPr/>
        </p:nvSpPr>
        <p:spPr bwMode="auto">
          <a:xfrm>
            <a:off x="2279650" y="3925888"/>
            <a:ext cx="0" cy="360362"/>
          </a:xfrm>
          <a:prstGeom prst="line">
            <a:avLst/>
          </a:prstGeom>
          <a:noFill/>
          <a:ln w="12700">
            <a:solidFill>
              <a:schemeClr val="tx1"/>
            </a:solidFill>
            <a:round/>
            <a:headEnd/>
            <a:tailEnd/>
          </a:ln>
          <a:effectLst/>
        </p:spPr>
        <p:txBody>
          <a:bodyPr/>
          <a:lstStyle/>
          <a:p>
            <a:pPr defTabSz="457200"/>
            <a:endParaRPr lang="nb-NO">
              <a:solidFill>
                <a:prstClr val="black"/>
              </a:solidFill>
            </a:endParaRPr>
          </a:p>
        </p:txBody>
      </p:sp>
      <p:sp>
        <p:nvSpPr>
          <p:cNvPr id="222217" name="Text Box 9"/>
          <p:cNvSpPr txBox="1">
            <a:spLocks noChangeArrowheads="1"/>
          </p:cNvSpPr>
          <p:nvPr/>
        </p:nvSpPr>
        <p:spPr bwMode="auto">
          <a:xfrm>
            <a:off x="3935414" y="2917826"/>
            <a:ext cx="719137" cy="511175"/>
          </a:xfrm>
          <a:prstGeom prst="rect">
            <a:avLst/>
          </a:prstGeom>
          <a:noFill/>
          <a:ln w="9525">
            <a:noFill/>
            <a:miter lim="800000"/>
            <a:headEnd/>
            <a:tailEnd/>
          </a:ln>
          <a:effectLst/>
        </p:spPr>
        <p:txBody>
          <a:bodyPr>
            <a:spAutoFit/>
          </a:bodyPr>
          <a:lstStyle/>
          <a:p>
            <a:pPr marL="342900" indent="-342900" defTabSz="457200">
              <a:lnSpc>
                <a:spcPts val="3300"/>
              </a:lnSpc>
              <a:spcBef>
                <a:spcPct val="50000"/>
              </a:spcBef>
            </a:pPr>
            <a:r>
              <a:rPr lang="nb-NO" sz="2400">
                <a:solidFill>
                  <a:srgbClr val="003366"/>
                </a:solidFill>
              </a:rPr>
              <a:t>1/5</a:t>
            </a:r>
          </a:p>
        </p:txBody>
      </p:sp>
      <p:sp>
        <p:nvSpPr>
          <p:cNvPr id="222218" name="Text Box 10"/>
          <p:cNvSpPr txBox="1">
            <a:spLocks noChangeArrowheads="1"/>
          </p:cNvSpPr>
          <p:nvPr/>
        </p:nvSpPr>
        <p:spPr bwMode="auto">
          <a:xfrm>
            <a:off x="1774826" y="4391879"/>
            <a:ext cx="2663825" cy="830997"/>
          </a:xfrm>
          <a:prstGeom prst="rect">
            <a:avLst/>
          </a:prstGeom>
          <a:noFill/>
          <a:ln w="9525">
            <a:noFill/>
            <a:miter lim="800000"/>
            <a:headEnd/>
            <a:tailEnd/>
          </a:ln>
          <a:effectLst/>
        </p:spPr>
        <p:txBody>
          <a:bodyPr>
            <a:spAutoFit/>
          </a:bodyPr>
          <a:lstStyle/>
          <a:p>
            <a:pPr defTabSz="457200"/>
            <a:r>
              <a:rPr lang="nb-NO" sz="2400" dirty="0">
                <a:solidFill>
                  <a:srgbClr val="003366"/>
                </a:solidFill>
              </a:rPr>
              <a:t>Kr </a:t>
            </a:r>
            <a:r>
              <a:rPr lang="nb-NO" sz="2400" dirty="0">
                <a:solidFill>
                  <a:srgbClr val="003366"/>
                </a:solidFill>
              </a:rPr>
              <a:t>416 498</a:t>
            </a:r>
            <a:endParaRPr lang="nb-NO" sz="2400" dirty="0">
              <a:solidFill>
                <a:prstClr val="black"/>
              </a:solidFill>
            </a:endParaRPr>
          </a:p>
          <a:p>
            <a:pPr defTabSz="457200"/>
            <a:r>
              <a:rPr lang="nb-NO" sz="2400" dirty="0">
                <a:solidFill>
                  <a:prstClr val="black"/>
                </a:solidFill>
              </a:rPr>
              <a:t>	</a:t>
            </a:r>
          </a:p>
        </p:txBody>
      </p:sp>
      <p:sp>
        <p:nvSpPr>
          <p:cNvPr id="222219" name="Line 11"/>
          <p:cNvSpPr>
            <a:spLocks noChangeShapeType="1"/>
          </p:cNvSpPr>
          <p:nvPr/>
        </p:nvSpPr>
        <p:spPr bwMode="auto">
          <a:xfrm flipV="1">
            <a:off x="4367213" y="4286251"/>
            <a:ext cx="0" cy="936625"/>
          </a:xfrm>
          <a:prstGeom prst="line">
            <a:avLst/>
          </a:prstGeom>
          <a:noFill/>
          <a:ln w="12700">
            <a:solidFill>
              <a:schemeClr val="tx1"/>
            </a:solidFill>
            <a:round/>
            <a:headEnd/>
            <a:tailEnd type="triangle" w="med" len="med"/>
          </a:ln>
          <a:effectLst/>
        </p:spPr>
        <p:txBody>
          <a:bodyPr/>
          <a:lstStyle/>
          <a:p>
            <a:pPr defTabSz="457200"/>
            <a:endParaRPr lang="nb-NO">
              <a:solidFill>
                <a:prstClr val="black"/>
              </a:solidFill>
            </a:endParaRPr>
          </a:p>
        </p:txBody>
      </p:sp>
      <p:sp>
        <p:nvSpPr>
          <p:cNvPr id="222220" name="Text Box 12"/>
          <p:cNvSpPr txBox="1">
            <a:spLocks noChangeArrowheads="1"/>
          </p:cNvSpPr>
          <p:nvPr/>
        </p:nvSpPr>
        <p:spPr bwMode="auto">
          <a:xfrm>
            <a:off x="3503614" y="5294313"/>
            <a:ext cx="3240087" cy="515526"/>
          </a:xfrm>
          <a:prstGeom prst="rect">
            <a:avLst/>
          </a:prstGeom>
          <a:noFill/>
          <a:ln w="9525">
            <a:noFill/>
            <a:miter lim="800000"/>
            <a:headEnd/>
            <a:tailEnd/>
          </a:ln>
          <a:effectLst/>
        </p:spPr>
        <p:txBody>
          <a:bodyPr>
            <a:spAutoFit/>
          </a:bodyPr>
          <a:lstStyle/>
          <a:p>
            <a:pPr marL="342900" indent="-342900" defTabSz="457200">
              <a:lnSpc>
                <a:spcPts val="3300"/>
              </a:lnSpc>
              <a:spcBef>
                <a:spcPct val="50000"/>
              </a:spcBef>
            </a:pPr>
            <a:r>
              <a:rPr lang="nb-NO" sz="2400" dirty="0">
                <a:solidFill>
                  <a:srgbClr val="003366"/>
                </a:solidFill>
              </a:rPr>
              <a:t>Generelt tillegg </a:t>
            </a:r>
            <a:r>
              <a:rPr lang="nb-NO" sz="2400" dirty="0">
                <a:solidFill>
                  <a:srgbClr val="003366"/>
                </a:solidFill>
              </a:rPr>
              <a:t>0,6 </a:t>
            </a:r>
            <a:r>
              <a:rPr lang="nb-NO" sz="2400" dirty="0">
                <a:solidFill>
                  <a:srgbClr val="003366"/>
                </a:solidFill>
              </a:rPr>
              <a:t>%</a:t>
            </a:r>
          </a:p>
        </p:txBody>
      </p:sp>
      <p:sp>
        <p:nvSpPr>
          <p:cNvPr id="222221" name="Text Box 13"/>
          <p:cNvSpPr txBox="1">
            <a:spLocks noChangeArrowheads="1"/>
          </p:cNvSpPr>
          <p:nvPr/>
        </p:nvSpPr>
        <p:spPr bwMode="auto">
          <a:xfrm>
            <a:off x="4727575" y="2630488"/>
            <a:ext cx="3600450" cy="515526"/>
          </a:xfrm>
          <a:prstGeom prst="rect">
            <a:avLst/>
          </a:prstGeom>
          <a:noFill/>
          <a:ln w="9525">
            <a:noFill/>
            <a:miter lim="800000"/>
            <a:headEnd/>
            <a:tailEnd/>
          </a:ln>
          <a:effectLst/>
        </p:spPr>
        <p:txBody>
          <a:bodyPr>
            <a:spAutoFit/>
          </a:bodyPr>
          <a:lstStyle/>
          <a:p>
            <a:pPr marL="342900" indent="-342900" defTabSz="457200">
              <a:lnSpc>
                <a:spcPts val="3300"/>
              </a:lnSpc>
              <a:spcBef>
                <a:spcPct val="50000"/>
              </a:spcBef>
            </a:pPr>
            <a:r>
              <a:rPr lang="nb-NO" sz="2400" dirty="0">
                <a:solidFill>
                  <a:srgbClr val="003366"/>
                </a:solidFill>
              </a:rPr>
              <a:t>Ny lønn </a:t>
            </a:r>
            <a:r>
              <a:rPr lang="nb-NO" sz="2400" dirty="0">
                <a:solidFill>
                  <a:srgbClr val="1F497D"/>
                </a:solidFill>
              </a:rPr>
              <a:t>kr </a:t>
            </a:r>
            <a:r>
              <a:rPr lang="nb-NO" sz="2400" dirty="0">
                <a:solidFill>
                  <a:srgbClr val="1F497D"/>
                </a:solidFill>
              </a:rPr>
              <a:t>418 997</a:t>
            </a:r>
            <a:endParaRPr lang="nb-NO" sz="2400" dirty="0">
              <a:solidFill>
                <a:srgbClr val="1F497D"/>
              </a:solidFill>
            </a:endParaRPr>
          </a:p>
        </p:txBody>
      </p:sp>
      <p:sp>
        <p:nvSpPr>
          <p:cNvPr id="222222" name="Line 14"/>
          <p:cNvSpPr>
            <a:spLocks noChangeShapeType="1"/>
          </p:cNvSpPr>
          <p:nvPr/>
        </p:nvSpPr>
        <p:spPr bwMode="auto">
          <a:xfrm>
            <a:off x="4367213" y="3422650"/>
            <a:ext cx="0" cy="215900"/>
          </a:xfrm>
          <a:prstGeom prst="line">
            <a:avLst/>
          </a:prstGeom>
          <a:noFill/>
          <a:ln w="12700">
            <a:solidFill>
              <a:schemeClr val="tx1"/>
            </a:solidFill>
            <a:round/>
            <a:headEnd/>
            <a:tailEnd/>
          </a:ln>
          <a:effectLst/>
        </p:spPr>
        <p:txBody>
          <a:bodyPr/>
          <a:lstStyle/>
          <a:p>
            <a:pPr defTabSz="457200"/>
            <a:endParaRPr lang="nb-NO">
              <a:solidFill>
                <a:prstClr val="black"/>
              </a:solidFill>
            </a:endParaRPr>
          </a:p>
        </p:txBody>
      </p:sp>
      <p:sp>
        <p:nvSpPr>
          <p:cNvPr id="222223" name="Line 15"/>
          <p:cNvSpPr>
            <a:spLocks noChangeShapeType="1"/>
          </p:cNvSpPr>
          <p:nvPr/>
        </p:nvSpPr>
        <p:spPr bwMode="auto">
          <a:xfrm flipV="1">
            <a:off x="8255000" y="3422650"/>
            <a:ext cx="0" cy="647700"/>
          </a:xfrm>
          <a:prstGeom prst="line">
            <a:avLst/>
          </a:prstGeom>
          <a:noFill/>
          <a:ln w="12700">
            <a:solidFill>
              <a:schemeClr val="tx1"/>
            </a:solidFill>
            <a:round/>
            <a:headEnd/>
            <a:tailEnd/>
          </a:ln>
          <a:effectLst/>
        </p:spPr>
        <p:txBody>
          <a:bodyPr/>
          <a:lstStyle/>
          <a:p>
            <a:pPr defTabSz="457200"/>
            <a:endParaRPr lang="nb-NO">
              <a:solidFill>
                <a:prstClr val="black"/>
              </a:solidFill>
            </a:endParaRPr>
          </a:p>
        </p:txBody>
      </p:sp>
      <p:sp>
        <p:nvSpPr>
          <p:cNvPr id="222224" name="Text Box 16"/>
          <p:cNvSpPr txBox="1">
            <a:spLocks noChangeArrowheads="1"/>
          </p:cNvSpPr>
          <p:nvPr/>
        </p:nvSpPr>
        <p:spPr bwMode="auto">
          <a:xfrm>
            <a:off x="8039100" y="2917826"/>
            <a:ext cx="865188" cy="511175"/>
          </a:xfrm>
          <a:prstGeom prst="rect">
            <a:avLst/>
          </a:prstGeom>
          <a:noFill/>
          <a:ln w="9525">
            <a:noFill/>
            <a:miter lim="800000"/>
            <a:headEnd/>
            <a:tailEnd/>
          </a:ln>
          <a:effectLst/>
        </p:spPr>
        <p:txBody>
          <a:bodyPr>
            <a:spAutoFit/>
          </a:bodyPr>
          <a:lstStyle/>
          <a:p>
            <a:pPr marL="342900" indent="-342900" defTabSz="457200">
              <a:lnSpc>
                <a:spcPts val="3300"/>
              </a:lnSpc>
              <a:spcBef>
                <a:spcPct val="50000"/>
              </a:spcBef>
            </a:pPr>
            <a:r>
              <a:rPr lang="nb-NO" sz="2400">
                <a:solidFill>
                  <a:srgbClr val="003366"/>
                </a:solidFill>
              </a:rPr>
              <a:t>1/1</a:t>
            </a:r>
          </a:p>
        </p:txBody>
      </p:sp>
      <p:sp>
        <p:nvSpPr>
          <p:cNvPr id="222225" name="Line 17"/>
          <p:cNvSpPr>
            <a:spLocks noChangeShapeType="1"/>
          </p:cNvSpPr>
          <p:nvPr/>
        </p:nvSpPr>
        <p:spPr bwMode="auto">
          <a:xfrm>
            <a:off x="2279650" y="3781425"/>
            <a:ext cx="5975350" cy="0"/>
          </a:xfrm>
          <a:prstGeom prst="line">
            <a:avLst/>
          </a:prstGeom>
          <a:noFill/>
          <a:ln w="9525">
            <a:solidFill>
              <a:schemeClr val="tx1"/>
            </a:solidFill>
            <a:prstDash val="dash"/>
            <a:round/>
            <a:headEnd/>
            <a:tailEnd/>
          </a:ln>
          <a:effectLst/>
        </p:spPr>
        <p:txBody>
          <a:bodyPr/>
          <a:lstStyle/>
          <a:p>
            <a:pPr defTabSz="457200"/>
            <a:endParaRPr lang="nb-NO">
              <a:solidFill>
                <a:prstClr val="black"/>
              </a:solidFill>
            </a:endParaRPr>
          </a:p>
        </p:txBody>
      </p:sp>
      <p:sp>
        <p:nvSpPr>
          <p:cNvPr id="222226" name="Line 18"/>
          <p:cNvSpPr>
            <a:spLocks noChangeShapeType="1"/>
          </p:cNvSpPr>
          <p:nvPr/>
        </p:nvSpPr>
        <p:spPr bwMode="auto">
          <a:xfrm flipV="1">
            <a:off x="7462838" y="3781426"/>
            <a:ext cx="0" cy="720725"/>
          </a:xfrm>
          <a:prstGeom prst="line">
            <a:avLst/>
          </a:prstGeom>
          <a:noFill/>
          <a:ln w="12700">
            <a:solidFill>
              <a:schemeClr val="tx1"/>
            </a:solidFill>
            <a:round/>
            <a:headEnd/>
            <a:tailEnd type="triangle" w="med" len="med"/>
          </a:ln>
          <a:effectLst/>
        </p:spPr>
        <p:txBody>
          <a:bodyPr/>
          <a:lstStyle/>
          <a:p>
            <a:pPr defTabSz="457200"/>
            <a:endParaRPr lang="nb-NO">
              <a:solidFill>
                <a:prstClr val="black"/>
              </a:solidFill>
            </a:endParaRPr>
          </a:p>
        </p:txBody>
      </p:sp>
      <p:sp>
        <p:nvSpPr>
          <p:cNvPr id="222227" name="Text Box 19"/>
          <p:cNvSpPr txBox="1">
            <a:spLocks noChangeArrowheads="1"/>
          </p:cNvSpPr>
          <p:nvPr/>
        </p:nvSpPr>
        <p:spPr bwMode="auto">
          <a:xfrm>
            <a:off x="6888164" y="4573589"/>
            <a:ext cx="2808287" cy="930275"/>
          </a:xfrm>
          <a:prstGeom prst="rect">
            <a:avLst/>
          </a:prstGeom>
          <a:noFill/>
          <a:ln w="9525">
            <a:noFill/>
            <a:miter lim="800000"/>
            <a:headEnd/>
            <a:tailEnd/>
          </a:ln>
          <a:effectLst/>
        </p:spPr>
        <p:txBody>
          <a:bodyPr>
            <a:spAutoFit/>
          </a:bodyPr>
          <a:lstStyle/>
          <a:p>
            <a:pPr defTabSz="457200">
              <a:lnSpc>
                <a:spcPts val="3300"/>
              </a:lnSpc>
              <a:spcBef>
                <a:spcPct val="50000"/>
              </a:spcBef>
            </a:pPr>
            <a:r>
              <a:rPr lang="nb-NO" sz="2400" dirty="0">
                <a:solidFill>
                  <a:srgbClr val="003366"/>
                </a:solidFill>
              </a:rPr>
              <a:t>Snittlønn på året</a:t>
            </a:r>
            <a:br>
              <a:rPr lang="nb-NO" sz="2400" dirty="0">
                <a:solidFill>
                  <a:srgbClr val="003366"/>
                </a:solidFill>
              </a:rPr>
            </a:br>
            <a:r>
              <a:rPr lang="nb-NO" sz="2400" dirty="0">
                <a:solidFill>
                  <a:srgbClr val="003366"/>
                </a:solidFill>
              </a:rPr>
              <a:t>kr </a:t>
            </a:r>
            <a:r>
              <a:rPr lang="nb-NO" sz="2400" dirty="0">
                <a:solidFill>
                  <a:srgbClr val="003366"/>
                </a:solidFill>
              </a:rPr>
              <a:t>418 206</a:t>
            </a:r>
            <a:endParaRPr lang="nb-NO" sz="2400" dirty="0">
              <a:solidFill>
                <a:srgbClr val="003366"/>
              </a:solidFill>
            </a:endParaRPr>
          </a:p>
        </p:txBody>
      </p:sp>
      <p:sp>
        <p:nvSpPr>
          <p:cNvPr id="222228" name="Line 20"/>
          <p:cNvSpPr>
            <a:spLocks noChangeShapeType="1"/>
          </p:cNvSpPr>
          <p:nvPr/>
        </p:nvSpPr>
        <p:spPr bwMode="auto">
          <a:xfrm>
            <a:off x="8255000" y="3638550"/>
            <a:ext cx="0" cy="0"/>
          </a:xfrm>
          <a:prstGeom prst="line">
            <a:avLst/>
          </a:prstGeom>
          <a:noFill/>
          <a:ln w="9525">
            <a:noFill/>
            <a:round/>
            <a:headEnd/>
            <a:tailEnd/>
          </a:ln>
          <a:effectLst/>
        </p:spPr>
        <p:txBody>
          <a:bodyPr/>
          <a:lstStyle/>
          <a:p>
            <a:pPr defTabSz="457200"/>
            <a:endParaRPr lang="nb-NO">
              <a:solidFill>
                <a:prstClr val="black"/>
              </a:solidFill>
            </a:endParaRPr>
          </a:p>
        </p:txBody>
      </p:sp>
      <p:sp>
        <p:nvSpPr>
          <p:cNvPr id="222229" name="Line 21"/>
          <p:cNvSpPr>
            <a:spLocks noChangeShapeType="1"/>
          </p:cNvSpPr>
          <p:nvPr/>
        </p:nvSpPr>
        <p:spPr bwMode="auto">
          <a:xfrm>
            <a:off x="8255000" y="3638550"/>
            <a:ext cx="0" cy="0"/>
          </a:xfrm>
          <a:prstGeom prst="line">
            <a:avLst/>
          </a:prstGeom>
          <a:noFill/>
          <a:ln w="9525">
            <a:noFill/>
            <a:round/>
            <a:headEnd/>
            <a:tailEnd/>
          </a:ln>
          <a:effectLst/>
        </p:spPr>
        <p:txBody>
          <a:bodyPr/>
          <a:lstStyle/>
          <a:p>
            <a:pPr defTabSz="457200"/>
            <a:endParaRPr lang="nb-NO">
              <a:solidFill>
                <a:prstClr val="black"/>
              </a:solidFill>
            </a:endParaRPr>
          </a:p>
        </p:txBody>
      </p:sp>
      <p:sp>
        <p:nvSpPr>
          <p:cNvPr id="222230" name="Line 22"/>
          <p:cNvSpPr>
            <a:spLocks noChangeShapeType="1"/>
          </p:cNvSpPr>
          <p:nvPr/>
        </p:nvSpPr>
        <p:spPr bwMode="auto">
          <a:xfrm>
            <a:off x="8255000" y="3565525"/>
            <a:ext cx="0" cy="0"/>
          </a:xfrm>
          <a:prstGeom prst="line">
            <a:avLst/>
          </a:prstGeom>
          <a:noFill/>
          <a:ln w="9525">
            <a:noFill/>
            <a:round/>
            <a:headEnd/>
            <a:tailEnd/>
          </a:ln>
          <a:effectLst/>
        </p:spPr>
        <p:txBody>
          <a:bodyPr/>
          <a:lstStyle/>
          <a:p>
            <a:pPr defTabSz="457200"/>
            <a:endParaRPr lang="nb-NO">
              <a:solidFill>
                <a:prstClr val="black"/>
              </a:solidFill>
            </a:endParaRPr>
          </a:p>
        </p:txBody>
      </p:sp>
      <p:sp>
        <p:nvSpPr>
          <p:cNvPr id="222231" name="Line 23"/>
          <p:cNvSpPr>
            <a:spLocks noChangeShapeType="1"/>
          </p:cNvSpPr>
          <p:nvPr/>
        </p:nvSpPr>
        <p:spPr bwMode="auto">
          <a:xfrm>
            <a:off x="8255000" y="3638550"/>
            <a:ext cx="2089150" cy="0"/>
          </a:xfrm>
          <a:prstGeom prst="line">
            <a:avLst/>
          </a:prstGeom>
          <a:noFill/>
          <a:ln w="12700">
            <a:solidFill>
              <a:schemeClr val="tx1"/>
            </a:solidFill>
            <a:round/>
            <a:headEnd/>
            <a:tailEnd/>
          </a:ln>
          <a:effectLst/>
        </p:spPr>
        <p:txBody>
          <a:bodyPr/>
          <a:lstStyle/>
          <a:p>
            <a:pPr defTabSz="457200"/>
            <a:endParaRPr lang="nb-NO">
              <a:solidFill>
                <a:prstClr val="black"/>
              </a:solidFill>
            </a:endParaRPr>
          </a:p>
        </p:txBody>
      </p:sp>
      <p:sp>
        <p:nvSpPr>
          <p:cNvPr id="222232" name="Line 24"/>
          <p:cNvSpPr>
            <a:spLocks noChangeShapeType="1"/>
          </p:cNvSpPr>
          <p:nvPr/>
        </p:nvSpPr>
        <p:spPr bwMode="auto">
          <a:xfrm flipH="1">
            <a:off x="8328026" y="3709988"/>
            <a:ext cx="1223963" cy="0"/>
          </a:xfrm>
          <a:prstGeom prst="line">
            <a:avLst/>
          </a:prstGeom>
          <a:noFill/>
          <a:ln w="12700">
            <a:solidFill>
              <a:schemeClr val="tx1"/>
            </a:solidFill>
            <a:round/>
            <a:headEnd/>
            <a:tailEnd type="triangle" w="med" len="med"/>
          </a:ln>
          <a:effectLst/>
        </p:spPr>
        <p:txBody>
          <a:bodyPr/>
          <a:lstStyle/>
          <a:p>
            <a:pPr defTabSz="457200"/>
            <a:endParaRPr lang="nb-NO">
              <a:solidFill>
                <a:prstClr val="black"/>
              </a:solidFill>
            </a:endParaRPr>
          </a:p>
        </p:txBody>
      </p:sp>
      <p:sp>
        <p:nvSpPr>
          <p:cNvPr id="222233" name="Line 25"/>
          <p:cNvSpPr>
            <a:spLocks noChangeShapeType="1"/>
          </p:cNvSpPr>
          <p:nvPr/>
        </p:nvSpPr>
        <p:spPr bwMode="auto">
          <a:xfrm>
            <a:off x="9551988" y="3709988"/>
            <a:ext cx="0" cy="215900"/>
          </a:xfrm>
          <a:prstGeom prst="line">
            <a:avLst/>
          </a:prstGeom>
          <a:noFill/>
          <a:ln w="12700">
            <a:solidFill>
              <a:schemeClr val="tx1"/>
            </a:solidFill>
            <a:round/>
            <a:headEnd/>
            <a:tailEnd/>
          </a:ln>
          <a:effectLst/>
        </p:spPr>
        <p:txBody>
          <a:bodyPr/>
          <a:lstStyle/>
          <a:p>
            <a:pPr defTabSz="457200"/>
            <a:endParaRPr lang="nb-NO">
              <a:solidFill>
                <a:prstClr val="black"/>
              </a:solidFill>
            </a:endParaRPr>
          </a:p>
        </p:txBody>
      </p:sp>
      <p:sp>
        <p:nvSpPr>
          <p:cNvPr id="222234" name="Text Box 26"/>
          <p:cNvSpPr txBox="1">
            <a:spLocks noChangeArrowheads="1"/>
          </p:cNvSpPr>
          <p:nvPr/>
        </p:nvSpPr>
        <p:spPr bwMode="auto">
          <a:xfrm>
            <a:off x="8759825" y="3925888"/>
            <a:ext cx="1728788" cy="515526"/>
          </a:xfrm>
          <a:prstGeom prst="rect">
            <a:avLst/>
          </a:prstGeom>
          <a:noFill/>
          <a:ln w="9525">
            <a:noFill/>
            <a:miter lim="800000"/>
            <a:headEnd/>
            <a:tailEnd/>
          </a:ln>
          <a:effectLst/>
        </p:spPr>
        <p:txBody>
          <a:bodyPr wrap="square">
            <a:spAutoFit/>
          </a:bodyPr>
          <a:lstStyle/>
          <a:p>
            <a:pPr marL="342900" indent="-342900" defTabSz="457200">
              <a:lnSpc>
                <a:spcPts val="3300"/>
              </a:lnSpc>
              <a:spcBef>
                <a:spcPct val="50000"/>
              </a:spcBef>
            </a:pPr>
            <a:r>
              <a:rPr lang="nb-NO" sz="2400" dirty="0">
                <a:solidFill>
                  <a:srgbClr val="003366"/>
                </a:solidFill>
              </a:rPr>
              <a:t>Overheng</a:t>
            </a:r>
          </a:p>
        </p:txBody>
      </p:sp>
      <p:sp>
        <p:nvSpPr>
          <p:cNvPr id="27" name="TekstSylinder 26"/>
          <p:cNvSpPr txBox="1"/>
          <p:nvPr/>
        </p:nvSpPr>
        <p:spPr>
          <a:xfrm>
            <a:off x="9551988" y="4317485"/>
            <a:ext cx="1584325" cy="646331"/>
          </a:xfrm>
          <a:prstGeom prst="rect">
            <a:avLst/>
          </a:prstGeom>
          <a:noFill/>
        </p:spPr>
        <p:txBody>
          <a:bodyPr wrap="square" rtlCol="0">
            <a:spAutoFit/>
          </a:bodyPr>
          <a:lstStyle/>
          <a:p>
            <a:pPr defTabSz="457200"/>
            <a:r>
              <a:rPr lang="nb-NO" dirty="0">
                <a:solidFill>
                  <a:srgbClr val="1F497D"/>
                </a:solidFill>
              </a:rPr>
              <a:t>Kr 791</a:t>
            </a:r>
          </a:p>
          <a:p>
            <a:pPr defTabSz="457200"/>
            <a:r>
              <a:rPr lang="nb-NO" dirty="0">
                <a:solidFill>
                  <a:srgbClr val="1F497D"/>
                </a:solidFill>
              </a:rPr>
              <a:t>0,19 %</a:t>
            </a:r>
            <a:endParaRPr lang="nb-NO" dirty="0">
              <a:solidFill>
                <a:srgbClr val="1F497D"/>
              </a:solidFill>
            </a:endParaRPr>
          </a:p>
        </p:txBody>
      </p:sp>
    </p:spTree>
    <p:extLst>
      <p:ext uri="{BB962C8B-B14F-4D97-AF65-F5344CB8AC3E}">
        <p14:creationId xmlns:p14="http://schemas.microsoft.com/office/powerpoint/2010/main" val="314877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body" idx="1"/>
          </p:nvPr>
        </p:nvSpPr>
        <p:spPr>
          <a:xfrm>
            <a:off x="326571" y="260351"/>
            <a:ext cx="9730242" cy="5184775"/>
          </a:xfrm>
        </p:spPr>
        <p:txBody>
          <a:bodyPr/>
          <a:lstStyle/>
          <a:p>
            <a:pPr>
              <a:buFontTx/>
              <a:buNone/>
            </a:pPr>
            <a:r>
              <a:rPr lang="nb-NO" b="1" dirty="0"/>
              <a:t>Utregningene</a:t>
            </a:r>
            <a:r>
              <a:rPr lang="nb-NO" sz="2800" dirty="0">
                <a:latin typeface="Arial Black" pitchFamily="34" charset="0"/>
              </a:rPr>
              <a:t/>
            </a:r>
            <a:br>
              <a:rPr lang="nb-NO" sz="2800" dirty="0">
                <a:latin typeface="Arial Black" pitchFamily="34" charset="0"/>
              </a:rPr>
            </a:br>
            <a:endParaRPr lang="nb-NO" dirty="0"/>
          </a:p>
          <a:p>
            <a:pPr>
              <a:buFontTx/>
              <a:buNone/>
            </a:pPr>
            <a:r>
              <a:rPr lang="nb-NO" dirty="0">
                <a:solidFill>
                  <a:schemeClr val="tx2"/>
                </a:solidFill>
              </a:rPr>
              <a:t>Datotillegg </a:t>
            </a:r>
            <a:r>
              <a:rPr lang="nb-NO" dirty="0" smtClean="0">
                <a:solidFill>
                  <a:schemeClr val="tx2"/>
                </a:solidFill>
              </a:rPr>
              <a:t>(</a:t>
            </a:r>
            <a:r>
              <a:rPr lang="nb-NO" b="1" dirty="0" smtClean="0">
                <a:solidFill>
                  <a:schemeClr val="tx2"/>
                </a:solidFill>
              </a:rPr>
              <a:t>0,6 </a:t>
            </a:r>
            <a:r>
              <a:rPr lang="nb-NO" b="1" dirty="0">
                <a:solidFill>
                  <a:schemeClr val="tx2"/>
                </a:solidFill>
              </a:rPr>
              <a:t>% </a:t>
            </a:r>
            <a:r>
              <a:rPr lang="nb-NO" dirty="0">
                <a:solidFill>
                  <a:schemeClr val="tx2"/>
                </a:solidFill>
              </a:rPr>
              <a:t>pr. 1.5.) omregnes til årslønnsbidrag:</a:t>
            </a:r>
          </a:p>
          <a:p>
            <a:pPr>
              <a:buFontTx/>
              <a:buNone/>
            </a:pPr>
            <a:r>
              <a:rPr lang="nb-NO" dirty="0">
                <a:solidFill>
                  <a:schemeClr val="tx2"/>
                </a:solidFill>
              </a:rPr>
              <a:t>	</a:t>
            </a:r>
            <a:r>
              <a:rPr lang="nb-NO" dirty="0" smtClean="0">
                <a:solidFill>
                  <a:schemeClr val="tx2"/>
                </a:solidFill>
              </a:rPr>
              <a:t>0,6 </a:t>
            </a:r>
            <a:r>
              <a:rPr lang="nb-NO" dirty="0">
                <a:solidFill>
                  <a:schemeClr val="tx2"/>
                </a:solidFill>
              </a:rPr>
              <a:t>% x </a:t>
            </a:r>
            <a:r>
              <a:rPr lang="nb-NO" dirty="0" smtClean="0">
                <a:solidFill>
                  <a:schemeClr val="tx2"/>
                </a:solidFill>
              </a:rPr>
              <a:t>8,5 </a:t>
            </a:r>
            <a:r>
              <a:rPr lang="nb-NO" dirty="0">
                <a:solidFill>
                  <a:schemeClr val="tx2"/>
                </a:solidFill>
              </a:rPr>
              <a:t>(mnd)</a:t>
            </a:r>
          </a:p>
        </p:txBody>
      </p:sp>
      <p:sp>
        <p:nvSpPr>
          <p:cNvPr id="224259" name="Line 3"/>
          <p:cNvSpPr>
            <a:spLocks noChangeShapeType="1"/>
          </p:cNvSpPr>
          <p:nvPr/>
        </p:nvSpPr>
        <p:spPr bwMode="auto">
          <a:xfrm>
            <a:off x="2495550" y="2205038"/>
            <a:ext cx="2376488" cy="0"/>
          </a:xfrm>
          <a:prstGeom prst="line">
            <a:avLst/>
          </a:prstGeom>
          <a:noFill/>
          <a:ln w="28575">
            <a:solidFill>
              <a:schemeClr val="tx1"/>
            </a:solidFill>
            <a:round/>
            <a:headEnd/>
            <a:tailEnd/>
          </a:ln>
          <a:effectLst/>
        </p:spPr>
        <p:txBody>
          <a:bodyPr/>
          <a:lstStyle/>
          <a:p>
            <a:pPr defTabSz="457200"/>
            <a:endParaRPr lang="nb-NO">
              <a:solidFill>
                <a:prstClr val="black"/>
              </a:solidFill>
            </a:endParaRPr>
          </a:p>
        </p:txBody>
      </p:sp>
      <p:sp>
        <p:nvSpPr>
          <p:cNvPr id="224260" name="Text Box 4"/>
          <p:cNvSpPr txBox="1">
            <a:spLocks noChangeArrowheads="1"/>
          </p:cNvSpPr>
          <p:nvPr/>
        </p:nvSpPr>
        <p:spPr bwMode="auto">
          <a:xfrm>
            <a:off x="2927351" y="2205039"/>
            <a:ext cx="1584325" cy="511175"/>
          </a:xfrm>
          <a:prstGeom prst="rect">
            <a:avLst/>
          </a:prstGeom>
          <a:noFill/>
          <a:ln w="9525">
            <a:noFill/>
            <a:miter lim="800000"/>
            <a:headEnd/>
            <a:tailEnd/>
          </a:ln>
          <a:effectLst/>
        </p:spPr>
        <p:txBody>
          <a:bodyPr>
            <a:spAutoFit/>
          </a:bodyPr>
          <a:lstStyle/>
          <a:p>
            <a:pPr marL="342900" indent="-342900" defTabSz="457200">
              <a:lnSpc>
                <a:spcPts val="3300"/>
              </a:lnSpc>
              <a:spcBef>
                <a:spcPct val="50000"/>
              </a:spcBef>
            </a:pPr>
            <a:r>
              <a:rPr lang="nb-NO" sz="2400" dirty="0">
                <a:solidFill>
                  <a:srgbClr val="003366"/>
                </a:solidFill>
              </a:rPr>
              <a:t>12,5 </a:t>
            </a:r>
            <a:r>
              <a:rPr lang="nb-NO" sz="2400" dirty="0">
                <a:solidFill>
                  <a:srgbClr val="003366"/>
                </a:solidFill>
              </a:rPr>
              <a:t>(mnd)</a:t>
            </a:r>
          </a:p>
        </p:txBody>
      </p:sp>
      <p:sp>
        <p:nvSpPr>
          <p:cNvPr id="224261" name="Text Box 5"/>
          <p:cNvSpPr txBox="1">
            <a:spLocks noChangeArrowheads="1"/>
          </p:cNvSpPr>
          <p:nvPr/>
        </p:nvSpPr>
        <p:spPr bwMode="auto">
          <a:xfrm>
            <a:off x="4943475" y="1916113"/>
            <a:ext cx="2520950" cy="515526"/>
          </a:xfrm>
          <a:prstGeom prst="rect">
            <a:avLst/>
          </a:prstGeom>
          <a:noFill/>
          <a:ln w="9525">
            <a:noFill/>
            <a:miter lim="800000"/>
            <a:headEnd/>
            <a:tailEnd/>
          </a:ln>
          <a:effectLst/>
        </p:spPr>
        <p:txBody>
          <a:bodyPr>
            <a:spAutoFit/>
          </a:bodyPr>
          <a:lstStyle/>
          <a:p>
            <a:pPr marL="342900" indent="-342900" defTabSz="457200">
              <a:lnSpc>
                <a:spcPts val="3300"/>
              </a:lnSpc>
              <a:spcBef>
                <a:spcPct val="50000"/>
              </a:spcBef>
            </a:pPr>
            <a:r>
              <a:rPr lang="nb-NO" sz="2400" dirty="0">
                <a:solidFill>
                  <a:srgbClr val="003366"/>
                </a:solidFill>
              </a:rPr>
              <a:t>= </a:t>
            </a:r>
            <a:r>
              <a:rPr lang="nb-NO" sz="2400" b="1" dirty="0">
                <a:solidFill>
                  <a:srgbClr val="003366"/>
                </a:solidFill>
              </a:rPr>
              <a:t>0,41 </a:t>
            </a:r>
            <a:r>
              <a:rPr lang="nb-NO" sz="2400" b="1" dirty="0">
                <a:solidFill>
                  <a:srgbClr val="003366"/>
                </a:solidFill>
              </a:rPr>
              <a:t>%</a:t>
            </a:r>
          </a:p>
        </p:txBody>
      </p:sp>
      <p:sp>
        <p:nvSpPr>
          <p:cNvPr id="224262" name="Text Box 6"/>
          <p:cNvSpPr txBox="1">
            <a:spLocks noChangeArrowheads="1"/>
          </p:cNvSpPr>
          <p:nvPr/>
        </p:nvSpPr>
        <p:spPr bwMode="auto">
          <a:xfrm>
            <a:off x="429209" y="3068638"/>
            <a:ext cx="8762418" cy="515526"/>
          </a:xfrm>
          <a:prstGeom prst="rect">
            <a:avLst/>
          </a:prstGeom>
          <a:noFill/>
          <a:ln w="9525">
            <a:noFill/>
            <a:miter lim="800000"/>
            <a:headEnd/>
            <a:tailEnd/>
          </a:ln>
          <a:effectLst/>
        </p:spPr>
        <p:txBody>
          <a:bodyPr wrap="square">
            <a:spAutoFit/>
          </a:bodyPr>
          <a:lstStyle/>
          <a:p>
            <a:pPr marL="342900" indent="-342900" defTabSz="457200">
              <a:lnSpc>
                <a:spcPts val="3300"/>
              </a:lnSpc>
              <a:spcBef>
                <a:spcPct val="50000"/>
              </a:spcBef>
            </a:pPr>
            <a:r>
              <a:rPr lang="nb-NO" sz="2400" dirty="0">
                <a:solidFill>
                  <a:srgbClr val="003366"/>
                </a:solidFill>
              </a:rPr>
              <a:t>Overhenget i %: </a:t>
            </a:r>
            <a:r>
              <a:rPr lang="nb-NO" sz="2400" dirty="0">
                <a:solidFill>
                  <a:srgbClr val="003366"/>
                </a:solidFill>
              </a:rPr>
              <a:t>0,6 </a:t>
            </a:r>
            <a:r>
              <a:rPr lang="nb-NO" sz="2400" dirty="0">
                <a:solidFill>
                  <a:srgbClr val="003366"/>
                </a:solidFill>
              </a:rPr>
              <a:t>– </a:t>
            </a:r>
            <a:r>
              <a:rPr lang="nb-NO" sz="2400" dirty="0">
                <a:solidFill>
                  <a:srgbClr val="003366"/>
                </a:solidFill>
              </a:rPr>
              <a:t>0,41 </a:t>
            </a:r>
            <a:r>
              <a:rPr lang="nb-NO" sz="2400" dirty="0">
                <a:solidFill>
                  <a:srgbClr val="003366"/>
                </a:solidFill>
              </a:rPr>
              <a:t>= </a:t>
            </a:r>
            <a:r>
              <a:rPr lang="nb-NO" sz="2400" dirty="0">
                <a:solidFill>
                  <a:srgbClr val="003366"/>
                </a:solidFill>
              </a:rPr>
              <a:t>0,19</a:t>
            </a:r>
            <a:endParaRPr lang="nb-NO" sz="2400" b="1" dirty="0">
              <a:solidFill>
                <a:srgbClr val="003366"/>
              </a:solidFill>
            </a:endParaRPr>
          </a:p>
        </p:txBody>
      </p:sp>
      <p:sp>
        <p:nvSpPr>
          <p:cNvPr id="224263" name="Text Box 7"/>
          <p:cNvSpPr txBox="1">
            <a:spLocks noChangeArrowheads="1"/>
          </p:cNvSpPr>
          <p:nvPr/>
        </p:nvSpPr>
        <p:spPr bwMode="auto">
          <a:xfrm>
            <a:off x="429209" y="3733800"/>
            <a:ext cx="9937166" cy="4042132"/>
          </a:xfrm>
          <a:prstGeom prst="rect">
            <a:avLst/>
          </a:prstGeom>
          <a:noFill/>
          <a:ln w="9525">
            <a:noFill/>
            <a:miter lim="800000"/>
            <a:headEnd/>
            <a:tailEnd/>
          </a:ln>
          <a:effectLst/>
        </p:spPr>
        <p:txBody>
          <a:bodyPr wrap="square">
            <a:spAutoFit/>
          </a:bodyPr>
          <a:lstStyle/>
          <a:p>
            <a:pPr marL="342900" indent="-342900" defTabSz="457200">
              <a:lnSpc>
                <a:spcPts val="2000"/>
              </a:lnSpc>
              <a:spcBef>
                <a:spcPct val="50000"/>
              </a:spcBef>
            </a:pPr>
            <a:r>
              <a:rPr lang="nb-NO" sz="2400" dirty="0" err="1">
                <a:solidFill>
                  <a:srgbClr val="003366"/>
                </a:solidFill>
              </a:rPr>
              <a:t>Gml.lønn</a:t>
            </a:r>
            <a:r>
              <a:rPr lang="nb-NO" sz="2400" dirty="0">
                <a:solidFill>
                  <a:srgbClr val="003366"/>
                </a:solidFill>
              </a:rPr>
              <a:t>: 	kr </a:t>
            </a:r>
            <a:r>
              <a:rPr lang="nb-NO" sz="2400" dirty="0">
                <a:solidFill>
                  <a:srgbClr val="003366"/>
                </a:solidFill>
              </a:rPr>
              <a:t>416 498 fra </a:t>
            </a:r>
            <a:r>
              <a:rPr lang="nb-NO" sz="2400" dirty="0">
                <a:solidFill>
                  <a:srgbClr val="003366"/>
                </a:solidFill>
              </a:rPr>
              <a:t>1.1. til 1.5.</a:t>
            </a:r>
          </a:p>
          <a:p>
            <a:pPr marL="342900" indent="-342900" defTabSz="457200">
              <a:lnSpc>
                <a:spcPts val="2000"/>
              </a:lnSpc>
              <a:spcBef>
                <a:spcPct val="50000"/>
              </a:spcBef>
            </a:pPr>
            <a:r>
              <a:rPr lang="nb-NO" sz="2400" dirty="0">
                <a:solidFill>
                  <a:srgbClr val="003366"/>
                </a:solidFill>
              </a:rPr>
              <a:t>Ny lønn : 	kr </a:t>
            </a:r>
            <a:r>
              <a:rPr lang="nb-NO" sz="2400" dirty="0">
                <a:solidFill>
                  <a:srgbClr val="003366"/>
                </a:solidFill>
              </a:rPr>
              <a:t>418 997 fra </a:t>
            </a:r>
            <a:r>
              <a:rPr lang="nb-NO" sz="2400" dirty="0">
                <a:solidFill>
                  <a:srgbClr val="003366"/>
                </a:solidFill>
              </a:rPr>
              <a:t>1.5. til 1.1.</a:t>
            </a:r>
          </a:p>
          <a:p>
            <a:pPr marL="342900" indent="-342900" defTabSz="457200">
              <a:lnSpc>
                <a:spcPts val="2000"/>
              </a:lnSpc>
              <a:spcBef>
                <a:spcPct val="50000"/>
              </a:spcBef>
            </a:pPr>
            <a:r>
              <a:rPr lang="nb-NO" sz="2400" dirty="0">
                <a:solidFill>
                  <a:srgbClr val="003366"/>
                </a:solidFill>
              </a:rPr>
              <a:t>Snittlønn: 	kr </a:t>
            </a:r>
            <a:r>
              <a:rPr lang="nb-NO" sz="2400" dirty="0">
                <a:solidFill>
                  <a:srgbClr val="003366"/>
                </a:solidFill>
              </a:rPr>
              <a:t>416 498 x 1,0041 </a:t>
            </a:r>
            <a:r>
              <a:rPr lang="nb-NO" sz="2400" dirty="0">
                <a:solidFill>
                  <a:srgbClr val="003366"/>
                </a:solidFill>
              </a:rPr>
              <a:t>= kr </a:t>
            </a:r>
            <a:r>
              <a:rPr lang="nb-NO" sz="2400" dirty="0">
                <a:solidFill>
                  <a:srgbClr val="003366"/>
                </a:solidFill>
              </a:rPr>
              <a:t>418 206</a:t>
            </a:r>
            <a:endParaRPr lang="nb-NO" sz="2400" dirty="0">
              <a:solidFill>
                <a:srgbClr val="003366"/>
              </a:solidFill>
            </a:endParaRPr>
          </a:p>
          <a:p>
            <a:pPr marL="342900" indent="-342900" defTabSz="457200">
              <a:lnSpc>
                <a:spcPts val="2000"/>
              </a:lnSpc>
              <a:spcBef>
                <a:spcPct val="50000"/>
              </a:spcBef>
            </a:pPr>
            <a:r>
              <a:rPr lang="nb-NO" sz="2400" dirty="0">
                <a:solidFill>
                  <a:srgbClr val="003366"/>
                </a:solidFill>
              </a:rPr>
              <a:t>Overheng i kr: </a:t>
            </a:r>
            <a:r>
              <a:rPr lang="nb-NO" sz="2400" dirty="0">
                <a:solidFill>
                  <a:srgbClr val="003366"/>
                </a:solidFill>
              </a:rPr>
              <a:t>418 997 – 418 206 = </a:t>
            </a:r>
            <a:r>
              <a:rPr lang="nb-NO" sz="2400" b="1" dirty="0">
                <a:solidFill>
                  <a:srgbClr val="003366"/>
                </a:solidFill>
              </a:rPr>
              <a:t>kr</a:t>
            </a:r>
            <a:r>
              <a:rPr lang="nb-NO" sz="2400" dirty="0">
                <a:solidFill>
                  <a:srgbClr val="003366"/>
                </a:solidFill>
              </a:rPr>
              <a:t> </a:t>
            </a:r>
            <a:r>
              <a:rPr lang="nb-NO" sz="2400" b="1" dirty="0">
                <a:solidFill>
                  <a:srgbClr val="003366"/>
                </a:solidFill>
              </a:rPr>
              <a:t>791</a:t>
            </a:r>
          </a:p>
          <a:p>
            <a:pPr marL="342900" indent="-342900" defTabSz="457200">
              <a:lnSpc>
                <a:spcPts val="2000"/>
              </a:lnSpc>
              <a:spcBef>
                <a:spcPct val="50000"/>
              </a:spcBef>
            </a:pPr>
            <a:endParaRPr lang="nb-NO" sz="1200" b="1" dirty="0">
              <a:solidFill>
                <a:srgbClr val="003366"/>
              </a:solidFill>
            </a:endParaRPr>
          </a:p>
          <a:p>
            <a:pPr marL="342900" indent="-342900" defTabSz="457200">
              <a:lnSpc>
                <a:spcPts val="2000"/>
              </a:lnSpc>
              <a:spcBef>
                <a:spcPct val="50000"/>
              </a:spcBef>
            </a:pPr>
            <a:r>
              <a:rPr lang="nb-NO" sz="1200" b="1" dirty="0">
                <a:solidFill>
                  <a:srgbClr val="003366"/>
                </a:solidFill>
              </a:rPr>
              <a:t>(i %: </a:t>
            </a:r>
            <a:r>
              <a:rPr lang="nb-NO" sz="1200" b="1" u="sng" dirty="0">
                <a:solidFill>
                  <a:srgbClr val="003366"/>
                </a:solidFill>
              </a:rPr>
              <a:t>791 x 100   </a:t>
            </a:r>
            <a:r>
              <a:rPr lang="nb-NO" sz="1200" b="1" dirty="0">
                <a:solidFill>
                  <a:srgbClr val="003366"/>
                </a:solidFill>
              </a:rPr>
              <a:t>= 0,19)</a:t>
            </a:r>
          </a:p>
          <a:p>
            <a:pPr marL="342900" indent="-342900" defTabSz="457200">
              <a:lnSpc>
                <a:spcPts val="2000"/>
              </a:lnSpc>
              <a:spcBef>
                <a:spcPct val="50000"/>
              </a:spcBef>
            </a:pPr>
            <a:r>
              <a:rPr lang="nb-NO" sz="1200" b="1" dirty="0">
                <a:solidFill>
                  <a:srgbClr val="003366"/>
                </a:solidFill>
              </a:rPr>
              <a:t>         418997                                                                                                                                                         </a:t>
            </a:r>
          </a:p>
          <a:p>
            <a:pPr marL="342900" indent="-342900" defTabSz="457200">
              <a:lnSpc>
                <a:spcPts val="2000"/>
              </a:lnSpc>
              <a:spcBef>
                <a:spcPct val="50000"/>
              </a:spcBef>
            </a:pPr>
            <a:endParaRPr lang="nb-NO" sz="2400" b="1" dirty="0">
              <a:solidFill>
                <a:srgbClr val="003366"/>
              </a:solidFill>
            </a:endParaRPr>
          </a:p>
          <a:p>
            <a:pPr marL="342900" indent="-342900" defTabSz="457200">
              <a:lnSpc>
                <a:spcPts val="2000"/>
              </a:lnSpc>
              <a:spcBef>
                <a:spcPct val="50000"/>
              </a:spcBef>
            </a:pPr>
            <a:endParaRPr lang="nb-NO" sz="2400" b="1" dirty="0">
              <a:solidFill>
                <a:srgbClr val="003366"/>
              </a:solidFill>
            </a:endParaRPr>
          </a:p>
          <a:p>
            <a:pPr marL="342900" indent="-342900" defTabSz="457200">
              <a:lnSpc>
                <a:spcPts val="2000"/>
              </a:lnSpc>
              <a:spcBef>
                <a:spcPct val="50000"/>
              </a:spcBef>
            </a:pPr>
            <a:endParaRPr lang="nb-NO" sz="2400" dirty="0">
              <a:solidFill>
                <a:srgbClr val="003366"/>
              </a:solidFill>
            </a:endParaRPr>
          </a:p>
        </p:txBody>
      </p:sp>
    </p:spTree>
    <p:extLst>
      <p:ext uri="{BB962C8B-B14F-4D97-AF65-F5344CB8AC3E}">
        <p14:creationId xmlns:p14="http://schemas.microsoft.com/office/powerpoint/2010/main" val="1240446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2016125" y="528638"/>
            <a:ext cx="8280400" cy="1511300"/>
          </a:xfrm>
        </p:spPr>
        <p:txBody>
          <a:bodyPr>
            <a:normAutofit fontScale="90000"/>
          </a:bodyPr>
          <a:lstStyle/>
          <a:p>
            <a:r>
              <a:rPr lang="nb-NO" sz="2800"/>
              <a:t>Tariffmessige beregninger; </a:t>
            </a:r>
            <a:br>
              <a:rPr lang="nb-NO" sz="2800"/>
            </a:br>
            <a:r>
              <a:rPr lang="nb-NO" sz="2800" u="sng"/>
              <a:t>glidning og overheng av glidning</a:t>
            </a:r>
            <a:br>
              <a:rPr lang="nb-NO" sz="2800" u="sng"/>
            </a:br>
            <a:r>
              <a:rPr lang="nb-NO" sz="2000"/>
              <a:t/>
            </a:r>
            <a:br>
              <a:rPr lang="nb-NO" sz="2000"/>
            </a:br>
            <a:r>
              <a:rPr lang="nb-NO" sz="1800"/>
              <a:t>(Samlet glidning (2 %) fremkommer av innrapporterte tall fra bedriftene)</a:t>
            </a:r>
            <a:r>
              <a:rPr lang="nb-NO" sz="2000"/>
              <a:t/>
            </a:r>
            <a:br>
              <a:rPr lang="nb-NO" sz="2000"/>
            </a:br>
            <a:endParaRPr lang="nb-NO" sz="2000"/>
          </a:p>
        </p:txBody>
      </p:sp>
      <p:sp>
        <p:nvSpPr>
          <p:cNvPr id="230404" name="Line 4"/>
          <p:cNvSpPr>
            <a:spLocks noChangeShapeType="1"/>
          </p:cNvSpPr>
          <p:nvPr/>
        </p:nvSpPr>
        <p:spPr bwMode="auto">
          <a:xfrm>
            <a:off x="2305050" y="3611563"/>
            <a:ext cx="2592388" cy="0"/>
          </a:xfrm>
          <a:prstGeom prst="line">
            <a:avLst/>
          </a:prstGeom>
          <a:noFill/>
          <a:ln w="9525">
            <a:noFill/>
            <a:round/>
            <a:headEnd/>
            <a:tailEnd/>
          </a:ln>
          <a:effectLst/>
        </p:spPr>
        <p:txBody>
          <a:bodyPr/>
          <a:lstStyle/>
          <a:p>
            <a:pPr defTabSz="457200"/>
            <a:endParaRPr lang="nb-NO">
              <a:solidFill>
                <a:prstClr val="black"/>
              </a:solidFill>
            </a:endParaRPr>
          </a:p>
        </p:txBody>
      </p:sp>
      <p:sp>
        <p:nvSpPr>
          <p:cNvPr id="230405" name="Line 5"/>
          <p:cNvSpPr>
            <a:spLocks noChangeShapeType="1"/>
          </p:cNvSpPr>
          <p:nvPr/>
        </p:nvSpPr>
        <p:spPr bwMode="auto">
          <a:xfrm flipV="1">
            <a:off x="5689600" y="3108325"/>
            <a:ext cx="0" cy="287338"/>
          </a:xfrm>
          <a:prstGeom prst="line">
            <a:avLst/>
          </a:prstGeom>
          <a:noFill/>
          <a:ln w="12700">
            <a:solidFill>
              <a:schemeClr val="tx1"/>
            </a:solidFill>
            <a:round/>
            <a:headEnd/>
            <a:tailEnd/>
          </a:ln>
          <a:effectLst/>
        </p:spPr>
        <p:txBody>
          <a:bodyPr/>
          <a:lstStyle/>
          <a:p>
            <a:pPr defTabSz="457200"/>
            <a:endParaRPr lang="nb-NO">
              <a:solidFill>
                <a:prstClr val="black"/>
              </a:solidFill>
            </a:endParaRPr>
          </a:p>
        </p:txBody>
      </p:sp>
      <p:sp>
        <p:nvSpPr>
          <p:cNvPr id="230406" name="Line 6"/>
          <p:cNvSpPr>
            <a:spLocks noChangeShapeType="1"/>
          </p:cNvSpPr>
          <p:nvPr/>
        </p:nvSpPr>
        <p:spPr bwMode="auto">
          <a:xfrm>
            <a:off x="5689600" y="2963863"/>
            <a:ext cx="3240088" cy="0"/>
          </a:xfrm>
          <a:prstGeom prst="line">
            <a:avLst/>
          </a:prstGeom>
          <a:noFill/>
          <a:ln w="12700">
            <a:solidFill>
              <a:schemeClr val="tx1"/>
            </a:solidFill>
            <a:round/>
            <a:headEnd/>
            <a:tailEnd/>
          </a:ln>
          <a:effectLst/>
        </p:spPr>
        <p:txBody>
          <a:bodyPr/>
          <a:lstStyle/>
          <a:p>
            <a:pPr defTabSz="457200"/>
            <a:endParaRPr lang="nb-NO">
              <a:solidFill>
                <a:prstClr val="black"/>
              </a:solidFill>
            </a:endParaRPr>
          </a:p>
        </p:txBody>
      </p:sp>
      <p:sp>
        <p:nvSpPr>
          <p:cNvPr id="230407" name="Text Box 7"/>
          <p:cNvSpPr txBox="1">
            <a:spLocks noChangeArrowheads="1"/>
          </p:cNvSpPr>
          <p:nvPr/>
        </p:nvSpPr>
        <p:spPr bwMode="auto">
          <a:xfrm>
            <a:off x="1703388" y="2387601"/>
            <a:ext cx="1008062" cy="511175"/>
          </a:xfrm>
          <a:prstGeom prst="rect">
            <a:avLst/>
          </a:prstGeom>
          <a:noFill/>
          <a:ln w="9525">
            <a:noFill/>
            <a:miter lim="800000"/>
            <a:headEnd/>
            <a:tailEnd/>
          </a:ln>
          <a:effectLst/>
        </p:spPr>
        <p:txBody>
          <a:bodyPr>
            <a:spAutoFit/>
          </a:bodyPr>
          <a:lstStyle/>
          <a:p>
            <a:pPr marL="342900" indent="-342900" defTabSz="457200">
              <a:lnSpc>
                <a:spcPts val="3300"/>
              </a:lnSpc>
              <a:spcBef>
                <a:spcPct val="50000"/>
              </a:spcBef>
            </a:pPr>
            <a:r>
              <a:rPr lang="nb-NO" sz="2000">
                <a:solidFill>
                  <a:srgbClr val="003366"/>
                </a:solidFill>
              </a:rPr>
              <a:t>1/1</a:t>
            </a:r>
          </a:p>
        </p:txBody>
      </p:sp>
      <p:sp>
        <p:nvSpPr>
          <p:cNvPr id="230408" name="Line 8"/>
          <p:cNvSpPr>
            <a:spLocks noChangeShapeType="1"/>
          </p:cNvSpPr>
          <p:nvPr/>
        </p:nvSpPr>
        <p:spPr bwMode="auto">
          <a:xfrm>
            <a:off x="2233613" y="3035300"/>
            <a:ext cx="0" cy="649288"/>
          </a:xfrm>
          <a:prstGeom prst="line">
            <a:avLst/>
          </a:prstGeom>
          <a:noFill/>
          <a:ln w="12700">
            <a:solidFill>
              <a:schemeClr val="tx1"/>
            </a:solidFill>
            <a:round/>
            <a:headEnd/>
            <a:tailEnd/>
          </a:ln>
          <a:effectLst/>
        </p:spPr>
        <p:txBody>
          <a:bodyPr/>
          <a:lstStyle/>
          <a:p>
            <a:pPr defTabSz="457200"/>
            <a:endParaRPr lang="nb-NO">
              <a:solidFill>
                <a:prstClr val="black"/>
              </a:solidFill>
            </a:endParaRPr>
          </a:p>
        </p:txBody>
      </p:sp>
      <p:sp>
        <p:nvSpPr>
          <p:cNvPr id="230409" name="Text Box 9"/>
          <p:cNvSpPr txBox="1">
            <a:spLocks noChangeArrowheads="1"/>
          </p:cNvSpPr>
          <p:nvPr/>
        </p:nvSpPr>
        <p:spPr bwMode="auto">
          <a:xfrm>
            <a:off x="5329239" y="2316164"/>
            <a:ext cx="719137" cy="511175"/>
          </a:xfrm>
          <a:prstGeom prst="rect">
            <a:avLst/>
          </a:prstGeom>
          <a:noFill/>
          <a:ln w="9525">
            <a:noFill/>
            <a:miter lim="800000"/>
            <a:headEnd/>
            <a:tailEnd/>
          </a:ln>
          <a:effectLst/>
        </p:spPr>
        <p:txBody>
          <a:bodyPr>
            <a:spAutoFit/>
          </a:bodyPr>
          <a:lstStyle/>
          <a:p>
            <a:pPr marL="342900" indent="-342900" defTabSz="457200">
              <a:lnSpc>
                <a:spcPts val="3300"/>
              </a:lnSpc>
              <a:spcBef>
                <a:spcPct val="50000"/>
              </a:spcBef>
            </a:pPr>
            <a:r>
              <a:rPr lang="nb-NO" sz="2000">
                <a:solidFill>
                  <a:srgbClr val="003366"/>
                </a:solidFill>
              </a:rPr>
              <a:t>1/7</a:t>
            </a:r>
          </a:p>
        </p:txBody>
      </p:sp>
      <p:sp>
        <p:nvSpPr>
          <p:cNvPr id="230410" name="Text Box 10"/>
          <p:cNvSpPr txBox="1">
            <a:spLocks noChangeArrowheads="1"/>
          </p:cNvSpPr>
          <p:nvPr/>
        </p:nvSpPr>
        <p:spPr bwMode="auto">
          <a:xfrm>
            <a:off x="2157414" y="2387601"/>
            <a:ext cx="2663825" cy="511175"/>
          </a:xfrm>
          <a:prstGeom prst="rect">
            <a:avLst/>
          </a:prstGeom>
          <a:noFill/>
          <a:ln w="9525">
            <a:noFill/>
            <a:miter lim="800000"/>
            <a:headEnd/>
            <a:tailEnd/>
          </a:ln>
          <a:effectLst/>
        </p:spPr>
        <p:txBody>
          <a:bodyPr>
            <a:spAutoFit/>
          </a:bodyPr>
          <a:lstStyle/>
          <a:p>
            <a:pPr marL="342900" indent="-342900" defTabSz="457200">
              <a:lnSpc>
                <a:spcPts val="3300"/>
              </a:lnSpc>
              <a:spcBef>
                <a:spcPct val="50000"/>
              </a:spcBef>
            </a:pPr>
            <a:r>
              <a:rPr lang="nb-NO" sz="2000">
                <a:solidFill>
                  <a:srgbClr val="003366"/>
                </a:solidFill>
              </a:rPr>
              <a:t>glidning 1 %</a:t>
            </a:r>
          </a:p>
        </p:txBody>
      </p:sp>
      <p:sp>
        <p:nvSpPr>
          <p:cNvPr id="230411" name="Line 11"/>
          <p:cNvSpPr>
            <a:spLocks noChangeShapeType="1"/>
          </p:cNvSpPr>
          <p:nvPr/>
        </p:nvSpPr>
        <p:spPr bwMode="auto">
          <a:xfrm>
            <a:off x="5689600" y="2892425"/>
            <a:ext cx="0" cy="215900"/>
          </a:xfrm>
          <a:prstGeom prst="line">
            <a:avLst/>
          </a:prstGeom>
          <a:noFill/>
          <a:ln w="12700">
            <a:solidFill>
              <a:schemeClr val="tx1"/>
            </a:solidFill>
            <a:round/>
            <a:headEnd/>
            <a:tailEnd/>
          </a:ln>
          <a:effectLst/>
        </p:spPr>
        <p:txBody>
          <a:bodyPr/>
          <a:lstStyle/>
          <a:p>
            <a:pPr defTabSz="457200"/>
            <a:endParaRPr lang="nb-NO">
              <a:solidFill>
                <a:prstClr val="black"/>
              </a:solidFill>
            </a:endParaRPr>
          </a:p>
        </p:txBody>
      </p:sp>
      <p:sp>
        <p:nvSpPr>
          <p:cNvPr id="230412" name="Line 12"/>
          <p:cNvSpPr>
            <a:spLocks noChangeShapeType="1"/>
          </p:cNvSpPr>
          <p:nvPr/>
        </p:nvSpPr>
        <p:spPr bwMode="auto">
          <a:xfrm flipV="1">
            <a:off x="8929688" y="2892425"/>
            <a:ext cx="0" cy="647700"/>
          </a:xfrm>
          <a:prstGeom prst="line">
            <a:avLst/>
          </a:prstGeom>
          <a:noFill/>
          <a:ln w="12700">
            <a:solidFill>
              <a:schemeClr val="tx1"/>
            </a:solidFill>
            <a:round/>
            <a:headEnd/>
            <a:tailEnd/>
          </a:ln>
          <a:effectLst/>
        </p:spPr>
        <p:txBody>
          <a:bodyPr/>
          <a:lstStyle/>
          <a:p>
            <a:pPr defTabSz="457200"/>
            <a:endParaRPr lang="nb-NO">
              <a:solidFill>
                <a:prstClr val="black"/>
              </a:solidFill>
            </a:endParaRPr>
          </a:p>
        </p:txBody>
      </p:sp>
      <p:sp>
        <p:nvSpPr>
          <p:cNvPr id="230413" name="Text Box 13"/>
          <p:cNvSpPr txBox="1">
            <a:spLocks noChangeArrowheads="1"/>
          </p:cNvSpPr>
          <p:nvPr/>
        </p:nvSpPr>
        <p:spPr bwMode="auto">
          <a:xfrm>
            <a:off x="8713789" y="2387601"/>
            <a:ext cx="865187" cy="511175"/>
          </a:xfrm>
          <a:prstGeom prst="rect">
            <a:avLst/>
          </a:prstGeom>
          <a:noFill/>
          <a:ln w="9525">
            <a:noFill/>
            <a:miter lim="800000"/>
            <a:headEnd/>
            <a:tailEnd/>
          </a:ln>
          <a:effectLst/>
        </p:spPr>
        <p:txBody>
          <a:bodyPr>
            <a:spAutoFit/>
          </a:bodyPr>
          <a:lstStyle/>
          <a:p>
            <a:pPr marL="342900" indent="-342900" defTabSz="457200">
              <a:lnSpc>
                <a:spcPts val="3300"/>
              </a:lnSpc>
              <a:spcBef>
                <a:spcPct val="50000"/>
              </a:spcBef>
            </a:pPr>
            <a:r>
              <a:rPr lang="nb-NO" sz="2000">
                <a:solidFill>
                  <a:srgbClr val="003366"/>
                </a:solidFill>
              </a:rPr>
              <a:t>1/1</a:t>
            </a:r>
          </a:p>
        </p:txBody>
      </p:sp>
      <p:sp>
        <p:nvSpPr>
          <p:cNvPr id="230414" name="Line 14"/>
          <p:cNvSpPr>
            <a:spLocks noChangeShapeType="1"/>
          </p:cNvSpPr>
          <p:nvPr/>
        </p:nvSpPr>
        <p:spPr bwMode="auto">
          <a:xfrm>
            <a:off x="2233614" y="3395663"/>
            <a:ext cx="3455987" cy="0"/>
          </a:xfrm>
          <a:prstGeom prst="line">
            <a:avLst/>
          </a:prstGeom>
          <a:noFill/>
          <a:ln w="19050">
            <a:solidFill>
              <a:schemeClr val="tx1"/>
            </a:solidFill>
            <a:round/>
            <a:headEnd/>
            <a:tailEnd/>
          </a:ln>
          <a:effectLst/>
        </p:spPr>
        <p:txBody>
          <a:bodyPr/>
          <a:lstStyle/>
          <a:p>
            <a:pPr defTabSz="457200"/>
            <a:endParaRPr lang="nb-NO">
              <a:solidFill>
                <a:prstClr val="black"/>
              </a:solidFill>
            </a:endParaRPr>
          </a:p>
        </p:txBody>
      </p:sp>
      <p:sp>
        <p:nvSpPr>
          <p:cNvPr id="230415" name="Line 15"/>
          <p:cNvSpPr>
            <a:spLocks noChangeShapeType="1"/>
          </p:cNvSpPr>
          <p:nvPr/>
        </p:nvSpPr>
        <p:spPr bwMode="auto">
          <a:xfrm flipV="1">
            <a:off x="7416800" y="2963864"/>
            <a:ext cx="0" cy="720725"/>
          </a:xfrm>
          <a:prstGeom prst="line">
            <a:avLst/>
          </a:prstGeom>
          <a:noFill/>
          <a:ln w="12700">
            <a:solidFill>
              <a:schemeClr val="tx1"/>
            </a:solidFill>
            <a:round/>
            <a:headEnd/>
            <a:tailEnd type="triangle" w="med" len="med"/>
          </a:ln>
          <a:effectLst/>
        </p:spPr>
        <p:txBody>
          <a:bodyPr/>
          <a:lstStyle/>
          <a:p>
            <a:pPr defTabSz="457200"/>
            <a:endParaRPr lang="nb-NO">
              <a:solidFill>
                <a:prstClr val="black"/>
              </a:solidFill>
            </a:endParaRPr>
          </a:p>
        </p:txBody>
      </p:sp>
      <p:sp>
        <p:nvSpPr>
          <p:cNvPr id="230416" name="Text Box 16"/>
          <p:cNvSpPr txBox="1">
            <a:spLocks noChangeArrowheads="1"/>
          </p:cNvSpPr>
          <p:nvPr/>
        </p:nvSpPr>
        <p:spPr bwMode="auto">
          <a:xfrm>
            <a:off x="4787900" y="5484814"/>
            <a:ext cx="5905500" cy="511175"/>
          </a:xfrm>
          <a:prstGeom prst="rect">
            <a:avLst/>
          </a:prstGeom>
          <a:noFill/>
          <a:ln w="9525">
            <a:noFill/>
            <a:miter lim="800000"/>
            <a:headEnd/>
            <a:tailEnd/>
          </a:ln>
          <a:effectLst/>
        </p:spPr>
        <p:txBody>
          <a:bodyPr>
            <a:spAutoFit/>
          </a:bodyPr>
          <a:lstStyle/>
          <a:p>
            <a:pPr marL="342900" indent="-342900" defTabSz="457200">
              <a:lnSpc>
                <a:spcPts val="3300"/>
              </a:lnSpc>
              <a:spcBef>
                <a:spcPct val="50000"/>
              </a:spcBef>
            </a:pPr>
            <a:r>
              <a:rPr lang="nb-NO" sz="2000">
                <a:solidFill>
                  <a:srgbClr val="003366"/>
                </a:solidFill>
              </a:rPr>
              <a:t>Snittlønnsøkning som følge av glidning; 1,5 %</a:t>
            </a:r>
          </a:p>
        </p:txBody>
      </p:sp>
      <p:sp>
        <p:nvSpPr>
          <p:cNvPr id="230417" name="Line 17"/>
          <p:cNvSpPr>
            <a:spLocks noChangeShapeType="1"/>
          </p:cNvSpPr>
          <p:nvPr/>
        </p:nvSpPr>
        <p:spPr bwMode="auto">
          <a:xfrm>
            <a:off x="8208963" y="3108325"/>
            <a:ext cx="0" cy="0"/>
          </a:xfrm>
          <a:prstGeom prst="line">
            <a:avLst/>
          </a:prstGeom>
          <a:noFill/>
          <a:ln w="9525">
            <a:noFill/>
            <a:round/>
            <a:headEnd/>
            <a:tailEnd/>
          </a:ln>
          <a:effectLst/>
        </p:spPr>
        <p:txBody>
          <a:bodyPr/>
          <a:lstStyle/>
          <a:p>
            <a:pPr defTabSz="457200"/>
            <a:endParaRPr lang="nb-NO">
              <a:solidFill>
                <a:prstClr val="black"/>
              </a:solidFill>
            </a:endParaRPr>
          </a:p>
        </p:txBody>
      </p:sp>
      <p:sp>
        <p:nvSpPr>
          <p:cNvPr id="230418" name="Line 18"/>
          <p:cNvSpPr>
            <a:spLocks noChangeShapeType="1"/>
          </p:cNvSpPr>
          <p:nvPr/>
        </p:nvSpPr>
        <p:spPr bwMode="auto">
          <a:xfrm>
            <a:off x="8208963" y="3108325"/>
            <a:ext cx="0" cy="0"/>
          </a:xfrm>
          <a:prstGeom prst="line">
            <a:avLst/>
          </a:prstGeom>
          <a:noFill/>
          <a:ln w="9525">
            <a:noFill/>
            <a:round/>
            <a:headEnd/>
            <a:tailEnd/>
          </a:ln>
          <a:effectLst/>
        </p:spPr>
        <p:txBody>
          <a:bodyPr/>
          <a:lstStyle/>
          <a:p>
            <a:pPr defTabSz="457200"/>
            <a:endParaRPr lang="nb-NO">
              <a:solidFill>
                <a:prstClr val="black"/>
              </a:solidFill>
            </a:endParaRPr>
          </a:p>
        </p:txBody>
      </p:sp>
      <p:sp>
        <p:nvSpPr>
          <p:cNvPr id="230419" name="Line 19"/>
          <p:cNvSpPr>
            <a:spLocks noChangeShapeType="1"/>
          </p:cNvSpPr>
          <p:nvPr/>
        </p:nvSpPr>
        <p:spPr bwMode="auto">
          <a:xfrm>
            <a:off x="8208963" y="3035300"/>
            <a:ext cx="0" cy="0"/>
          </a:xfrm>
          <a:prstGeom prst="line">
            <a:avLst/>
          </a:prstGeom>
          <a:noFill/>
          <a:ln w="9525">
            <a:noFill/>
            <a:round/>
            <a:headEnd/>
            <a:tailEnd/>
          </a:ln>
          <a:effectLst/>
        </p:spPr>
        <p:txBody>
          <a:bodyPr/>
          <a:lstStyle/>
          <a:p>
            <a:pPr defTabSz="457200"/>
            <a:endParaRPr lang="nb-NO">
              <a:solidFill>
                <a:prstClr val="black"/>
              </a:solidFill>
            </a:endParaRPr>
          </a:p>
        </p:txBody>
      </p:sp>
      <p:sp>
        <p:nvSpPr>
          <p:cNvPr id="230420" name="Line 20"/>
          <p:cNvSpPr>
            <a:spLocks noChangeShapeType="1"/>
          </p:cNvSpPr>
          <p:nvPr/>
        </p:nvSpPr>
        <p:spPr bwMode="auto">
          <a:xfrm flipH="1">
            <a:off x="9001126" y="3035300"/>
            <a:ext cx="1223963" cy="0"/>
          </a:xfrm>
          <a:prstGeom prst="line">
            <a:avLst/>
          </a:prstGeom>
          <a:noFill/>
          <a:ln w="12700">
            <a:solidFill>
              <a:schemeClr val="tx1"/>
            </a:solidFill>
            <a:round/>
            <a:headEnd/>
            <a:tailEnd type="triangle" w="med" len="med"/>
          </a:ln>
          <a:effectLst/>
        </p:spPr>
        <p:txBody>
          <a:bodyPr/>
          <a:lstStyle/>
          <a:p>
            <a:pPr defTabSz="457200"/>
            <a:endParaRPr lang="nb-NO">
              <a:solidFill>
                <a:prstClr val="black"/>
              </a:solidFill>
            </a:endParaRPr>
          </a:p>
        </p:txBody>
      </p:sp>
      <p:sp>
        <p:nvSpPr>
          <p:cNvPr id="230421" name="Line 21"/>
          <p:cNvSpPr>
            <a:spLocks noChangeShapeType="1"/>
          </p:cNvSpPr>
          <p:nvPr/>
        </p:nvSpPr>
        <p:spPr bwMode="auto">
          <a:xfrm>
            <a:off x="10225088" y="3035301"/>
            <a:ext cx="0" cy="576263"/>
          </a:xfrm>
          <a:prstGeom prst="line">
            <a:avLst/>
          </a:prstGeom>
          <a:noFill/>
          <a:ln w="12700">
            <a:solidFill>
              <a:schemeClr val="tx1"/>
            </a:solidFill>
            <a:round/>
            <a:headEnd/>
            <a:tailEnd/>
          </a:ln>
          <a:effectLst/>
        </p:spPr>
        <p:txBody>
          <a:bodyPr/>
          <a:lstStyle/>
          <a:p>
            <a:pPr defTabSz="457200"/>
            <a:endParaRPr lang="nb-NO">
              <a:solidFill>
                <a:prstClr val="black"/>
              </a:solidFill>
            </a:endParaRPr>
          </a:p>
        </p:txBody>
      </p:sp>
      <p:sp>
        <p:nvSpPr>
          <p:cNvPr id="230422" name="Text Box 22"/>
          <p:cNvSpPr txBox="1">
            <a:spLocks noChangeArrowheads="1"/>
          </p:cNvSpPr>
          <p:nvPr/>
        </p:nvSpPr>
        <p:spPr bwMode="auto">
          <a:xfrm>
            <a:off x="9374189" y="3467101"/>
            <a:ext cx="1474787" cy="930275"/>
          </a:xfrm>
          <a:prstGeom prst="rect">
            <a:avLst/>
          </a:prstGeom>
          <a:noFill/>
          <a:ln w="9525">
            <a:noFill/>
            <a:miter lim="800000"/>
            <a:headEnd/>
            <a:tailEnd/>
          </a:ln>
          <a:effectLst/>
        </p:spPr>
        <p:txBody>
          <a:bodyPr>
            <a:spAutoFit/>
          </a:bodyPr>
          <a:lstStyle/>
          <a:p>
            <a:pPr marL="342900" indent="-342900" defTabSz="457200">
              <a:lnSpc>
                <a:spcPts val="3300"/>
              </a:lnSpc>
              <a:spcBef>
                <a:spcPct val="50000"/>
              </a:spcBef>
            </a:pPr>
            <a:r>
              <a:rPr lang="nb-NO" sz="2000">
                <a:solidFill>
                  <a:srgbClr val="003366"/>
                </a:solidFill>
              </a:rPr>
              <a:t>Overheng 0,5 %</a:t>
            </a:r>
          </a:p>
        </p:txBody>
      </p:sp>
      <p:sp>
        <p:nvSpPr>
          <p:cNvPr id="230423" name="Line 23"/>
          <p:cNvSpPr>
            <a:spLocks noChangeShapeType="1"/>
          </p:cNvSpPr>
          <p:nvPr/>
        </p:nvSpPr>
        <p:spPr bwMode="auto">
          <a:xfrm flipH="1">
            <a:off x="1549401" y="3684588"/>
            <a:ext cx="684213" cy="0"/>
          </a:xfrm>
          <a:prstGeom prst="line">
            <a:avLst/>
          </a:prstGeom>
          <a:noFill/>
          <a:ln w="12700">
            <a:solidFill>
              <a:schemeClr val="tx1"/>
            </a:solidFill>
            <a:round/>
            <a:headEnd/>
            <a:tailEnd/>
          </a:ln>
          <a:effectLst/>
        </p:spPr>
        <p:txBody>
          <a:bodyPr/>
          <a:lstStyle/>
          <a:p>
            <a:pPr defTabSz="457200"/>
            <a:endParaRPr lang="nb-NO">
              <a:solidFill>
                <a:prstClr val="black"/>
              </a:solidFill>
            </a:endParaRPr>
          </a:p>
        </p:txBody>
      </p:sp>
      <p:sp>
        <p:nvSpPr>
          <p:cNvPr id="230424" name="Line 24"/>
          <p:cNvSpPr>
            <a:spLocks noChangeShapeType="1"/>
          </p:cNvSpPr>
          <p:nvPr/>
        </p:nvSpPr>
        <p:spPr bwMode="auto">
          <a:xfrm flipV="1">
            <a:off x="1873250" y="3900489"/>
            <a:ext cx="0" cy="1366837"/>
          </a:xfrm>
          <a:prstGeom prst="line">
            <a:avLst/>
          </a:prstGeom>
          <a:noFill/>
          <a:ln w="12700">
            <a:solidFill>
              <a:schemeClr val="tx1"/>
            </a:solidFill>
            <a:round/>
            <a:headEnd/>
            <a:tailEnd type="triangle" w="med" len="med"/>
          </a:ln>
          <a:effectLst/>
        </p:spPr>
        <p:txBody>
          <a:bodyPr/>
          <a:lstStyle/>
          <a:p>
            <a:pPr defTabSz="457200"/>
            <a:endParaRPr lang="nb-NO">
              <a:solidFill>
                <a:prstClr val="black"/>
              </a:solidFill>
            </a:endParaRPr>
          </a:p>
        </p:txBody>
      </p:sp>
      <p:sp>
        <p:nvSpPr>
          <p:cNvPr id="230425" name="Text Box 25"/>
          <p:cNvSpPr txBox="1">
            <a:spLocks noChangeArrowheads="1"/>
          </p:cNvSpPr>
          <p:nvPr/>
        </p:nvSpPr>
        <p:spPr bwMode="auto">
          <a:xfrm>
            <a:off x="1516063" y="5189539"/>
            <a:ext cx="2736851" cy="511175"/>
          </a:xfrm>
          <a:prstGeom prst="rect">
            <a:avLst/>
          </a:prstGeom>
          <a:noFill/>
          <a:ln w="9525">
            <a:noFill/>
            <a:miter lim="800000"/>
            <a:headEnd/>
            <a:tailEnd/>
          </a:ln>
          <a:effectLst/>
        </p:spPr>
        <p:txBody>
          <a:bodyPr>
            <a:spAutoFit/>
          </a:bodyPr>
          <a:lstStyle/>
          <a:p>
            <a:pPr marL="342900" indent="-342900" defTabSz="457200">
              <a:lnSpc>
                <a:spcPts val="3300"/>
              </a:lnSpc>
              <a:spcBef>
                <a:spcPct val="50000"/>
              </a:spcBef>
            </a:pPr>
            <a:r>
              <a:rPr lang="nb-NO" sz="2000">
                <a:solidFill>
                  <a:srgbClr val="003366"/>
                </a:solidFill>
              </a:rPr>
              <a:t>lønnsnivå</a:t>
            </a:r>
          </a:p>
        </p:txBody>
      </p:sp>
      <p:sp>
        <p:nvSpPr>
          <p:cNvPr id="230426" name="Line 26"/>
          <p:cNvSpPr>
            <a:spLocks noChangeShapeType="1"/>
          </p:cNvSpPr>
          <p:nvPr/>
        </p:nvSpPr>
        <p:spPr bwMode="auto">
          <a:xfrm flipV="1">
            <a:off x="4176713" y="3611564"/>
            <a:ext cx="0" cy="936625"/>
          </a:xfrm>
          <a:prstGeom prst="line">
            <a:avLst/>
          </a:prstGeom>
          <a:noFill/>
          <a:ln w="12700">
            <a:solidFill>
              <a:schemeClr val="tx1"/>
            </a:solidFill>
            <a:round/>
            <a:headEnd/>
            <a:tailEnd type="triangle" w="med" len="med"/>
          </a:ln>
          <a:effectLst/>
        </p:spPr>
        <p:txBody>
          <a:bodyPr/>
          <a:lstStyle/>
          <a:p>
            <a:pPr defTabSz="457200"/>
            <a:endParaRPr lang="nb-NO">
              <a:solidFill>
                <a:prstClr val="black"/>
              </a:solidFill>
            </a:endParaRPr>
          </a:p>
        </p:txBody>
      </p:sp>
      <p:sp>
        <p:nvSpPr>
          <p:cNvPr id="230427" name="Text Box 27"/>
          <p:cNvSpPr txBox="1">
            <a:spLocks noChangeArrowheads="1"/>
          </p:cNvSpPr>
          <p:nvPr/>
        </p:nvSpPr>
        <p:spPr bwMode="auto">
          <a:xfrm>
            <a:off x="3313114" y="4489451"/>
            <a:ext cx="2808287" cy="511175"/>
          </a:xfrm>
          <a:prstGeom prst="rect">
            <a:avLst/>
          </a:prstGeom>
          <a:noFill/>
          <a:ln w="9525">
            <a:noFill/>
            <a:miter lim="800000"/>
            <a:headEnd/>
            <a:tailEnd/>
          </a:ln>
          <a:effectLst/>
        </p:spPr>
        <p:txBody>
          <a:bodyPr>
            <a:spAutoFit/>
          </a:bodyPr>
          <a:lstStyle/>
          <a:p>
            <a:pPr marL="342900" indent="-342900" defTabSz="457200">
              <a:lnSpc>
                <a:spcPts val="3300"/>
              </a:lnSpc>
              <a:spcBef>
                <a:spcPct val="50000"/>
              </a:spcBef>
            </a:pPr>
            <a:r>
              <a:rPr lang="nb-NO" sz="2000">
                <a:solidFill>
                  <a:srgbClr val="003366"/>
                </a:solidFill>
              </a:rPr>
              <a:t>nytt lønnsnivå</a:t>
            </a:r>
          </a:p>
        </p:txBody>
      </p:sp>
      <p:sp>
        <p:nvSpPr>
          <p:cNvPr id="230428" name="Text Box 28"/>
          <p:cNvSpPr txBox="1">
            <a:spLocks noChangeArrowheads="1"/>
          </p:cNvSpPr>
          <p:nvPr/>
        </p:nvSpPr>
        <p:spPr bwMode="auto">
          <a:xfrm>
            <a:off x="5842000" y="2317751"/>
            <a:ext cx="2520950" cy="511175"/>
          </a:xfrm>
          <a:prstGeom prst="rect">
            <a:avLst/>
          </a:prstGeom>
          <a:noFill/>
          <a:ln w="9525">
            <a:noFill/>
            <a:miter lim="800000"/>
            <a:headEnd/>
            <a:tailEnd/>
          </a:ln>
          <a:effectLst/>
        </p:spPr>
        <p:txBody>
          <a:bodyPr>
            <a:spAutoFit/>
          </a:bodyPr>
          <a:lstStyle/>
          <a:p>
            <a:pPr marL="342900" indent="-342900" defTabSz="457200">
              <a:lnSpc>
                <a:spcPts val="3300"/>
              </a:lnSpc>
              <a:spcBef>
                <a:spcPct val="50000"/>
              </a:spcBef>
            </a:pPr>
            <a:r>
              <a:rPr lang="nb-NO" sz="2000">
                <a:solidFill>
                  <a:srgbClr val="003366"/>
                </a:solidFill>
              </a:rPr>
              <a:t>ny glidning 1 %</a:t>
            </a:r>
          </a:p>
        </p:txBody>
      </p:sp>
      <p:sp>
        <p:nvSpPr>
          <p:cNvPr id="230429" name="Text Box 29"/>
          <p:cNvSpPr txBox="1">
            <a:spLocks noChangeArrowheads="1"/>
          </p:cNvSpPr>
          <p:nvPr/>
        </p:nvSpPr>
        <p:spPr bwMode="auto">
          <a:xfrm>
            <a:off x="6553200" y="3717926"/>
            <a:ext cx="2808288" cy="511175"/>
          </a:xfrm>
          <a:prstGeom prst="rect">
            <a:avLst/>
          </a:prstGeom>
          <a:noFill/>
          <a:ln w="9525">
            <a:noFill/>
            <a:miter lim="800000"/>
            <a:headEnd/>
            <a:tailEnd/>
          </a:ln>
          <a:effectLst/>
        </p:spPr>
        <p:txBody>
          <a:bodyPr>
            <a:spAutoFit/>
          </a:bodyPr>
          <a:lstStyle/>
          <a:p>
            <a:pPr marL="342900" indent="-342900" defTabSz="457200">
              <a:lnSpc>
                <a:spcPts val="3300"/>
              </a:lnSpc>
              <a:spcBef>
                <a:spcPct val="50000"/>
              </a:spcBef>
            </a:pPr>
            <a:r>
              <a:rPr lang="nb-NO" sz="2000">
                <a:solidFill>
                  <a:srgbClr val="003366"/>
                </a:solidFill>
              </a:rPr>
              <a:t>nytt lønnsnivå</a:t>
            </a:r>
          </a:p>
        </p:txBody>
      </p:sp>
      <p:sp>
        <p:nvSpPr>
          <p:cNvPr id="230430" name="Line 30"/>
          <p:cNvSpPr>
            <a:spLocks noChangeShapeType="1"/>
          </p:cNvSpPr>
          <p:nvPr/>
        </p:nvSpPr>
        <p:spPr bwMode="auto">
          <a:xfrm>
            <a:off x="2233614" y="3108325"/>
            <a:ext cx="7775575" cy="0"/>
          </a:xfrm>
          <a:prstGeom prst="line">
            <a:avLst/>
          </a:prstGeom>
          <a:noFill/>
          <a:ln w="9525">
            <a:solidFill>
              <a:schemeClr val="tx1"/>
            </a:solidFill>
            <a:prstDash val="dash"/>
            <a:round/>
            <a:headEnd/>
            <a:tailEnd/>
          </a:ln>
          <a:effectLst/>
        </p:spPr>
        <p:txBody>
          <a:bodyPr/>
          <a:lstStyle/>
          <a:p>
            <a:pPr defTabSz="457200"/>
            <a:endParaRPr lang="nb-NO">
              <a:solidFill>
                <a:prstClr val="black"/>
              </a:solidFill>
            </a:endParaRPr>
          </a:p>
        </p:txBody>
      </p:sp>
    </p:spTree>
    <p:extLst>
      <p:ext uri="{BB962C8B-B14F-4D97-AF65-F5344CB8AC3E}">
        <p14:creationId xmlns:p14="http://schemas.microsoft.com/office/powerpoint/2010/main" val="4171325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550506" y="723900"/>
            <a:ext cx="4669195" cy="841693"/>
          </a:xfrm>
        </p:spPr>
        <p:txBody>
          <a:bodyPr>
            <a:normAutofit/>
          </a:bodyPr>
          <a:lstStyle/>
          <a:p>
            <a:r>
              <a:rPr lang="nb-NO" dirty="0"/>
              <a:t>Lokal lønnsdannelse </a:t>
            </a:r>
          </a:p>
        </p:txBody>
      </p:sp>
      <p:sp>
        <p:nvSpPr>
          <p:cNvPr id="130051" name="Rectangle 3"/>
          <p:cNvSpPr>
            <a:spLocks noGrp="1" noChangeArrowheads="1"/>
          </p:cNvSpPr>
          <p:nvPr>
            <p:ph type="body" idx="1"/>
          </p:nvPr>
        </p:nvSpPr>
        <p:spPr>
          <a:xfrm>
            <a:off x="643812" y="1905954"/>
            <a:ext cx="5254069" cy="3609975"/>
          </a:xfrm>
        </p:spPr>
        <p:txBody>
          <a:bodyPr/>
          <a:lstStyle/>
          <a:p>
            <a:r>
              <a:rPr lang="nb-NO" dirty="0"/>
              <a:t>I stor grad underlagt styringsrett</a:t>
            </a:r>
          </a:p>
          <a:p>
            <a:r>
              <a:rPr lang="nb-NO" dirty="0"/>
              <a:t>Opprykk – automatikk</a:t>
            </a:r>
          </a:p>
          <a:p>
            <a:r>
              <a:rPr lang="nb-NO" dirty="0"/>
              <a:t>Personlige tillegg</a:t>
            </a:r>
          </a:p>
          <a:p>
            <a:r>
              <a:rPr lang="nb-NO" dirty="0"/>
              <a:t>Økt omfang av variable lønnselementer</a:t>
            </a:r>
          </a:p>
        </p:txBody>
      </p:sp>
      <p:pic>
        <p:nvPicPr>
          <p:cNvPr id="7" name="Picture 2" descr="H:\E-læring\_MG_5721.tif"/>
          <p:cNvPicPr>
            <a:picLocks noChangeAspect="1" noChangeArrowheads="1"/>
          </p:cNvPicPr>
          <p:nvPr/>
        </p:nvPicPr>
        <p:blipFill>
          <a:blip r:embed="rId3" cstate="screen"/>
          <a:srcRect/>
          <a:stretch>
            <a:fillRect/>
          </a:stretch>
        </p:blipFill>
        <p:spPr bwMode="auto">
          <a:xfrm>
            <a:off x="6957060" y="0"/>
            <a:ext cx="5234940" cy="6858000"/>
          </a:xfrm>
          <a:prstGeom prst="rect">
            <a:avLst/>
          </a:prstGeom>
          <a:noFill/>
        </p:spPr>
      </p:pic>
    </p:spTree>
    <p:extLst>
      <p:ext uri="{BB962C8B-B14F-4D97-AF65-F5344CB8AC3E}">
        <p14:creationId xmlns:p14="http://schemas.microsoft.com/office/powerpoint/2010/main" val="2919530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Kommunikasjon\Bilder\Bilder powerpoint_\Farget bakgrunn\finansmiljø.jpg"/>
          <p:cNvPicPr>
            <a:picLocks noChangeAspect="1" noChangeArrowheads="1"/>
          </p:cNvPicPr>
          <p:nvPr/>
        </p:nvPicPr>
        <p:blipFill>
          <a:blip r:embed="rId3" cstate="screen"/>
          <a:srcRect/>
          <a:stretch>
            <a:fillRect/>
          </a:stretch>
        </p:blipFill>
        <p:spPr bwMode="auto">
          <a:xfrm>
            <a:off x="0" y="0"/>
            <a:ext cx="4960620" cy="6858000"/>
          </a:xfrm>
          <a:prstGeom prst="rect">
            <a:avLst/>
          </a:prstGeom>
          <a:noFill/>
        </p:spPr>
      </p:pic>
      <p:sp>
        <p:nvSpPr>
          <p:cNvPr id="148482" name="Rectangle 2"/>
          <p:cNvSpPr>
            <a:spLocks noGrp="1" noChangeArrowheads="1"/>
          </p:cNvSpPr>
          <p:nvPr>
            <p:ph type="title"/>
          </p:nvPr>
        </p:nvSpPr>
        <p:spPr>
          <a:xfrm>
            <a:off x="5533053" y="778193"/>
            <a:ext cx="6447809" cy="1143000"/>
          </a:xfrm>
        </p:spPr>
        <p:txBody>
          <a:bodyPr/>
          <a:lstStyle/>
          <a:p>
            <a:r>
              <a:rPr lang="nb-NO" dirty="0"/>
              <a:t>Verdsetting av </a:t>
            </a:r>
            <a:r>
              <a:rPr lang="nb-NO" dirty="0" smtClean="0"/>
              <a:t/>
            </a:r>
            <a:br>
              <a:rPr lang="nb-NO" dirty="0" smtClean="0"/>
            </a:br>
            <a:r>
              <a:rPr lang="nb-NO" dirty="0" smtClean="0"/>
              <a:t>andre </a:t>
            </a:r>
            <a:r>
              <a:rPr lang="nb-NO" dirty="0"/>
              <a:t>goder</a:t>
            </a:r>
          </a:p>
        </p:txBody>
      </p:sp>
      <p:sp>
        <p:nvSpPr>
          <p:cNvPr id="148483" name="Rectangle 3"/>
          <p:cNvSpPr>
            <a:spLocks noGrp="1" noChangeArrowheads="1"/>
          </p:cNvSpPr>
          <p:nvPr>
            <p:ph type="body" idx="1"/>
          </p:nvPr>
        </p:nvSpPr>
        <p:spPr>
          <a:xfrm>
            <a:off x="5533053" y="2179956"/>
            <a:ext cx="5317509" cy="3609975"/>
          </a:xfrm>
        </p:spPr>
        <p:txBody>
          <a:bodyPr/>
          <a:lstStyle/>
          <a:p>
            <a:r>
              <a:rPr lang="nb-NO" dirty="0"/>
              <a:t>Pensjon</a:t>
            </a:r>
          </a:p>
          <a:p>
            <a:r>
              <a:rPr lang="nb-NO" dirty="0"/>
              <a:t>AFP</a:t>
            </a:r>
          </a:p>
          <a:p>
            <a:r>
              <a:rPr lang="nb-NO" dirty="0"/>
              <a:t>Forsikringsordninger</a:t>
            </a:r>
          </a:p>
          <a:p>
            <a:r>
              <a:rPr lang="nb-NO" dirty="0"/>
              <a:t>Lånebetingelser</a:t>
            </a:r>
          </a:p>
          <a:p>
            <a:r>
              <a:rPr lang="nb-NO" dirty="0"/>
              <a:t>Fleksibel arbeidstid</a:t>
            </a:r>
          </a:p>
          <a:p>
            <a:r>
              <a:rPr lang="nb-NO" dirty="0"/>
              <a:t>Hjemmekontor </a:t>
            </a:r>
          </a:p>
          <a:p>
            <a:r>
              <a:rPr lang="nb-NO" dirty="0"/>
              <a:t>Annet </a:t>
            </a:r>
          </a:p>
        </p:txBody>
      </p:sp>
    </p:spTree>
    <p:extLst>
      <p:ext uri="{BB962C8B-B14F-4D97-AF65-F5344CB8AC3E}">
        <p14:creationId xmlns:p14="http://schemas.microsoft.com/office/powerpoint/2010/main" val="2557827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Idémyldring</a:t>
            </a:r>
            <a:r>
              <a:rPr lang="nb-NO" dirty="0" smtClean="0"/>
              <a:t> om lønn og lønnsdannelse</a:t>
            </a:r>
            <a:endParaRPr lang="nb-NO" dirty="0"/>
          </a:p>
        </p:txBody>
      </p:sp>
      <p:pic>
        <p:nvPicPr>
          <p:cNvPr id="4" name="Picture 2" descr="F:\Kommunikasjon\Bilder\Bilder powerpoint_\Figur serie 1\Seigmann spørrende på benk.jpg"/>
          <p:cNvPicPr>
            <a:picLocks noGrp="1" noChangeAspect="1" noChangeArrowheads="1"/>
          </p:cNvPicPr>
          <p:nvPr>
            <p:ph idx="1"/>
          </p:nvPr>
        </p:nvPicPr>
        <p:blipFill>
          <a:blip r:embed="rId3" cstate="print"/>
          <a:srcRect l="51871" r="7143" b="14901"/>
          <a:stretch>
            <a:fillRect/>
          </a:stretch>
        </p:blipFill>
        <p:spPr bwMode="auto">
          <a:xfrm>
            <a:off x="5029201" y="1797502"/>
            <a:ext cx="2295525" cy="3574599"/>
          </a:xfrm>
          <a:prstGeom prst="rect">
            <a:avLst/>
          </a:prstGeom>
          <a:noFill/>
        </p:spPr>
      </p:pic>
    </p:spTree>
    <p:extLst>
      <p:ext uri="{BB962C8B-B14F-4D97-AF65-F5344CB8AC3E}">
        <p14:creationId xmlns:p14="http://schemas.microsoft.com/office/powerpoint/2010/main" val="2251907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Lønnsdannelse i finansnæringen</a:t>
            </a:r>
            <a:endParaRPr lang="nb-NO" dirty="0"/>
          </a:p>
        </p:txBody>
      </p:sp>
      <p:sp>
        <p:nvSpPr>
          <p:cNvPr id="3" name="Plassholder for innhold 2"/>
          <p:cNvSpPr>
            <a:spLocks noGrp="1"/>
          </p:cNvSpPr>
          <p:nvPr>
            <p:ph idx="1"/>
          </p:nvPr>
        </p:nvSpPr>
        <p:spPr>
          <a:xfrm>
            <a:off x="1812471" y="1654627"/>
            <a:ext cx="8226878" cy="4652741"/>
          </a:xfrm>
        </p:spPr>
        <p:txBody>
          <a:bodyPr/>
          <a:lstStyle/>
          <a:p>
            <a:pPr>
              <a:buNone/>
            </a:pPr>
            <a:endParaRPr lang="nb-NO" dirty="0"/>
          </a:p>
        </p:txBody>
      </p:sp>
      <p:sp>
        <p:nvSpPr>
          <p:cNvPr id="4" name="Rektangel 3"/>
          <p:cNvSpPr/>
          <p:nvPr/>
        </p:nvSpPr>
        <p:spPr>
          <a:xfrm>
            <a:off x="3457575" y="2228851"/>
            <a:ext cx="3105150" cy="809625"/>
          </a:xfrm>
          <a:prstGeom prst="rect">
            <a:avLst/>
          </a:prstGeom>
          <a:solidFill>
            <a:srgbClr val="5A447A"/>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nb-NO" b="1" dirty="0">
                <a:solidFill>
                  <a:prstClr val="black"/>
                </a:solidFill>
              </a:rPr>
              <a:t>Resultat av sentrale forhandlinger</a:t>
            </a:r>
            <a:endParaRPr lang="nb-NO" b="1" dirty="0">
              <a:solidFill>
                <a:prstClr val="black"/>
              </a:solidFill>
            </a:endParaRPr>
          </a:p>
        </p:txBody>
      </p:sp>
      <p:sp>
        <p:nvSpPr>
          <p:cNvPr id="5" name="Rektangel 4"/>
          <p:cNvSpPr/>
          <p:nvPr/>
        </p:nvSpPr>
        <p:spPr>
          <a:xfrm>
            <a:off x="3457575" y="3019425"/>
            <a:ext cx="3105150" cy="781050"/>
          </a:xfrm>
          <a:prstGeom prst="rect">
            <a:avLst/>
          </a:prstGeom>
          <a:solidFill>
            <a:srgbClr val="8B1F1E"/>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nb-NO" b="1" dirty="0">
                <a:solidFill>
                  <a:prstClr val="black"/>
                </a:solidFill>
              </a:rPr>
              <a:t>Resultat av lokale forhandlinger</a:t>
            </a:r>
            <a:endParaRPr lang="nb-NO" b="1" dirty="0">
              <a:solidFill>
                <a:prstClr val="black"/>
              </a:solidFill>
            </a:endParaRPr>
          </a:p>
        </p:txBody>
      </p:sp>
      <p:sp>
        <p:nvSpPr>
          <p:cNvPr id="6" name="Rektangel 5"/>
          <p:cNvSpPr/>
          <p:nvPr/>
        </p:nvSpPr>
        <p:spPr>
          <a:xfrm>
            <a:off x="3457575" y="3810001"/>
            <a:ext cx="3105150" cy="790575"/>
          </a:xfrm>
          <a:prstGeom prst="rect">
            <a:avLst/>
          </a:prstGeom>
          <a:solidFill>
            <a:srgbClr val="2B899A"/>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nb-NO" b="1" dirty="0">
                <a:solidFill>
                  <a:prstClr val="black"/>
                </a:solidFill>
              </a:rPr>
              <a:t>Meg selv</a:t>
            </a:r>
            <a:endParaRPr lang="nb-NO" b="1" dirty="0">
              <a:solidFill>
                <a:prstClr val="black"/>
              </a:solidFill>
            </a:endParaRPr>
          </a:p>
        </p:txBody>
      </p:sp>
      <p:sp>
        <p:nvSpPr>
          <p:cNvPr id="8" name="Pil høyre 7"/>
          <p:cNvSpPr/>
          <p:nvPr/>
        </p:nvSpPr>
        <p:spPr>
          <a:xfrm flipH="1">
            <a:off x="6705597" y="2762251"/>
            <a:ext cx="2305051" cy="1171575"/>
          </a:xfrm>
          <a:prstGeom prst="rightArrow">
            <a:avLst/>
          </a:prstGeom>
          <a:solidFill>
            <a:srgbClr val="52565A"/>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nb-NO" dirty="0">
                <a:solidFill>
                  <a:prstClr val="white"/>
                </a:solidFill>
              </a:rPr>
              <a:t>Tillitsvalgte påvirker</a:t>
            </a:r>
            <a:endParaRPr lang="nb-NO" dirty="0">
              <a:solidFill>
                <a:prstClr val="white"/>
              </a:solidFill>
            </a:endParaRPr>
          </a:p>
        </p:txBody>
      </p:sp>
    </p:spTree>
    <p:extLst>
      <p:ext uri="{BB962C8B-B14F-4D97-AF65-F5344CB8AC3E}">
        <p14:creationId xmlns:p14="http://schemas.microsoft.com/office/powerpoint/2010/main" val="298893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fade">
                                      <p:cBhvr>
                                        <p:cTn id="17" dur="2000"/>
                                        <p:tgtEl>
                                          <p:spTgt spid="5">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20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bg/>
                                          </p:spTgt>
                                        </p:tgtEl>
                                        <p:attrNameLst>
                                          <p:attrName>style.visibility</p:attrName>
                                        </p:attrNameLst>
                                      </p:cBhvr>
                                      <p:to>
                                        <p:strVal val="visible"/>
                                      </p:to>
                                    </p:set>
                                    <p:animEffect transition="in" filter="fade">
                                      <p:cBhvr>
                                        <p:cTn id="27" dur="2000"/>
                                        <p:tgtEl>
                                          <p:spTgt spid="4">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20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bg/>
                                          </p:spTgt>
                                        </p:tgtEl>
                                        <p:attrNameLst>
                                          <p:attrName>style.visibility</p:attrName>
                                        </p:attrNameLst>
                                      </p:cBhvr>
                                      <p:to>
                                        <p:strVal val="visible"/>
                                      </p:to>
                                    </p:set>
                                    <p:animEffect transition="in" filter="wipe(down)">
                                      <p:cBhvr>
                                        <p:cTn id="37" dur="500"/>
                                        <p:tgtEl>
                                          <p:spTgt spid="8">
                                            <p:bg/>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wipe(down)">
                                      <p:cBhvr>
                                        <p:cTn id="4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P spid="6" grpId="0" build="p" animBg="1"/>
      <p:bldP spid="8"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Bedriftsavtale, Hovedavtale, Sentralavtale </a:t>
            </a:r>
            <a:endParaRPr lang="nb-NO" dirty="0"/>
          </a:p>
        </p:txBody>
      </p:sp>
      <p:sp>
        <p:nvSpPr>
          <p:cNvPr id="3" name="Plassholder for innhold 2"/>
          <p:cNvSpPr>
            <a:spLocks noGrp="1"/>
          </p:cNvSpPr>
          <p:nvPr>
            <p:ph idx="1"/>
          </p:nvPr>
        </p:nvSpPr>
        <p:spPr/>
        <p:txBody>
          <a:bodyPr/>
          <a:lstStyle/>
          <a:p>
            <a:pPr>
              <a:buNone/>
            </a:pPr>
            <a:r>
              <a:rPr lang="nb-NO" b="1" dirty="0" smtClean="0"/>
              <a:t>Ditt viktigste verktøy i lokal lønnsdannelse er Bedriftsavtalen!</a:t>
            </a:r>
          </a:p>
          <a:p>
            <a:pPr>
              <a:buNone/>
            </a:pPr>
            <a:r>
              <a:rPr lang="nb-NO" b="1" dirty="0" smtClean="0"/>
              <a:t/>
            </a:r>
            <a:br>
              <a:rPr lang="nb-NO" b="1" dirty="0" smtClean="0"/>
            </a:br>
            <a:r>
              <a:rPr lang="nb-NO" b="1" dirty="0" smtClean="0"/>
              <a:t>Hovedavtalen (regulerer hvilke elementer som skal inn i BA)</a:t>
            </a:r>
          </a:p>
          <a:p>
            <a:pPr>
              <a:buNone/>
            </a:pPr>
            <a:r>
              <a:rPr lang="nb-NO" dirty="0" smtClean="0"/>
              <a:t>§7.4, e – hvilke elementer skal inn i BA?</a:t>
            </a:r>
          </a:p>
          <a:p>
            <a:pPr>
              <a:buNone/>
            </a:pPr>
            <a:r>
              <a:rPr lang="nb-NO" dirty="0" smtClean="0"/>
              <a:t>§14.5 – hvilke kriterier skal legges til grunn for lønnstillegg?</a:t>
            </a:r>
          </a:p>
          <a:p>
            <a:pPr>
              <a:buNone/>
            </a:pPr>
            <a:r>
              <a:rPr lang="nb-NO" b="1" dirty="0" smtClean="0"/>
              <a:t/>
            </a:r>
            <a:br>
              <a:rPr lang="nb-NO" b="1" dirty="0" smtClean="0"/>
            </a:br>
            <a:r>
              <a:rPr lang="nb-NO" b="1" dirty="0" smtClean="0"/>
              <a:t>Sentralavtalen</a:t>
            </a:r>
          </a:p>
          <a:p>
            <a:pPr>
              <a:buNone/>
            </a:pPr>
            <a:r>
              <a:rPr lang="nb-NO" dirty="0" smtClean="0"/>
              <a:t>Kapittel 3 – Lønn</a:t>
            </a:r>
          </a:p>
          <a:p>
            <a:pPr>
              <a:buNone/>
            </a:pPr>
            <a:r>
              <a:rPr lang="nb-NO" dirty="0" smtClean="0"/>
              <a:t>Kapittel 5 – Kompetanse </a:t>
            </a:r>
          </a:p>
          <a:p>
            <a:pPr>
              <a:buNone/>
            </a:pPr>
            <a:endParaRPr lang="nb-NO" dirty="0"/>
          </a:p>
        </p:txBody>
      </p:sp>
    </p:spTree>
    <p:extLst>
      <p:ext uri="{BB962C8B-B14F-4D97-AF65-F5344CB8AC3E}">
        <p14:creationId xmlns:p14="http://schemas.microsoft.com/office/powerpoint/2010/main" val="247068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812471" y="511626"/>
            <a:ext cx="8229600" cy="1479099"/>
          </a:xfrm>
        </p:spPr>
        <p:txBody>
          <a:bodyPr/>
          <a:lstStyle/>
          <a:p>
            <a:r>
              <a:rPr lang="nb-NO" dirty="0" smtClean="0"/>
              <a:t>				Quiz – hvem er dette?</a:t>
            </a:r>
            <a:endParaRPr lang="nb-NO" dirty="0"/>
          </a:p>
        </p:txBody>
      </p:sp>
      <p:pic>
        <p:nvPicPr>
          <p:cNvPr id="4" name="Plassholder for innhold 3" descr="Odd Aukrust.png"/>
          <p:cNvPicPr>
            <a:picLocks noGrp="1" noChangeAspect="1"/>
          </p:cNvPicPr>
          <p:nvPr>
            <p:ph idx="1"/>
          </p:nvPr>
        </p:nvPicPr>
        <p:blipFill>
          <a:blip r:embed="rId3" cstate="print"/>
          <a:stretch>
            <a:fillRect/>
          </a:stretch>
        </p:blipFill>
        <p:spPr>
          <a:xfrm>
            <a:off x="3736522" y="2609850"/>
            <a:ext cx="4124927" cy="2483520"/>
          </a:xfrm>
        </p:spPr>
      </p:pic>
    </p:spTree>
    <p:extLst>
      <p:ext uri="{BB962C8B-B14F-4D97-AF65-F5344CB8AC3E}">
        <p14:creationId xmlns:p14="http://schemas.microsoft.com/office/powerpoint/2010/main" val="3186868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7489" y="511626"/>
            <a:ext cx="9544582" cy="1545774"/>
          </a:xfrm>
        </p:spPr>
        <p:txBody>
          <a:bodyPr>
            <a:normAutofit fontScale="90000"/>
          </a:bodyPr>
          <a:lstStyle/>
          <a:p>
            <a:r>
              <a:rPr lang="nb-NO" dirty="0" smtClean="0"/>
              <a:t>Frontfagsmodellen – en metode for fastsettelse av hvor stor lønnsveksten samfunnet ”tåler”; den såkalte ”rammen” for årets oppgjør.</a:t>
            </a:r>
            <a:endParaRPr lang="nb-NO" dirty="0"/>
          </a:p>
        </p:txBody>
      </p:sp>
      <p:pic>
        <p:nvPicPr>
          <p:cNvPr id="6" name="Picture 2" descr="C:\Users\ffkea\Pictures\ScanStockPhoto_image_327411.jpg"/>
          <p:cNvPicPr>
            <a:picLocks noChangeAspect="1" noChangeArrowheads="1"/>
          </p:cNvPicPr>
          <p:nvPr/>
        </p:nvPicPr>
        <p:blipFill>
          <a:blip r:embed="rId3" cstate="screen"/>
          <a:srcRect/>
          <a:stretch>
            <a:fillRect/>
          </a:stretch>
        </p:blipFill>
        <p:spPr bwMode="auto">
          <a:xfrm rot="5400000">
            <a:off x="213073" y="2532317"/>
            <a:ext cx="4095752" cy="3526920"/>
          </a:xfrm>
          <a:prstGeom prst="rect">
            <a:avLst/>
          </a:prstGeom>
          <a:noFill/>
        </p:spPr>
      </p:pic>
      <p:sp>
        <p:nvSpPr>
          <p:cNvPr id="11" name="TekstSylinder 10"/>
          <p:cNvSpPr txBox="1"/>
          <p:nvPr/>
        </p:nvSpPr>
        <p:spPr>
          <a:xfrm>
            <a:off x="5572125" y="2247901"/>
            <a:ext cx="4876800" cy="3139321"/>
          </a:xfrm>
          <a:prstGeom prst="rect">
            <a:avLst/>
          </a:prstGeom>
          <a:noFill/>
        </p:spPr>
        <p:txBody>
          <a:bodyPr wrap="square" rtlCol="0">
            <a:spAutoFit/>
          </a:bodyPr>
          <a:lstStyle/>
          <a:p>
            <a:pPr defTabSz="457200"/>
            <a:r>
              <a:rPr lang="nb-NO" b="1" dirty="0">
                <a:solidFill>
                  <a:prstClr val="black"/>
                </a:solidFill>
              </a:rPr>
              <a:t>Det enkelte års lønnsvekst består av følgende</a:t>
            </a:r>
          </a:p>
          <a:p>
            <a:pPr defTabSz="457200"/>
            <a:endParaRPr lang="nb-NO" dirty="0">
              <a:solidFill>
                <a:prstClr val="black"/>
              </a:solidFill>
            </a:endParaRPr>
          </a:p>
          <a:p>
            <a:pPr marL="342900" indent="-342900" defTabSz="457200"/>
            <a:r>
              <a:rPr lang="nb-NO" dirty="0">
                <a:solidFill>
                  <a:prstClr val="black"/>
                </a:solidFill>
              </a:rPr>
              <a:t>Lønnsvekst som følge av tillegg gitt året før</a:t>
            </a:r>
          </a:p>
          <a:p>
            <a:pPr marL="342900" indent="-342900" defTabSz="457200"/>
            <a:r>
              <a:rPr lang="nb-NO" dirty="0">
                <a:solidFill>
                  <a:prstClr val="black"/>
                </a:solidFill>
              </a:rPr>
              <a:t>	- overheng</a:t>
            </a:r>
          </a:p>
          <a:p>
            <a:pPr marL="342900" indent="-342900" defTabSz="457200"/>
            <a:endParaRPr lang="nb-NO" dirty="0">
              <a:solidFill>
                <a:prstClr val="black"/>
              </a:solidFill>
            </a:endParaRPr>
          </a:p>
          <a:p>
            <a:pPr marL="342900" indent="-342900" defTabSz="457200"/>
            <a:r>
              <a:rPr lang="nb-NO" dirty="0">
                <a:solidFill>
                  <a:prstClr val="black"/>
                </a:solidFill>
              </a:rPr>
              <a:t>Forventet lokal lønnsutvikling i den enkelte bedrift</a:t>
            </a:r>
          </a:p>
          <a:p>
            <a:pPr marL="342900" indent="-342900" defTabSz="457200"/>
            <a:r>
              <a:rPr lang="nb-NO" dirty="0">
                <a:solidFill>
                  <a:prstClr val="black"/>
                </a:solidFill>
              </a:rPr>
              <a:t>	- glidning</a:t>
            </a:r>
          </a:p>
          <a:p>
            <a:pPr marL="342900" indent="-342900" defTabSz="457200"/>
            <a:endParaRPr lang="nb-NO" dirty="0">
              <a:solidFill>
                <a:prstClr val="black"/>
              </a:solidFill>
            </a:endParaRPr>
          </a:p>
          <a:p>
            <a:pPr marL="342900" indent="-342900" defTabSz="457200"/>
            <a:r>
              <a:rPr lang="nb-NO" dirty="0">
                <a:solidFill>
                  <a:prstClr val="black"/>
                </a:solidFill>
              </a:rPr>
              <a:t>Det generelle tillegget som gis til alle</a:t>
            </a:r>
          </a:p>
          <a:p>
            <a:pPr marL="342900" indent="-342900" defTabSz="457200"/>
            <a:r>
              <a:rPr lang="nb-NO" dirty="0">
                <a:solidFill>
                  <a:prstClr val="black"/>
                </a:solidFill>
              </a:rPr>
              <a:t>	- forhandlingene pr. 1.5.</a:t>
            </a:r>
          </a:p>
          <a:p>
            <a:pPr marL="342900" indent="-342900" defTabSz="457200"/>
            <a:r>
              <a:rPr lang="nb-NO" dirty="0">
                <a:solidFill>
                  <a:prstClr val="black"/>
                </a:solidFill>
              </a:rPr>
              <a:t>	</a:t>
            </a:r>
          </a:p>
        </p:txBody>
      </p:sp>
    </p:spTree>
    <p:extLst>
      <p:ext uri="{BB962C8B-B14F-4D97-AF65-F5344CB8AC3E}">
        <p14:creationId xmlns:p14="http://schemas.microsoft.com/office/powerpoint/2010/main" val="2514869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smtClean="0"/>
              <a:t>Når/hvordan skal jeg informere om lønn?</a:t>
            </a:r>
            <a:endParaRPr lang="nb-NO" dirty="0"/>
          </a:p>
        </p:txBody>
      </p:sp>
      <p:sp>
        <p:nvSpPr>
          <p:cNvPr id="6" name="Plassholder for innhold 5"/>
          <p:cNvSpPr>
            <a:spLocks noGrp="1"/>
          </p:cNvSpPr>
          <p:nvPr>
            <p:ph sz="half" idx="2"/>
          </p:nvPr>
        </p:nvSpPr>
        <p:spPr/>
        <p:txBody>
          <a:bodyPr/>
          <a:lstStyle/>
          <a:p>
            <a:r>
              <a:rPr lang="nb-NO" dirty="0" smtClean="0"/>
              <a:t>I medlemsmøte i god tid før hovedoppgjør og lokalt oppgjør</a:t>
            </a:r>
          </a:p>
          <a:p>
            <a:r>
              <a:rPr lang="nb-NO" dirty="0" smtClean="0"/>
              <a:t>I nyhetsbrev til medlemmene</a:t>
            </a:r>
          </a:p>
          <a:p>
            <a:r>
              <a:rPr lang="nb-NO" dirty="0" smtClean="0"/>
              <a:t>Ved å referere til informasjon om lønn og lønnsdannelse på Finansforbundets nettsider</a:t>
            </a:r>
          </a:p>
          <a:p>
            <a:r>
              <a:rPr lang="nb-NO" dirty="0" smtClean="0"/>
              <a:t>Annet?</a:t>
            </a:r>
          </a:p>
          <a:p>
            <a:endParaRPr lang="nb-NO" dirty="0"/>
          </a:p>
        </p:txBody>
      </p:sp>
      <p:pic>
        <p:nvPicPr>
          <p:cNvPr id="1026" name="Picture 2" descr="C:\Users\ffier\AppData\Local\Microsoft\Windows\Temporary Internet Files\Content.IE5\472FVWXE\MC900299707[1].wmf"/>
          <p:cNvPicPr>
            <a:picLocks noGrp="1" noChangeAspect="1" noChangeArrowheads="1"/>
          </p:cNvPicPr>
          <p:nvPr>
            <p:ph sz="half" idx="1"/>
          </p:nvPr>
        </p:nvPicPr>
        <p:blipFill>
          <a:blip r:embed="rId3" cstate="print"/>
          <a:srcRect/>
          <a:stretch>
            <a:fillRect/>
          </a:stretch>
        </p:blipFill>
        <p:spPr bwMode="auto">
          <a:xfrm>
            <a:off x="3035693" y="2225821"/>
            <a:ext cx="2358667" cy="2403329"/>
          </a:xfrm>
          <a:prstGeom prst="rect">
            <a:avLst/>
          </a:prstGeom>
          <a:noFill/>
        </p:spPr>
      </p:pic>
    </p:spTree>
    <p:extLst>
      <p:ext uri="{BB962C8B-B14F-4D97-AF65-F5344CB8AC3E}">
        <p14:creationId xmlns:p14="http://schemas.microsoft.com/office/powerpoint/2010/main" val="162853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Tilleggsfoiler</a:t>
            </a:r>
            <a:endParaRPr lang="nb-NO" dirty="0"/>
          </a:p>
        </p:txBody>
      </p:sp>
      <p:sp>
        <p:nvSpPr>
          <p:cNvPr id="3" name="Plassholder for innhold 2"/>
          <p:cNvSpPr>
            <a:spLocks noGrp="1"/>
          </p:cNvSpPr>
          <p:nvPr>
            <p:ph sz="half" idx="1"/>
          </p:nvPr>
        </p:nvSpPr>
        <p:spPr/>
        <p:txBody>
          <a:bodyPr/>
          <a:lstStyle/>
          <a:p>
            <a:endParaRPr lang="nb-NO"/>
          </a:p>
        </p:txBody>
      </p:sp>
      <p:sp>
        <p:nvSpPr>
          <p:cNvPr id="4" name="Plassholder for innhold 3"/>
          <p:cNvSpPr>
            <a:spLocks noGrp="1"/>
          </p:cNvSpPr>
          <p:nvPr>
            <p:ph sz="half" idx="2"/>
          </p:nvPr>
        </p:nvSpPr>
        <p:spPr/>
        <p:txBody>
          <a:bodyPr/>
          <a:lstStyle/>
          <a:p>
            <a:endParaRPr lang="nb-NO" dirty="0"/>
          </a:p>
        </p:txBody>
      </p:sp>
    </p:spTree>
    <p:extLst>
      <p:ext uri="{BB962C8B-B14F-4D97-AF65-F5344CB8AC3E}">
        <p14:creationId xmlns:p14="http://schemas.microsoft.com/office/powerpoint/2010/main" val="2533734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643812" y="588010"/>
            <a:ext cx="9271079" cy="623570"/>
          </a:xfrm>
        </p:spPr>
        <p:txBody>
          <a:bodyPr>
            <a:normAutofit/>
          </a:bodyPr>
          <a:lstStyle/>
          <a:p>
            <a:r>
              <a:rPr lang="nb-NO" sz="3200" dirty="0"/>
              <a:t>Lønnsdannelsen i forhandlingsområdet </a:t>
            </a:r>
          </a:p>
        </p:txBody>
      </p:sp>
      <p:sp>
        <p:nvSpPr>
          <p:cNvPr id="121859" name="Rectangle 3"/>
          <p:cNvSpPr>
            <a:spLocks noGrp="1" noChangeArrowheads="1"/>
          </p:cNvSpPr>
          <p:nvPr>
            <p:ph type="body" idx="1"/>
          </p:nvPr>
        </p:nvSpPr>
        <p:spPr>
          <a:xfrm>
            <a:off x="783772" y="1699261"/>
            <a:ext cx="6536828" cy="3609975"/>
          </a:xfrm>
        </p:spPr>
        <p:txBody>
          <a:bodyPr/>
          <a:lstStyle/>
          <a:p>
            <a:pPr>
              <a:buFontTx/>
              <a:buNone/>
            </a:pPr>
            <a:r>
              <a:rPr lang="nb-NO" dirty="0" smtClean="0">
                <a:solidFill>
                  <a:srgbClr val="C00000"/>
                </a:solidFill>
              </a:rPr>
              <a:t>RAMMEN FOR OPPGJØRET</a:t>
            </a:r>
            <a:endParaRPr lang="nb-NO" dirty="0">
              <a:solidFill>
                <a:srgbClr val="C00000"/>
              </a:solidFill>
            </a:endParaRPr>
          </a:p>
          <a:p>
            <a:pPr>
              <a:lnSpc>
                <a:spcPts val="2500"/>
              </a:lnSpc>
              <a:buNone/>
            </a:pPr>
            <a:r>
              <a:rPr lang="nb-NO" sz="2000" dirty="0"/>
              <a:t/>
            </a:r>
            <a:br>
              <a:rPr lang="nb-NO" sz="2000" dirty="0"/>
            </a:br>
            <a:r>
              <a:rPr lang="nb-NO" sz="2000" dirty="0">
                <a:solidFill>
                  <a:schemeClr val="tx1"/>
                </a:solidFill>
              </a:rPr>
              <a:t>      </a:t>
            </a:r>
            <a:r>
              <a:rPr lang="nb-NO" dirty="0" smtClean="0">
                <a:solidFill>
                  <a:schemeClr val="tx1"/>
                </a:solidFill>
              </a:rPr>
              <a:t>overheng</a:t>
            </a:r>
            <a:endParaRPr lang="nb-NO" dirty="0">
              <a:solidFill>
                <a:schemeClr val="tx1"/>
              </a:solidFill>
            </a:endParaRPr>
          </a:p>
          <a:p>
            <a:pPr>
              <a:buFontTx/>
              <a:buNone/>
            </a:pPr>
            <a:r>
              <a:rPr lang="nb-NO" dirty="0">
                <a:solidFill>
                  <a:schemeClr val="tx1"/>
                </a:solidFill>
              </a:rPr>
              <a:t> +	 generelle tillegg</a:t>
            </a:r>
          </a:p>
          <a:p>
            <a:pPr>
              <a:buFontTx/>
              <a:buNone/>
            </a:pPr>
            <a:r>
              <a:rPr lang="nb-NO" dirty="0">
                <a:solidFill>
                  <a:schemeClr val="tx1"/>
                </a:solidFill>
              </a:rPr>
              <a:t> +	 glidning/lokale tillegg</a:t>
            </a:r>
          </a:p>
          <a:p>
            <a:pPr>
              <a:buFontTx/>
              <a:buNone/>
            </a:pPr>
            <a:r>
              <a:rPr lang="nb-NO" dirty="0">
                <a:solidFill>
                  <a:schemeClr val="tx1"/>
                </a:solidFill>
              </a:rPr>
              <a:t> =  </a:t>
            </a:r>
            <a:r>
              <a:rPr lang="nb-NO" dirty="0" smtClean="0">
                <a:solidFill>
                  <a:schemeClr val="tx1"/>
                </a:solidFill>
              </a:rPr>
              <a:t>	 lønnsveksten</a:t>
            </a:r>
            <a:endParaRPr lang="nb-NO" dirty="0">
              <a:solidFill>
                <a:schemeClr val="tx1"/>
              </a:solidFill>
            </a:endParaRPr>
          </a:p>
        </p:txBody>
      </p:sp>
      <p:pic>
        <p:nvPicPr>
          <p:cNvPr id="5" name="Picture 2" descr="F:\Kommunikasjon\Bilder\Bilder powerpoint_\Hvit bakgrunn\sparegris02_photosdotcom.jpg"/>
          <p:cNvPicPr>
            <a:picLocks noChangeAspect="1" noChangeArrowheads="1"/>
          </p:cNvPicPr>
          <p:nvPr/>
        </p:nvPicPr>
        <p:blipFill>
          <a:blip r:embed="rId3" cstate="screen"/>
          <a:srcRect/>
          <a:stretch>
            <a:fillRect/>
          </a:stretch>
        </p:blipFill>
        <p:spPr bwMode="auto">
          <a:xfrm>
            <a:off x="6088380" y="1805940"/>
            <a:ext cx="4442460" cy="4191000"/>
          </a:xfrm>
          <a:prstGeom prst="rect">
            <a:avLst/>
          </a:prstGeom>
          <a:noFill/>
        </p:spPr>
      </p:pic>
      <p:sp>
        <p:nvSpPr>
          <p:cNvPr id="17" name="Line 8"/>
          <p:cNvSpPr>
            <a:spLocks noChangeShapeType="1"/>
          </p:cNvSpPr>
          <p:nvPr/>
        </p:nvSpPr>
        <p:spPr bwMode="auto">
          <a:xfrm>
            <a:off x="2221230" y="4038600"/>
            <a:ext cx="3089910" cy="0"/>
          </a:xfrm>
          <a:prstGeom prst="line">
            <a:avLst/>
          </a:prstGeom>
          <a:noFill/>
          <a:ln w="19050">
            <a:solidFill>
              <a:schemeClr val="tx1"/>
            </a:solidFill>
            <a:round/>
            <a:headEnd/>
            <a:tailEnd/>
          </a:ln>
          <a:effectLst/>
        </p:spPr>
        <p:txBody>
          <a:bodyPr/>
          <a:lstStyle/>
          <a:p>
            <a:pPr defTabSz="457200"/>
            <a:endParaRPr lang="nb-NO">
              <a:solidFill>
                <a:prstClr val="black"/>
              </a:solidFill>
            </a:endParaRPr>
          </a:p>
        </p:txBody>
      </p:sp>
    </p:spTree>
    <p:extLst>
      <p:ext uri="{BB962C8B-B14F-4D97-AF65-F5344CB8AC3E}">
        <p14:creationId xmlns:p14="http://schemas.microsoft.com/office/powerpoint/2010/main" val="2755531717"/>
      </p:ext>
    </p:extLst>
  </p:cSld>
  <p:clrMapOvr>
    <a:masterClrMapping/>
  </p:clrMapOvr>
  <p:timing>
    <p:tnLst>
      <p:par>
        <p:cTn id="1" dur="indefinite" restart="never" nodeType="tmRoot"/>
      </p:par>
    </p:tnLst>
  </p:timing>
</p:sld>
</file>

<file path=ppt/theme/theme1.xml><?xml version="1.0" encoding="utf-8"?>
<a:theme xmlns:a="http://schemas.openxmlformats.org/drawingml/2006/main" name="finansforbundet_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finansforbundet_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PowerPoint" ma:contentTypeID="0x0101000BA834CC468B4F13A5F18A23810C503A00400D67D0BAB1984B93A04A91D826A116" ma:contentTypeVersion="0" ma:contentTypeDescription="" ma:contentTypeScope="" ma:versionID="124451161f8e90fc12d518c5bdda5803">
  <xsd:schema xmlns:xsd="http://www.w3.org/2001/XMLSchema" xmlns:xs="http://www.w3.org/2001/XMLSchema" xmlns:p="http://schemas.microsoft.com/office/2006/metadata/properties" xmlns:ns1="http://schemas.microsoft.com/sharepoint/v3" targetNamespace="http://schemas.microsoft.com/office/2006/metadata/properties" ma:root="true" ma:fieldsID="2330160aae3e2a1fc3863c09dc775a1f" ns1:_="">
    <xsd:import namespace="http://schemas.microsoft.com/sharepoint/v3"/>
    <xsd:element name="properties">
      <xsd:complexType>
        <xsd:sequence>
          <xsd:element name="documentManagement">
            <xsd:complexType>
              <xsd:all>
                <xsd:element ref="ns1:AGSCategory" minOccurs="0"/>
                <xsd:element ref="ns1:AGSUnderCategory" minOccurs="0"/>
                <xsd:element ref="ns1:AGS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GSCategory" ma:index="0" nillable="true" ma:displayName="Kategori" ma:internalName="AGSCategory">
      <xsd:simpleType>
        <xsd:restriction base="dms:Text"/>
      </xsd:simpleType>
    </xsd:element>
    <xsd:element name="AGSUnderCategory" ma:index="1" nillable="true" ma:displayName="Underkategori" ma:internalName="AGSUnderCategory">
      <xsd:simpleType>
        <xsd:restriction base="dms:Text"/>
      </xsd:simpleType>
    </xsd:element>
    <xsd:element name="AGSDescription" ma:index="2" nillable="true" ma:displayName="Beskrivelse" ma:internalName="AGSDescription">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GSCategory xmlns="http://schemas.microsoft.com/sharepoint/v3">Kompetanse</AGSCategory>
    <AGSDescription xmlns="http://schemas.microsoft.com/sharepoint/v3" xsi:nil="true"/>
    <AGSUnderCategory xmlns="http://schemas.microsoft.com/sharepoint/v3">Grunnkurs 2</AGSUnderCategory>
  </documentManagement>
</p:properties>
</file>

<file path=customXml/itemProps1.xml><?xml version="1.0" encoding="utf-8"?>
<ds:datastoreItem xmlns:ds="http://schemas.openxmlformats.org/officeDocument/2006/customXml" ds:itemID="{95F5A824-7EF7-4A33-A198-6F2153262F89}"/>
</file>

<file path=customXml/itemProps2.xml><?xml version="1.0" encoding="utf-8"?>
<ds:datastoreItem xmlns:ds="http://schemas.openxmlformats.org/officeDocument/2006/customXml" ds:itemID="{48581CF7-5539-4B9E-9C64-CA434CFA25B1}"/>
</file>

<file path=docProps/app.xml><?xml version="1.0" encoding="utf-8"?>
<Properties xmlns="http://schemas.openxmlformats.org/officeDocument/2006/extended-properties" xmlns:vt="http://schemas.openxmlformats.org/officeDocument/2006/docPropsVTypes">
  <TotalTime>0</TotalTime>
  <Words>2214</Words>
  <Application>Microsoft Office PowerPoint</Application>
  <PresentationFormat>Widescreen</PresentationFormat>
  <Paragraphs>193</Paragraphs>
  <Slides>17</Slides>
  <Notes>15</Notes>
  <HiddenSlides>0</HiddenSlides>
  <MMClips>0</MMClips>
  <ScaleCrop>false</ScaleCrop>
  <HeadingPairs>
    <vt:vector size="6" baseType="variant">
      <vt:variant>
        <vt:lpstr>Brukte skrifter</vt:lpstr>
      </vt:variant>
      <vt:variant>
        <vt:i4>4</vt:i4>
      </vt:variant>
      <vt:variant>
        <vt:lpstr>Tema</vt:lpstr>
      </vt:variant>
      <vt:variant>
        <vt:i4>2</vt:i4>
      </vt:variant>
      <vt:variant>
        <vt:lpstr>Lysbildetitler</vt:lpstr>
      </vt:variant>
      <vt:variant>
        <vt:i4>17</vt:i4>
      </vt:variant>
    </vt:vector>
  </HeadingPairs>
  <TitlesOfParts>
    <vt:vector size="23" baseType="lpstr">
      <vt:lpstr>Arial</vt:lpstr>
      <vt:lpstr>Arial Black</vt:lpstr>
      <vt:lpstr>Calibri</vt:lpstr>
      <vt:lpstr>Lucida Grande</vt:lpstr>
      <vt:lpstr>finansforbundet_mal</vt:lpstr>
      <vt:lpstr>6_finansforbundet_mal</vt:lpstr>
      <vt:lpstr>Lønn- og lønnsdannelse</vt:lpstr>
      <vt:lpstr>Idémyldring om lønn og lønnsdannelse</vt:lpstr>
      <vt:lpstr>Lønnsdannelse i finansnæringen</vt:lpstr>
      <vt:lpstr>Bedriftsavtale, Hovedavtale, Sentralavtale </vt:lpstr>
      <vt:lpstr>    Quiz – hvem er dette?</vt:lpstr>
      <vt:lpstr>Frontfagsmodellen – en metode for fastsettelse av hvor stor lønnsveksten samfunnet ”tåler”; den såkalte ”rammen” for årets oppgjør.</vt:lpstr>
      <vt:lpstr>Når/hvordan skal jeg informere om lønn?</vt:lpstr>
      <vt:lpstr>Tilleggsfoiler</vt:lpstr>
      <vt:lpstr>Lønnsdannelsen i forhandlingsområdet </vt:lpstr>
      <vt:lpstr>Overheng </vt:lpstr>
      <vt:lpstr>Glidning </vt:lpstr>
      <vt:lpstr>Årslønnsvekst</vt:lpstr>
      <vt:lpstr>PowerPoint-presentasjon</vt:lpstr>
      <vt:lpstr>PowerPoint-presentasjon</vt:lpstr>
      <vt:lpstr>Tariffmessige beregninger;  glidning og overheng av glidning  (Samlet glidning (2 %) fremkommer av innrapporterte tall fra bedriftene) </vt:lpstr>
      <vt:lpstr>Lokal lønnsdannelse </vt:lpstr>
      <vt:lpstr>Verdsetting av  andre goder</vt:lpstr>
    </vt:vector>
  </TitlesOfParts>
  <Company>Finansforbundet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Lønn- og lønnsdannelse</dc:title>
  <dc:creator>Inger Eline Romundgard</dc:creator>
  <cp:lastModifiedBy>Inger Eline Romundgard</cp:lastModifiedBy>
  <cp:revision>1</cp:revision>
  <dcterms:created xsi:type="dcterms:W3CDTF">2016-09-06T07:12:13Z</dcterms:created>
  <dcterms:modified xsi:type="dcterms:W3CDTF">2016-09-06T07:12:22Z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0x0101000BA834CC468B4F13A5F18A23810C503A00400D67D0BAB1984B93A04A91D826A116</vt:lpwstr>
  </property>
</Properties>
</file>