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22"/>
  </p:notesMasterIdLst>
  <p:handoutMasterIdLst>
    <p:handoutMasterId r:id="rId23"/>
  </p:handoutMasterIdLst>
  <p:sldIdLst>
    <p:sldId id="274"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Lst>
  <p:sldSz cx="9144000" cy="5143500" type="screen16x9"/>
  <p:notesSz cx="6858000" cy="9144000"/>
  <p:defaultText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65A"/>
    <a:srgbClr val="00B381"/>
    <a:srgbClr val="124E91"/>
    <a:srgbClr val="8B1F1E"/>
    <a:srgbClr val="2B899A"/>
    <a:srgbClr val="5A447A"/>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31" autoAdjust="0"/>
    <p:restoredTop sz="95707" autoAdjust="0"/>
  </p:normalViewPr>
  <p:slideViewPr>
    <p:cSldViewPr snapToGrid="0" snapToObjects="1" showGuides="1">
      <p:cViewPr varScale="1">
        <p:scale>
          <a:sx n="163" d="100"/>
          <a:sy n="163" d="100"/>
        </p:scale>
        <p:origin x="510" y="126"/>
      </p:cViewPr>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44" d="100"/>
          <a:sy n="144" d="100"/>
        </p:scale>
        <p:origin x="262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EC33D6-0A0D-2848-A23A-0A3032B25DD0}" type="datetimeFigureOut">
              <a:rPr lang="nn-NO" smtClean="0"/>
              <a:pPr/>
              <a:t>12.01.2018</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4207785-6654-9A46-916F-836BB606299B}" type="slidenum">
              <a:rPr lang="nb-NO" smtClean="0"/>
              <a:pPr/>
              <a:t>‹#›</a:t>
            </a:fld>
            <a:endParaRPr lang="nb-NO"/>
          </a:p>
        </p:txBody>
      </p:sp>
    </p:spTree>
    <p:extLst>
      <p:ext uri="{BB962C8B-B14F-4D97-AF65-F5344CB8AC3E}">
        <p14:creationId xmlns:p14="http://schemas.microsoft.com/office/powerpoint/2010/main" val="13321559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2194AA-8E11-474B-A892-FF3FA19C5C6D}" type="datetimeFigureOut">
              <a:rPr lang="nn-NO" smtClean="0"/>
              <a:pPr/>
              <a:t>12.01.2018</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B51AC-F4F3-624A-984C-DB3639108764}" type="slidenum">
              <a:rPr lang="nb-NO" smtClean="0"/>
              <a:pPr/>
              <a:t>‹#›</a:t>
            </a:fld>
            <a:endParaRPr lang="nb-NO"/>
          </a:p>
        </p:txBody>
      </p:sp>
    </p:spTree>
    <p:extLst>
      <p:ext uri="{BB962C8B-B14F-4D97-AF65-F5344CB8AC3E}">
        <p14:creationId xmlns:p14="http://schemas.microsoft.com/office/powerpoint/2010/main" val="2371965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2</a:t>
            </a:fld>
            <a:endParaRPr lang="nb-NO" dirty="0"/>
          </a:p>
        </p:txBody>
      </p:sp>
    </p:spTree>
    <p:extLst>
      <p:ext uri="{BB962C8B-B14F-4D97-AF65-F5344CB8AC3E}">
        <p14:creationId xmlns:p14="http://schemas.microsoft.com/office/powerpoint/2010/main" val="125577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68D51A-EE09-4FD3-9E62-A54D63C7F71E}" type="slidenum">
              <a:rPr lang="nb-NO" smtClean="0">
                <a:latin typeface="Arial" charset="0"/>
              </a:rPr>
              <a:pPr fontAlgn="base">
                <a:spcBef>
                  <a:spcPct val="0"/>
                </a:spcBef>
                <a:spcAft>
                  <a:spcPct val="0"/>
                </a:spcAft>
                <a:defRPr/>
              </a:pPr>
              <a:t>12</a:t>
            </a:fld>
            <a:endParaRPr lang="nb-NO" smtClean="0">
              <a:latin typeface="Arial" charset="0"/>
            </a:endParaRPr>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a:ln/>
        </p:spPr>
        <p:txBody>
          <a:bodyPr>
            <a:normAutofit fontScale="70000" lnSpcReduction="20000"/>
          </a:bodyPr>
          <a:lstStyle/>
          <a:p>
            <a:pPr eaLnBrk="1" fontAlgn="auto" hangingPunct="1">
              <a:spcBef>
                <a:spcPts val="0"/>
              </a:spcBef>
              <a:spcAft>
                <a:spcPts val="0"/>
              </a:spcAft>
              <a:defRPr/>
            </a:pPr>
            <a:r>
              <a:rPr lang="nb-NO" dirty="0" smtClean="0"/>
              <a:t>Målesystemer er – slik de brukes i vår næring – per definisjon behandling av personopplysninger. Da er det greit å vite at hovedregelen er et generelt forbud mot å behandle</a:t>
            </a:r>
            <a:r>
              <a:rPr lang="nb-NO" baseline="0" dirty="0" smtClean="0"/>
              <a:t> personopplysninger. Men det er selvfølgelig unntak fra dette, og disse fremgår av personopplysningslovens § 8.</a:t>
            </a:r>
          </a:p>
          <a:p>
            <a:pPr eaLnBrk="1" fontAlgn="auto" hangingPunct="1">
              <a:spcBef>
                <a:spcPts val="0"/>
              </a:spcBef>
              <a:spcAft>
                <a:spcPts val="0"/>
              </a:spcAft>
              <a:defRPr/>
            </a:pPr>
            <a:endParaRPr lang="nb-NO" baseline="0" dirty="0" smtClean="0"/>
          </a:p>
          <a:p>
            <a:pPr eaLnBrk="1" fontAlgn="auto" hangingPunct="1">
              <a:spcBef>
                <a:spcPts val="0"/>
              </a:spcBef>
              <a:spcAft>
                <a:spcPts val="0"/>
              </a:spcAft>
              <a:defRPr/>
            </a:pPr>
            <a:r>
              <a:rPr lang="nb-NO" baseline="0" dirty="0" smtClean="0"/>
              <a:t>Personopplysninger kan behandles dersom den registrert har samtykket. Bruk av målesystemer på dette grunnlaget er tvilsomt fordi samtykke – som vi har vært inne på tidligere – neppe er reelt i den forstand at vedkommende ansatte ikke har muligheten til å avslå å samtykke til registreringen. Dette sier seg selv: Dersom 4 av dine kolleger har samtykket i målesystemet har du, som den 5 i avdelingen, i realiteten ikke mulighet til å si nei takk. Å verre blir det hvis ledelsen har drøftet dette med de tillitsvalgte som har gitt sin tilslutning til bruk av målesystemet. Da er ditt valg illusorisk. </a:t>
            </a:r>
          </a:p>
          <a:p>
            <a:pPr eaLnBrk="1" fontAlgn="auto" hangingPunct="1">
              <a:spcBef>
                <a:spcPts val="0"/>
              </a:spcBef>
              <a:spcAft>
                <a:spcPts val="0"/>
              </a:spcAft>
              <a:defRPr/>
            </a:pPr>
            <a:endParaRPr lang="nb-NO" baseline="0" dirty="0" smtClean="0"/>
          </a:p>
          <a:p>
            <a:pPr eaLnBrk="1" fontAlgn="auto" hangingPunct="1">
              <a:spcBef>
                <a:spcPts val="0"/>
              </a:spcBef>
              <a:spcAft>
                <a:spcPts val="0"/>
              </a:spcAft>
              <a:defRPr/>
            </a:pPr>
            <a:r>
              <a:rPr lang="nb-NO" baseline="0" dirty="0" smtClean="0"/>
              <a:t>Det er imidlertid fullt mulig for arbeidsgiver å innføre målesystemer uten samtykke fra den enkelte. Det kan gjøres dersom innhenting av opplysningene er nødvendig for å oppfylle en avtale. Dersom du har provisjonslønn basert på salg av skadeprodukter er det nødvendig å registrere antall solgte produkter for å kunne gi deg riktig avtalt lønn. Samtykke til å registrere det blir jo helt meningsløst.</a:t>
            </a:r>
            <a:endParaRPr lang="nb-NO" dirty="0" smtClean="0"/>
          </a:p>
          <a:p>
            <a:pPr eaLnBrk="1" fontAlgn="auto" hangingPunct="1">
              <a:spcBef>
                <a:spcPts val="0"/>
              </a:spcBef>
              <a:spcAft>
                <a:spcPts val="0"/>
              </a:spcAft>
              <a:defRPr/>
            </a:pPr>
            <a:endParaRPr lang="nb-NO" dirty="0" smtClean="0"/>
          </a:p>
          <a:p>
            <a:pPr eaLnBrk="1" fontAlgn="auto" hangingPunct="1">
              <a:spcBef>
                <a:spcPts val="0"/>
              </a:spcBef>
              <a:spcAft>
                <a:spcPts val="0"/>
              </a:spcAft>
              <a:defRPr/>
            </a:pPr>
            <a:r>
              <a:rPr lang="nb-NO" dirty="0" smtClean="0"/>
              <a:t>Som arbeidsgiver har</a:t>
            </a:r>
            <a:r>
              <a:rPr lang="nb-NO" baseline="0" dirty="0" smtClean="0"/>
              <a:t> man en rekke rettslige forpliktelser, bl.a. informasjon om virksomheten til ulike offentlige myndigheter. Innhenting av personopplysninger for å ivareta slike rettslige forpliktelser kan selvfølgelig innhentes på samme måte som informasjon som er nødvendig for å  ivareta vitale og/eller allmenne interesser.</a:t>
            </a:r>
          </a:p>
          <a:p>
            <a:pPr eaLnBrk="1" fontAlgn="auto" hangingPunct="1">
              <a:spcBef>
                <a:spcPts val="0"/>
              </a:spcBef>
              <a:spcAft>
                <a:spcPts val="0"/>
              </a:spcAft>
              <a:defRPr/>
            </a:pPr>
            <a:endParaRPr lang="nb-NO"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nb-NO" baseline="0" dirty="0" smtClean="0"/>
              <a:t> Dette er i og for seg greit. Det som er mest relevant for oss i spørsmålet om innføring av målesystemer er hvorvidt et slikt system </a:t>
            </a:r>
            <a:r>
              <a:rPr lang="nb-NO" sz="1200" b="1" dirty="0" smtClean="0">
                <a:solidFill>
                  <a:schemeClr val="tx1"/>
                </a:solidFill>
              </a:rPr>
              <a:t>ivaretar en berettiget interesse for arbeidsgiver, og at hensynet til personvernet ikke overstiger denne. </a:t>
            </a:r>
            <a:r>
              <a:rPr lang="nb-NO" sz="1200" b="0" dirty="0" smtClean="0">
                <a:solidFill>
                  <a:schemeClr val="tx1"/>
                </a:solidFill>
              </a:rPr>
              <a:t>Uttalelsen fra Datatilsynet i saken vedrørende bruk</a:t>
            </a:r>
            <a:r>
              <a:rPr lang="nb-NO" sz="1200" b="0" baseline="0" dirty="0" smtClean="0">
                <a:solidFill>
                  <a:schemeClr val="tx1"/>
                </a:solidFill>
              </a:rPr>
              <a:t> av målesystem i</a:t>
            </a:r>
            <a:r>
              <a:rPr lang="nb-NO" sz="1200" b="0" dirty="0" smtClean="0">
                <a:solidFill>
                  <a:schemeClr val="tx1"/>
                </a:solidFill>
              </a:rPr>
              <a:t> DNB Liv illustrerer dette: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b="0" dirty="0" smtClean="0">
                <a:solidFill>
                  <a:schemeClr val="tx1"/>
                </a:solidFill>
              </a:rPr>
              <a:t>	</a:t>
            </a:r>
            <a:r>
              <a:rPr lang="nb-NO" dirty="0" smtClean="0"/>
              <a:t>Tilsynet uttaler: «Innenfor arbeidslivet kan heller ikke kontrolltiltak som dette baseres på et samtykke fra  den enkelte ansatte, det vil alltid kunne stilles spørsmål ved om den enkelte 	ansatte opplevde en reell frivillighet».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nb-NO" dirty="0" smtClean="0"/>
              <a:t>Datatilsynet konkluderte med at et slikt målesystem ikke ville være i samsvar med personopplysningsloven. Datatilsynet vektla at formålet med målesystemet kunne nås med andre og mindre inngripende midler. Samtaler med hver enkelt ansatt, daglig oppfølging og leders tilstedeværelse, ville gi innblikk i den enkelte medarbeiders prestasjoner og utvikling, og danne tilstrekkelig grunnlag for individuell tilpasning av arbeidet. Innføringen av målesystemet var derfor ikke «nødvendig» etter personopplysningsloven § 8 for å sikre arbeidsgiver opplysninger om hvordan enkelte medarbeidere presterer.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0"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nb-NO" sz="1200" b="1" dirty="0" smtClean="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b-NO" sz="1200" b="1" dirty="0" smtClean="0">
                <a:solidFill>
                  <a:schemeClr val="tx1"/>
                </a:solidFill>
              </a:rPr>
              <a:t> </a:t>
            </a:r>
          </a:p>
          <a:p>
            <a:pPr eaLnBrk="1" fontAlgn="auto" hangingPunct="1">
              <a:spcBef>
                <a:spcPts val="0"/>
              </a:spcBef>
              <a:spcAft>
                <a:spcPts val="0"/>
              </a:spcAft>
              <a:defRPr/>
            </a:pPr>
            <a:endParaRPr lang="nb-NO" dirty="0" smtClean="0"/>
          </a:p>
        </p:txBody>
      </p:sp>
    </p:spTree>
    <p:extLst>
      <p:ext uri="{BB962C8B-B14F-4D97-AF65-F5344CB8AC3E}">
        <p14:creationId xmlns:p14="http://schemas.microsoft.com/office/powerpoint/2010/main" val="133245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ssholder for lysbilde 1"/>
          <p:cNvSpPr>
            <a:spLocks noGrp="1" noRot="1" noChangeAspect="1" noTextEdit="1"/>
          </p:cNvSpPr>
          <p:nvPr>
            <p:ph type="sldImg"/>
          </p:nvPr>
        </p:nvSpPr>
        <p:spPr bwMode="auto">
          <a:noFill/>
          <a:ln>
            <a:solidFill>
              <a:srgbClr val="000000"/>
            </a:solidFill>
            <a:miter lim="800000"/>
            <a:headEnd/>
            <a:tailEnd/>
          </a:ln>
        </p:spPr>
      </p:sp>
      <p:sp>
        <p:nvSpPr>
          <p:cNvPr id="29699"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b-NO" dirty="0" smtClean="0"/>
              <a:t>Da oppsummerer vi slik:</a:t>
            </a:r>
          </a:p>
        </p:txBody>
      </p:sp>
      <p:sp>
        <p:nvSpPr>
          <p:cNvPr id="27652"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55496F-8A56-4CF5-B513-837904CA3085}" type="slidenum">
              <a:rPr lang="nb-NO" smtClean="0"/>
              <a:pPr fontAlgn="base">
                <a:spcBef>
                  <a:spcPct val="0"/>
                </a:spcBef>
                <a:spcAft>
                  <a:spcPct val="0"/>
                </a:spcAft>
                <a:defRPr/>
              </a:pPr>
              <a:t>13</a:t>
            </a:fld>
            <a:endParaRPr lang="nb-NO" smtClean="0"/>
          </a:p>
        </p:txBody>
      </p:sp>
    </p:spTree>
    <p:extLst>
      <p:ext uri="{BB962C8B-B14F-4D97-AF65-F5344CB8AC3E}">
        <p14:creationId xmlns:p14="http://schemas.microsoft.com/office/powerpoint/2010/main" val="477733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nb-NO" dirty="0" smtClean="0"/>
              <a:t>Vi kan oppsummere slik</a:t>
            </a:r>
            <a:endParaRPr lang="nb-NO" dirty="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1D1F16-05BB-44F4-AF2C-E85F543D1837}" type="slidenum">
              <a:rPr lang="nb-NO" smtClean="0"/>
              <a:pPr fontAlgn="base">
                <a:spcBef>
                  <a:spcPct val="0"/>
                </a:spcBef>
                <a:spcAft>
                  <a:spcPct val="0"/>
                </a:spcAft>
                <a:defRPr/>
              </a:pPr>
              <a:t>14</a:t>
            </a:fld>
            <a:endParaRPr lang="nb-NO" smtClean="0"/>
          </a:p>
        </p:txBody>
      </p:sp>
    </p:spTree>
    <p:extLst>
      <p:ext uri="{BB962C8B-B14F-4D97-AF65-F5344CB8AC3E}">
        <p14:creationId xmlns:p14="http://schemas.microsoft.com/office/powerpoint/2010/main" val="141011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lnSpcReduction="10000"/>
          </a:bodyPr>
          <a:lstStyle/>
          <a:p>
            <a:r>
              <a:rPr lang="nb-NO" dirty="0" smtClean="0"/>
              <a:t>Dette</a:t>
            </a:r>
            <a:r>
              <a:rPr lang="nb-NO" baseline="0" dirty="0" smtClean="0"/>
              <a:t> må avklares, av arbeidsgiver, og innenfor rammen av personopplysningslovens.</a:t>
            </a:r>
          </a:p>
          <a:p>
            <a:endParaRPr lang="nb-NO" baseline="0" dirty="0" smtClean="0"/>
          </a:p>
          <a:p>
            <a:pPr lvl="1">
              <a:lnSpc>
                <a:spcPct val="70000"/>
              </a:lnSpc>
              <a:defRPr/>
            </a:pPr>
            <a:r>
              <a:rPr lang="nb-NO" dirty="0" smtClean="0"/>
              <a:t>Utlevering av måleresultatene er behandling av personopplysninger, som krever behandlingsgrunnlag. </a:t>
            </a:r>
            <a:r>
              <a:rPr lang="nb-NO" dirty="0" err="1" smtClean="0"/>
              <a:t>Dvs</a:t>
            </a:r>
            <a:r>
              <a:rPr lang="nb-NO" dirty="0" smtClean="0"/>
              <a:t>: </a:t>
            </a:r>
          </a:p>
          <a:p>
            <a:pPr lvl="1">
              <a:lnSpc>
                <a:spcPct val="70000"/>
              </a:lnSpc>
              <a:defRPr/>
            </a:pPr>
            <a:endParaRPr lang="nb-NO" dirty="0" smtClean="0"/>
          </a:p>
          <a:p>
            <a:pPr lvl="1">
              <a:lnSpc>
                <a:spcPct val="70000"/>
              </a:lnSpc>
              <a:defRPr/>
            </a:pPr>
            <a:r>
              <a:rPr lang="nb-NO" sz="1500" b="1" dirty="0" smtClean="0">
                <a:solidFill>
                  <a:schemeClr val="tx1"/>
                </a:solidFill>
              </a:rPr>
              <a:t>	</a:t>
            </a:r>
            <a:r>
              <a:rPr lang="nb-NO" sz="1500" b="0" dirty="0" smtClean="0">
                <a:solidFill>
                  <a:schemeClr val="tx1"/>
                </a:solidFill>
              </a:rPr>
              <a:t>Dersom den registrerte har samtykket</a:t>
            </a:r>
          </a:p>
          <a:p>
            <a:pPr lvl="1">
              <a:lnSpc>
                <a:spcPct val="70000"/>
              </a:lnSpc>
              <a:defRPr/>
            </a:pPr>
            <a:r>
              <a:rPr lang="nb-NO" sz="1500" dirty="0" smtClean="0">
                <a:solidFill>
                  <a:schemeClr val="tx1"/>
                </a:solidFill>
              </a:rPr>
              <a:t>	Dersom det er fastsatt i lov at det er adgang til slik behandling</a:t>
            </a:r>
          </a:p>
          <a:p>
            <a:pPr lvl="1">
              <a:lnSpc>
                <a:spcPct val="70000"/>
              </a:lnSpc>
              <a:defRPr/>
            </a:pPr>
            <a:r>
              <a:rPr lang="nb-NO" sz="1500" b="0" dirty="0" smtClean="0">
                <a:solidFill>
                  <a:schemeClr val="tx1"/>
                </a:solidFill>
              </a:rPr>
              <a:t>	Dersom det er nødvendig </a:t>
            </a:r>
          </a:p>
          <a:p>
            <a:pPr lvl="2">
              <a:lnSpc>
                <a:spcPct val="70000"/>
              </a:lnSpc>
              <a:defRPr/>
            </a:pPr>
            <a:r>
              <a:rPr lang="nb-NO" sz="1500" dirty="0" smtClean="0">
                <a:solidFill>
                  <a:schemeClr val="tx1"/>
                </a:solidFill>
              </a:rPr>
              <a:t>	for å oppfylle en avtale</a:t>
            </a:r>
          </a:p>
          <a:p>
            <a:pPr lvl="2">
              <a:lnSpc>
                <a:spcPct val="70000"/>
              </a:lnSpc>
              <a:defRPr/>
            </a:pPr>
            <a:r>
              <a:rPr lang="nb-NO" sz="1500" dirty="0" smtClean="0">
                <a:solidFill>
                  <a:schemeClr val="tx1"/>
                </a:solidFill>
              </a:rPr>
              <a:t>	for å kunne oppfylle en rettslig forpliktelse</a:t>
            </a:r>
          </a:p>
          <a:p>
            <a:pPr lvl="2">
              <a:lnSpc>
                <a:spcPct val="70000"/>
              </a:lnSpc>
              <a:defRPr/>
            </a:pPr>
            <a:r>
              <a:rPr lang="nb-NO" sz="1500" dirty="0" smtClean="0">
                <a:solidFill>
                  <a:schemeClr val="tx1"/>
                </a:solidFill>
              </a:rPr>
              <a:t>	for å ivareta vitale interesser eller utføre oppgave av allmenn interesse</a:t>
            </a:r>
          </a:p>
          <a:p>
            <a:pPr lvl="2">
              <a:lnSpc>
                <a:spcPct val="70000"/>
              </a:lnSpc>
              <a:defRPr/>
            </a:pPr>
            <a:r>
              <a:rPr lang="nb-NO" sz="1500" dirty="0" smtClean="0">
                <a:solidFill>
                  <a:schemeClr val="tx1"/>
                </a:solidFill>
              </a:rPr>
              <a:t>	for å utøve offentlig myndighet</a:t>
            </a:r>
          </a:p>
          <a:p>
            <a:pPr lvl="2">
              <a:lnSpc>
                <a:spcPct val="70000"/>
              </a:lnSpc>
              <a:defRPr/>
            </a:pPr>
            <a:r>
              <a:rPr lang="nb-NO" sz="1500" b="1" dirty="0" smtClean="0">
                <a:solidFill>
                  <a:schemeClr val="tx1"/>
                </a:solidFill>
              </a:rPr>
              <a:t>	</a:t>
            </a:r>
            <a:r>
              <a:rPr lang="nb-NO" sz="1500" b="0" dirty="0" smtClean="0">
                <a:solidFill>
                  <a:schemeClr val="tx1"/>
                </a:solidFill>
              </a:rPr>
              <a:t>for å ivareta en berettiget interesse, og hensynet til personvernet ikke overstiger denne </a:t>
            </a:r>
          </a:p>
          <a:p>
            <a:endParaRPr lang="nb-NO" dirty="0" smtClean="0"/>
          </a:p>
          <a:p>
            <a:r>
              <a:rPr lang="nb-NO" dirty="0" smtClean="0"/>
              <a:t>  </a:t>
            </a:r>
          </a:p>
          <a:p>
            <a:r>
              <a:rPr lang="nb-NO" dirty="0" smtClean="0"/>
              <a:t>Hvem som har behov for tilgang til opplysningene vil kunne variere. Som et utgangspunkt har Datatilsynet uttalt at opplysninger som benyttes til oppfølging av den enkelte ansatte skal være begrenset til den lederen som har ansvar for oppfølgingen. Når det gjelder offentliggjøring av måleresultater til øvrige kolleger, vil dette ikke ha saklig grunnlag. Ved behov for sammenlikning kan det opplyses om gjennomsnittstall for gruppe/team. </a:t>
            </a:r>
          </a:p>
          <a:p>
            <a:r>
              <a:rPr lang="nb-NO" dirty="0" smtClean="0"/>
              <a:t>  </a:t>
            </a:r>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15</a:t>
            </a:fld>
            <a:endParaRPr lang="nb-NO" dirty="0"/>
          </a:p>
        </p:txBody>
      </p:sp>
    </p:spTree>
    <p:extLst>
      <p:ext uri="{BB962C8B-B14F-4D97-AF65-F5344CB8AC3E}">
        <p14:creationId xmlns:p14="http://schemas.microsoft.com/office/powerpoint/2010/main" val="1585757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85697D04-5962-40EB-A5B6-154116EF2500}" type="slidenum">
              <a:rPr lang="nb-NO">
                <a:latin typeface="Arial" pitchFamily="34" charset="0"/>
              </a:rPr>
              <a:pPr/>
              <a:t>16</a:t>
            </a:fld>
            <a:endParaRPr lang="nb-NO">
              <a:latin typeface="Arial"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nb-NO" dirty="0" smtClean="0">
              <a:latin typeface="Arial" pitchFamily="34" charset="0"/>
            </a:endParaRPr>
          </a:p>
          <a:p>
            <a:r>
              <a:rPr lang="nb-NO" dirty="0" smtClean="0"/>
              <a:t>I tillegg til § 8 stiller loven opp noen ytterligere krav til behandling av personopplysninger i § 11</a:t>
            </a:r>
          </a:p>
          <a:p>
            <a:r>
              <a:rPr lang="nb-NO" dirty="0" smtClean="0"/>
              <a:t>  </a:t>
            </a:r>
          </a:p>
          <a:p>
            <a:r>
              <a:rPr lang="nb-NO" b="1" dirty="0" smtClean="0"/>
              <a:t>	Opplysninger som hentes inn må kun benyttes til det uttrykkelig angitte formålet</a:t>
            </a:r>
            <a:r>
              <a:rPr lang="nb-NO" dirty="0" smtClean="0"/>
              <a:t>. Dette formålet må være saklig begrunnet i virksomheten. </a:t>
            </a:r>
          </a:p>
          <a:p>
            <a:r>
              <a:rPr lang="nb-NO" dirty="0" smtClean="0"/>
              <a:t>	Arbeidsgiver kan altså ikke bruke resultatene til noe annet enn det som opprinnelig ble angitt å være formålet med målingen.</a:t>
            </a:r>
          </a:p>
          <a:p>
            <a:r>
              <a:rPr lang="nb-NO" dirty="0" smtClean="0"/>
              <a:t>  </a:t>
            </a:r>
          </a:p>
          <a:p>
            <a:r>
              <a:rPr lang="nb-NO" b="1" dirty="0" smtClean="0"/>
              <a:t>	Lagring av personopplysninger: </a:t>
            </a:r>
            <a:r>
              <a:rPr lang="nb-NO" dirty="0" smtClean="0"/>
              <a:t>Datatilsynet har i forbindelse med lagringstid for opplysninger benyttet til oppfølgings - og måloppnåelsesformål 	uttalt at 6 måneder som 	utgangspunkt vil være tilstrekkelig, og uansett ikke lenger enn 12 måneder.  </a:t>
            </a:r>
          </a:p>
          <a:p>
            <a:endParaRPr lang="nb-NO" dirty="0" smtClean="0"/>
          </a:p>
          <a:p>
            <a:pPr eaLnBrk="1" hangingPunct="1"/>
            <a:endParaRPr lang="nb-NO" dirty="0" smtClean="0">
              <a:latin typeface="Arial" pitchFamily="34" charset="0"/>
            </a:endParaRPr>
          </a:p>
        </p:txBody>
      </p:sp>
    </p:spTree>
    <p:extLst>
      <p:ext uri="{BB962C8B-B14F-4D97-AF65-F5344CB8AC3E}">
        <p14:creationId xmlns:p14="http://schemas.microsoft.com/office/powerpoint/2010/main" val="862229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ssholder for lysbilde 1"/>
          <p:cNvSpPr>
            <a:spLocks noGrp="1" noRot="1" noChangeAspect="1" noTextEdit="1"/>
          </p:cNvSpPr>
          <p:nvPr>
            <p:ph type="sldImg"/>
          </p:nvPr>
        </p:nvSpPr>
        <p:spPr bwMode="auto">
          <a:noFill/>
          <a:ln>
            <a:solidFill>
              <a:srgbClr val="000000"/>
            </a:solidFill>
            <a:miter lim="800000"/>
            <a:headEnd/>
            <a:tailEnd/>
          </a:ln>
        </p:spPr>
      </p:sp>
      <p:sp>
        <p:nvSpPr>
          <p:cNvPr id="39939"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b-NO" dirty="0" smtClean="0"/>
          </a:p>
        </p:txBody>
      </p:sp>
      <p:sp>
        <p:nvSpPr>
          <p:cNvPr id="38916"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9AA41C-DC47-4BE8-BA18-E17A295DD469}" type="slidenum">
              <a:rPr lang="nb-NO" smtClean="0"/>
              <a:pPr fontAlgn="base">
                <a:spcBef>
                  <a:spcPct val="0"/>
                </a:spcBef>
                <a:spcAft>
                  <a:spcPct val="0"/>
                </a:spcAft>
                <a:defRPr/>
              </a:pPr>
              <a:t>17</a:t>
            </a:fld>
            <a:endParaRPr lang="nb-NO" smtClean="0"/>
          </a:p>
        </p:txBody>
      </p:sp>
    </p:spTree>
    <p:extLst>
      <p:ext uri="{BB962C8B-B14F-4D97-AF65-F5344CB8AC3E}">
        <p14:creationId xmlns:p14="http://schemas.microsoft.com/office/powerpoint/2010/main" val="187686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92500" lnSpcReduction="20000"/>
          </a:bodyPr>
          <a:lstStyle/>
          <a:p>
            <a:r>
              <a:rPr lang="nb-NO" b="1" dirty="0" smtClean="0"/>
              <a:t>Ingen andre arbeidstakere i Norge blir målt like mye </a:t>
            </a:r>
            <a:r>
              <a:rPr lang="nb-NO" dirty="0" smtClean="0"/>
              <a:t>i sitt arbeid som finansansatte. De ansatte er delt i synet på målinger. En stor andel har forståelse for at det måles, men mange erfarer at det påvirker arbeidssituasjonen negativt. Andre ser på det å bli målt som en viktig motivasjonsfaktor. Yngre arbeidstakere er mest positive.</a:t>
            </a:r>
          </a:p>
          <a:p>
            <a:r>
              <a:rPr lang="nb-NO" dirty="0" smtClean="0"/>
              <a:t>   </a:t>
            </a:r>
          </a:p>
          <a:p>
            <a:r>
              <a:rPr lang="nb-NO" b="1" dirty="0" smtClean="0"/>
              <a:t>Stor forståelse.</a:t>
            </a:r>
            <a:r>
              <a:rPr lang="nb-NO" b="1" baseline="0" dirty="0" smtClean="0"/>
              <a:t> </a:t>
            </a:r>
            <a:r>
              <a:rPr lang="nb-NO" dirty="0" smtClean="0"/>
              <a:t>Målinger er en del av hverdagen i finansnæringen, og finansansatte har større forståelse for bruk av målesystemer enn andre. Forklaringen kan være at målinger er mer innarbeidet i vår næringen slik at ansatte har blitt vant til slike systemer.  </a:t>
            </a:r>
          </a:p>
          <a:p>
            <a:endParaRPr lang="nb-NO" dirty="0" smtClean="0"/>
          </a:p>
          <a:p>
            <a:r>
              <a:rPr lang="nb-NO" b="1" dirty="0" smtClean="0"/>
              <a:t>Ledere i finans er mindre kritiske til målinger enn kolleger i andre næringer</a:t>
            </a:r>
            <a:r>
              <a:rPr lang="nb-NO" dirty="0" smtClean="0"/>
              <a:t>. Følgelig benytter de også målesystemer som ledelsesverktøy i større grad enn andre. Ledernes oppfatning er at dette langt på vei fungerer som en gulrot. De er i liten grad er klar over at de ansatte snarere anser dette som en «pisk».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nb-NO" dirty="0" smtClean="0"/>
          </a:p>
          <a:p>
            <a:r>
              <a:rPr lang="nb-NO" b="1" dirty="0" smtClean="0"/>
              <a:t>Ulik oppfatning </a:t>
            </a:r>
          </a:p>
          <a:p>
            <a:r>
              <a:rPr lang="nb-NO" dirty="0" smtClean="0"/>
              <a:t>De ansatte er delt i synet på målinger, og oppfatningen varierer med alder og arbeidsoppgaver samt hvordan målingene brukes. </a:t>
            </a:r>
          </a:p>
          <a:p>
            <a:r>
              <a:rPr lang="nb-NO" b="1" dirty="0" smtClean="0"/>
              <a:t>Yngre, høyt utdannede medarbeidere er mest positive </a:t>
            </a:r>
            <a:r>
              <a:rPr lang="nb-NO" dirty="0" smtClean="0"/>
              <a:t>og anser målinger som motiverende. Felles for denne gruppen er at </a:t>
            </a:r>
            <a:r>
              <a:rPr lang="nb-NO" u="sng" dirty="0" smtClean="0"/>
              <a:t>de har kontroll på arbeidsoppgavene og opplever stor grad av mestring</a:t>
            </a:r>
            <a:r>
              <a:rPr lang="nb-NO" dirty="0" smtClean="0"/>
              <a:t>. </a:t>
            </a:r>
          </a:p>
          <a:p>
            <a:r>
              <a:rPr lang="nb-NO" b="1" dirty="0" smtClean="0"/>
              <a:t>Medarbeidere som har målstyrte oppgaver oppfatter at de får begrenset fleksibilitet </a:t>
            </a:r>
            <a:r>
              <a:rPr lang="nb-NO" u="sng" dirty="0" smtClean="0"/>
              <a:t>De kan i mindre grad påvirke beslutninger og arbeidsmetode</a:t>
            </a:r>
            <a:r>
              <a:rPr lang="nb-NO" dirty="0" smtClean="0"/>
              <a:t>. </a:t>
            </a:r>
          </a:p>
          <a:p>
            <a:r>
              <a:rPr lang="nb-NO" dirty="0" smtClean="0"/>
              <a:t>	Konsekvensen for denne gruppen er at de prioriterer oppgaver de måles på. Denne gruppen oppgir at de utfører mye skjult arbeid samt arbeider overtid for å greie 	måloppnåelse. Mange svarer at</a:t>
            </a:r>
            <a:r>
              <a:rPr lang="nb-NO" baseline="0" dirty="0" smtClean="0"/>
              <a:t> </a:t>
            </a:r>
            <a:r>
              <a:rPr lang="nb-NO" dirty="0" smtClean="0"/>
              <a:t>målinger går utover familielivet. </a:t>
            </a:r>
          </a:p>
          <a:p>
            <a:endParaRPr lang="nb-NO"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nb-NO" b="1" dirty="0" smtClean="0"/>
              <a:t>Dette kommer frem i en studie Arbeidsforskningsinstituttet (AFI) utførte i 2014 på oppdrag fra Finansforbundet. Undersøkelsen er knyttet til YS Arbeidslivsbarometer. </a:t>
            </a:r>
            <a:r>
              <a:rPr lang="nb-NO" b="0" dirty="0" smtClean="0"/>
              <a:t>Slik vi opplever det et disse funnen representative også nå i</a:t>
            </a:r>
            <a:r>
              <a:rPr lang="nb-NO" b="0" baseline="0" dirty="0" smtClean="0"/>
              <a:t> 2017.</a:t>
            </a:r>
            <a:endParaRPr lang="nb-NO" b="1"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4</a:t>
            </a:fld>
            <a:endParaRPr lang="nb-NO" dirty="0"/>
          </a:p>
        </p:txBody>
      </p:sp>
    </p:spTree>
    <p:extLst>
      <p:ext uri="{BB962C8B-B14F-4D97-AF65-F5344CB8AC3E}">
        <p14:creationId xmlns:p14="http://schemas.microsoft.com/office/powerpoint/2010/main" val="125546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Team – ikke individ </a:t>
            </a:r>
          </a:p>
          <a:p>
            <a:r>
              <a:rPr lang="nb-NO" dirty="0" smtClean="0"/>
              <a:t>Bildet er likevel ikke svart hvitt. Når målinger benyttes for å ha dialog og fordele arbeidsmengde oppfattes det langt mer motiverende. Det er også viktig at den som måles har kontroll på hvem som skal se resultatet. AFI-undersøkelsen viser at finans er flinkere til å begrense dette enn mange andre sektorer. </a:t>
            </a:r>
          </a:p>
          <a:p>
            <a:r>
              <a:rPr lang="nb-NO" dirty="0" smtClean="0"/>
              <a:t>Likeledes viser undersøkelsen blant tillitsvalgte at en stor andel er langt mer positive til målinger hvis det gjøres på team og ikke på individ. Det er forståelig ut i fra at det ikke er registrert tilsvarende negative virkninger ved målinger på gruppenivå.  </a:t>
            </a:r>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5</a:t>
            </a:fld>
            <a:endParaRPr lang="nb-NO" dirty="0"/>
          </a:p>
        </p:txBody>
      </p:sp>
    </p:spTree>
    <p:extLst>
      <p:ext uri="{BB962C8B-B14F-4D97-AF65-F5344CB8AC3E}">
        <p14:creationId xmlns:p14="http://schemas.microsoft.com/office/powerpoint/2010/main" val="146994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nb-NO" b="1" dirty="0" smtClean="0"/>
              <a:t>Finansnæringen måler mest av alle</a:t>
            </a:r>
            <a:r>
              <a:rPr lang="nb-NO" dirty="0" smtClean="0"/>
              <a:t> næringer i Norge. De måler mer enn andre både på kvantitet og kvalitet av arbeidet.</a:t>
            </a:r>
          </a:p>
          <a:p>
            <a:pPr marL="0" indent="0">
              <a:buFont typeface="Arial" panose="020B0604020202020204" pitchFamily="34" charset="0"/>
              <a:buNone/>
            </a:pPr>
            <a:r>
              <a:rPr lang="nb-NO" dirty="0" smtClean="0"/>
              <a:t>  </a:t>
            </a:r>
          </a:p>
          <a:p>
            <a:pPr marL="171450" indent="-171450">
              <a:buFont typeface="Arial" panose="020B0604020202020204" pitchFamily="34" charset="0"/>
              <a:buChar char="•"/>
            </a:pPr>
            <a:r>
              <a:rPr lang="nb-NO" b="0" baseline="0" dirty="0" smtClean="0"/>
              <a:t> </a:t>
            </a:r>
            <a:r>
              <a:rPr lang="nb-NO" b="1" dirty="0" smtClean="0"/>
              <a:t>Ledere i finans bruker målingene mer aktivt </a:t>
            </a:r>
            <a:r>
              <a:rPr lang="nb-NO" dirty="0" smtClean="0"/>
              <a:t>(for å belønne, motivere, gi tilbakemelding) enn i andre næringer og er mindre kritiske enn andre ledere til bruk av målinger som et ledelsesverktøy.</a:t>
            </a:r>
          </a:p>
          <a:p>
            <a:r>
              <a:rPr lang="nb-NO" dirty="0" smtClean="0"/>
              <a:t>  </a:t>
            </a:r>
          </a:p>
          <a:p>
            <a:pPr marL="171450" indent="-171450">
              <a:buFont typeface="Arial" panose="020B0604020202020204" pitchFamily="34" charset="0"/>
              <a:buChar char="•"/>
            </a:pPr>
            <a:r>
              <a:rPr lang="nb-NO" b="1" dirty="0" smtClean="0"/>
              <a:t>Ansatte i finans har i snitt større forståelse </a:t>
            </a:r>
            <a:r>
              <a:rPr lang="nb-NO" dirty="0" smtClean="0"/>
              <a:t>for målinger og opplever dette som mer rettferdig enn hva tilfellet er i andre sektorer.</a:t>
            </a:r>
          </a:p>
          <a:p>
            <a:pPr marL="0" indent="0">
              <a:buFont typeface="Arial" panose="020B0604020202020204" pitchFamily="34" charset="0"/>
              <a:buNone/>
            </a:pPr>
            <a:r>
              <a:rPr lang="nb-NO" dirty="0" smtClean="0"/>
              <a:t> </a:t>
            </a:r>
          </a:p>
          <a:p>
            <a:pPr marL="171450" indent="-171450">
              <a:buFont typeface="Arial" panose="020B0604020202020204" pitchFamily="34" charset="0"/>
              <a:buChar char="•"/>
            </a:pPr>
            <a:r>
              <a:rPr lang="nb-NO" b="1" dirty="0" smtClean="0"/>
              <a:t>Målinger oppleves ikke nødvendigvis som negativt</a:t>
            </a:r>
            <a:r>
              <a:rPr lang="nb-NO" dirty="0" smtClean="0"/>
              <a:t>. Særlig gjelder det arbeidstakere med høy utdanning som opplever at de mestrer jobben og har kontroll over arbeidssituasjonen.</a:t>
            </a:r>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r>
              <a:rPr lang="nb-NO" b="1" dirty="0" smtClean="0"/>
              <a:t>Målinger som brukes til å; </a:t>
            </a:r>
            <a:r>
              <a:rPr lang="nb-NO" dirty="0" smtClean="0"/>
              <a:t>involvere, gi tilbakemeldinger, fordele arbeidsmengde og ha dialog med den enkelte arbeidstaker oppleves som mest motiverende. Målinger til bruk for bonusutbetalinger eller for å rangere/sanksjonere/ha grunnlag for oppsigelser oppleves ikke motiverende i slik grad.</a:t>
            </a:r>
          </a:p>
          <a:p>
            <a:pPr marL="0" indent="0">
              <a:buFont typeface="Arial" panose="020B0604020202020204" pitchFamily="34" charset="0"/>
              <a:buNone/>
            </a:pPr>
            <a:r>
              <a:rPr lang="nb-NO" dirty="0" smtClean="0"/>
              <a:t> </a:t>
            </a:r>
          </a:p>
          <a:p>
            <a:pPr marL="171450" indent="-171450">
              <a:buFont typeface="Arial" panose="020B0604020202020204" pitchFamily="34" charset="0"/>
              <a:buChar char="•"/>
            </a:pPr>
            <a:r>
              <a:rPr lang="nb-NO" b="1" dirty="0" smtClean="0"/>
              <a:t>Ansatte som har kontroll over arbeidssituasjonen </a:t>
            </a:r>
            <a:r>
              <a:rPr lang="nb-NO" dirty="0" smtClean="0"/>
              <a:t>og opplever at de mestrer jobben er mest positive til målinger. Dette må antas å ha sitt motstykke i at de som i større grad har utfordringer også har det vanskeligere med målinger. </a:t>
            </a:r>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r>
              <a:rPr lang="nb-NO" b="1" dirty="0" smtClean="0"/>
              <a:t>Når arbeidstiden er styrt av hvilke oppgaver og mål de ansatte skal gjøre (oppgavestyrt)</a:t>
            </a:r>
            <a:r>
              <a:rPr lang="nb-NO" dirty="0" smtClean="0"/>
              <a:t>, snarere enn hvor mange timer de må være på jobb (timestyrt), så fører det til overtid, skjult (uregistrert) arbeid, og utfordringer med å få arbeid og hjem til å gå i hop. Dette gjelder uansett om de ansatte blir motivert av målinger eller om de påvirkes negativt.  Utslagene på skjult arbeid er ekstra sterke i finans. </a:t>
            </a:r>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r>
              <a:rPr lang="nb-NO" b="1" dirty="0" smtClean="0"/>
              <a:t>Det er ikke konstatert like negative virkninger av måling på gruppenivå </a:t>
            </a:r>
            <a:r>
              <a:rPr lang="nb-NO" dirty="0" smtClean="0"/>
              <a:t>(avdeling) som viser seg når det måles på individnivå.</a:t>
            </a:r>
          </a:p>
          <a:p>
            <a:pPr marL="0" indent="0">
              <a:buFont typeface="Arial" panose="020B0604020202020204" pitchFamily="34" charset="0"/>
              <a:buNone/>
            </a:pPr>
            <a:r>
              <a:rPr lang="nb-NO" dirty="0" smtClean="0"/>
              <a:t> </a:t>
            </a:r>
          </a:p>
          <a:p>
            <a:pPr marL="171450" indent="-171450">
              <a:buFont typeface="Arial" panose="020B0604020202020204" pitchFamily="34" charset="0"/>
              <a:buChar char="•"/>
            </a:pPr>
            <a:r>
              <a:rPr lang="nb-NO" b="1" dirty="0" smtClean="0"/>
              <a:t>De som måles mest </a:t>
            </a:r>
            <a:r>
              <a:rPr lang="nb-NO" dirty="0" smtClean="0"/>
              <a:t>er de som nå er på vei inn i arbeidslivet, yngre mer enn eldre, høyt utdannede noe mer enn lavt utdannede. Målinger er altså spesielt viktig for den gruppen av 	ansatte som er på vei inn i næringen. </a:t>
            </a:r>
          </a:p>
          <a:p>
            <a:endParaRPr lang="nb-NO" dirty="0"/>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6</a:t>
            </a:fld>
            <a:endParaRPr lang="nb-NO" dirty="0"/>
          </a:p>
        </p:txBody>
      </p:sp>
    </p:spTree>
    <p:extLst>
      <p:ext uri="{BB962C8B-B14F-4D97-AF65-F5344CB8AC3E}">
        <p14:creationId xmlns:p14="http://schemas.microsoft.com/office/powerpoint/2010/main" val="38905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77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b-NO" dirty="0" smtClean="0"/>
              <a:t>Bruken av målinger er en stor utfordring for tillitsvalgte som erfarer at de har liten innflytelse på dette området. I og med at målene bestemmer hvor mye den enkelte arbeider, har tillitsvalgte i realiteten mindre innflytelse på arbeidstiden enn tidligere. Til tross for at majoriteten av bedrifter har bestemmelser i BA vedørende gjennomføring av målinger erfarer tillitsvalgte at mange ledere ikke følger opp avtalen. Finansforbundet har utarbeidet en del råd til hvordan tillitsvalgte kan og bør arbeide for å få større innflytelse når det gjelder bruken av målesystemer og konsekvenser av disse: </a:t>
            </a:r>
          </a:p>
          <a:p>
            <a:endParaRPr lang="nb-NO" dirty="0" smtClean="0"/>
          </a:p>
          <a:p>
            <a:pPr marL="171450" indent="-171450">
              <a:buFont typeface="Arial" panose="020B0604020202020204" pitchFamily="34" charset="0"/>
              <a:buChar char="•"/>
            </a:pPr>
            <a:r>
              <a:rPr lang="nb-NO" b="1" dirty="0" smtClean="0"/>
              <a:t>Av Hovedavtalens § 34 nr. 3 </a:t>
            </a:r>
            <a:r>
              <a:rPr lang="nb-NO" dirty="0" smtClean="0"/>
              <a:t>følger det at «bruken av eventuelle systemer for innhenting av arbeidsmengdestatestikk/volumstatestikk, fastlegges i den enkelte bedriftsavtale.» Formuleringen omfatter nær sagt alle målesystemer, og innebærer at de tillitsvalgte som utgangspunkt har forhandlingsrett på innføring og praktisering av målesystemer i virksomheten. Det er viktig at de tillitsvalgte er bevisst hvordan bestemmelsene om måling formuleres i bedriftsavtalen. </a:t>
            </a:r>
          </a:p>
          <a:p>
            <a:pPr marL="171450" indent="-171450">
              <a:buFont typeface="Arial" panose="020B0604020202020204" pitchFamily="34" charset="0"/>
              <a:buChar char="•"/>
            </a:pPr>
            <a:r>
              <a:rPr lang="nb-NO" b="1" dirty="0" smtClean="0"/>
              <a:t>Sekretariatet bør kontaktes </a:t>
            </a:r>
            <a:r>
              <a:rPr lang="nb-NO" dirty="0" smtClean="0"/>
              <a:t>ved reforhandling eller innføring av bestemmelser om målinger i bedriftsavtalen. </a:t>
            </a:r>
          </a:p>
          <a:p>
            <a:pPr marL="171450" indent="-171450">
              <a:buFont typeface="Arial" panose="020B0604020202020204" pitchFamily="34" charset="0"/>
              <a:buChar char="•"/>
            </a:pPr>
            <a:r>
              <a:rPr lang="nb-NO" b="0" baseline="0" dirty="0" smtClean="0"/>
              <a:t> </a:t>
            </a:r>
            <a:r>
              <a:rPr lang="nb-NO" b="1" dirty="0" smtClean="0"/>
              <a:t>I bedriftsavtalen </a:t>
            </a:r>
            <a:r>
              <a:rPr lang="nb-NO" dirty="0" smtClean="0"/>
              <a:t>bør kun de overordnede prinsippene for måling inntas. Eventuelt bestemmelser</a:t>
            </a:r>
            <a:r>
              <a:rPr lang="nb-NO" baseline="0" dirty="0" smtClean="0"/>
              <a:t> om b</a:t>
            </a:r>
            <a:r>
              <a:rPr lang="nb-NO" dirty="0" smtClean="0"/>
              <a:t>ruken av, og innholdet i, de enkelte målesystemene bør reguleres nærmere i </a:t>
            </a:r>
            <a:r>
              <a:rPr lang="nb-NO" b="1" dirty="0" smtClean="0"/>
              <a:t>særavtaler. </a:t>
            </a:r>
          </a:p>
          <a:p>
            <a:pPr marL="171450" indent="-171450">
              <a:buFont typeface="Arial" panose="020B0604020202020204" pitchFamily="34" charset="0"/>
              <a:buChar char="•"/>
            </a:pPr>
            <a:r>
              <a:rPr lang="nb-NO" b="1" dirty="0" smtClean="0"/>
              <a:t>Måling og registrering av de ansattes arbeidsprestasjoner og -resultater innebærer behandling av personopplysninger.</a:t>
            </a:r>
            <a:r>
              <a:rPr lang="nb-NO" b="0" baseline="0" dirty="0" smtClean="0"/>
              <a:t> </a:t>
            </a:r>
            <a:r>
              <a:rPr lang="nb-NO" dirty="0" smtClean="0"/>
              <a:t>Datatilsynet uttalt at individuelle samtykker ikke bør benyttes som grunnlag for </a:t>
            </a:r>
            <a:r>
              <a:rPr lang="nb-NO" baseline="0" dirty="0" smtClean="0"/>
              <a:t>innføring av målesystemer</a:t>
            </a:r>
            <a:r>
              <a:rPr lang="nb-NO" dirty="0" smtClean="0"/>
              <a:t> i arbeidsforhold. De tillitsvalgte bør derfor </a:t>
            </a:r>
            <a:r>
              <a:rPr lang="nb-NO" b="1" dirty="0" smtClean="0"/>
              <a:t>motsette seg at individuelle samtykker benyttes </a:t>
            </a:r>
            <a:r>
              <a:rPr lang="nb-NO" dirty="0" smtClean="0"/>
              <a:t>som behandlingsgrunnlag, og kun tillate målinger som kan sies å være nødvendige for å vareta en berettiget interesse hos arbeidsgiver.  Vi kommer nærmere tilbake til dette. </a:t>
            </a:r>
          </a:p>
          <a:p>
            <a:pPr marL="171450" indent="-171450">
              <a:buFont typeface="Arial" panose="020B0604020202020204" pitchFamily="34" charset="0"/>
              <a:buChar char="•"/>
            </a:pPr>
            <a:r>
              <a:rPr lang="nb-NO" b="1" dirty="0" smtClean="0"/>
              <a:t>Som tillitsvalgt bør du alltid sørge for at du får tilstrekkelig tid </a:t>
            </a:r>
            <a:r>
              <a:rPr lang="nb-NO" dirty="0" smtClean="0"/>
              <a:t>til å vurdere arbeidsgivers forslag til målesystemer. Det må settes av tid til å vurdere om systemet er hensiktsmessig og ønskelig for de ansatte, og om det er lovlig i henhold til personopplysningsloven. Ofte kan det være nødvendig å ta kontakt med sekretariatet for å få hjelp til den rettslige vurderingen. Det kan også være behov for å snakke med medlemmene som berøres av systemet.  </a:t>
            </a:r>
          </a:p>
          <a:p>
            <a:pPr marL="171450" indent="-171450">
              <a:buFont typeface="Arial" panose="020B0604020202020204" pitchFamily="34" charset="0"/>
              <a:buChar char="•"/>
            </a:pPr>
            <a:r>
              <a:rPr lang="nb-NO" b="1" dirty="0" smtClean="0"/>
              <a:t>Behov for informasjon</a:t>
            </a:r>
            <a:r>
              <a:rPr lang="nb-NO" dirty="0" smtClean="0"/>
              <a:t>. For at du som tillitsvalgt skal være i stand til å vurdere om systemet bør innføres, trenger du en rekke informasjon fra arbeidsgiver: Hva er formålet med systemet? Hvorfor er det nødvendig? Hvilke opplysninger skal registreres?  </a:t>
            </a:r>
          </a:p>
          <a:p>
            <a:pPr marL="171450" indent="-171450">
              <a:buFont typeface="Arial" panose="020B0604020202020204" pitchFamily="34" charset="0"/>
              <a:buChar char="•"/>
            </a:pPr>
            <a:r>
              <a:rPr lang="nb-NO" b="1" dirty="0" smtClean="0"/>
              <a:t>Måling på team-/gruppenivå </a:t>
            </a:r>
            <a:r>
              <a:rPr lang="nb-NO" dirty="0" smtClean="0"/>
              <a:t>er mindre personverninngripende og som regel mindre belastende for den enkelte ansatte enn målinger på individnivå. Der arbeidsgiver kan oppnå formålet med målingen også ved å måle på teamnivå, bør de tillitsvalgte ikke godta et system som legger opp til måling på individnivå.  </a:t>
            </a:r>
          </a:p>
          <a:p>
            <a:pPr marL="171450" indent="-171450">
              <a:buFont typeface="Arial" panose="020B0604020202020204" pitchFamily="34" charset="0"/>
              <a:buChar char="•"/>
            </a:pPr>
            <a:r>
              <a:rPr lang="nb-NO" b="1" dirty="0" smtClean="0"/>
              <a:t>Det er viktig at tillitsvalgte arbeider for at den enkelte selv er med på å sette målene</a:t>
            </a:r>
            <a:r>
              <a:rPr lang="nb-NO" dirty="0" smtClean="0"/>
              <a:t>. Dette er viktig for forståelsen av hva som forventes og at</a:t>
            </a:r>
            <a:r>
              <a:rPr lang="nb-NO" baseline="0" dirty="0" smtClean="0"/>
              <a:t> det </a:t>
            </a:r>
            <a:r>
              <a:rPr lang="nb-NO" dirty="0" smtClean="0"/>
              <a:t>oppleves som riktig og motiverende. </a:t>
            </a:r>
            <a:endParaRPr lang="nb-NO" dirty="0"/>
          </a:p>
        </p:txBody>
      </p:sp>
      <p:sp>
        <p:nvSpPr>
          <p:cNvPr id="4" name="Plassholder for lysbildenummer 3"/>
          <p:cNvSpPr>
            <a:spLocks noGrp="1"/>
          </p:cNvSpPr>
          <p:nvPr>
            <p:ph type="sldNum" sz="quarter" idx="10"/>
          </p:nvPr>
        </p:nvSpPr>
        <p:spPr/>
        <p:txBody>
          <a:bodyPr/>
          <a:lstStyle/>
          <a:p>
            <a:fld id="{D60B51AC-F4F3-624A-984C-DB3639108764}" type="slidenum">
              <a:rPr lang="nb-NO" smtClean="0"/>
              <a:pPr/>
              <a:t>7</a:t>
            </a:fld>
            <a:endParaRPr lang="nb-NO" dirty="0"/>
          </a:p>
        </p:txBody>
      </p:sp>
    </p:spTree>
    <p:extLst>
      <p:ext uri="{BB962C8B-B14F-4D97-AF65-F5344CB8AC3E}">
        <p14:creationId xmlns:p14="http://schemas.microsoft.com/office/powerpoint/2010/main" val="76997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ssholder for lysbilde 1"/>
          <p:cNvSpPr>
            <a:spLocks noGrp="1" noRot="1" noChangeAspect="1" noTextEdit="1"/>
          </p:cNvSpPr>
          <p:nvPr>
            <p:ph type="sldImg"/>
          </p:nvPr>
        </p:nvSpPr>
        <p:spPr bwMode="auto">
          <a:noFill/>
          <a:ln>
            <a:solidFill>
              <a:srgbClr val="000000"/>
            </a:solidFill>
            <a:miter lim="800000"/>
            <a:headEnd/>
            <a:tailEnd/>
          </a:ln>
        </p:spPr>
      </p:sp>
      <p:sp>
        <p:nvSpPr>
          <p:cNvPr id="26627"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b-NO" dirty="0" smtClean="0"/>
              <a:t>Bildet er selvforklarende</a:t>
            </a:r>
          </a:p>
        </p:txBody>
      </p:sp>
      <p:sp>
        <p:nvSpPr>
          <p:cNvPr id="25604"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1B9EDE-7B30-4B7F-AA9E-85C4153B8B6C}" type="slidenum">
              <a:rPr lang="nb-NO" smtClean="0"/>
              <a:pPr fontAlgn="base">
                <a:spcBef>
                  <a:spcPct val="0"/>
                </a:spcBef>
                <a:spcAft>
                  <a:spcPct val="0"/>
                </a:spcAft>
                <a:defRPr/>
              </a:pPr>
              <a:t>8</a:t>
            </a:fld>
            <a:endParaRPr lang="nb-NO" dirty="0" smtClean="0"/>
          </a:p>
        </p:txBody>
      </p:sp>
    </p:spTree>
    <p:extLst>
      <p:ext uri="{BB962C8B-B14F-4D97-AF65-F5344CB8AC3E}">
        <p14:creationId xmlns:p14="http://schemas.microsoft.com/office/powerpoint/2010/main" val="743333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BE508A-3B09-42DF-A931-8F515706997A}" type="slidenum">
              <a:rPr lang="nb-NO" smtClean="0">
                <a:latin typeface="Arial" charset="0"/>
              </a:rPr>
              <a:pPr fontAlgn="base">
                <a:spcBef>
                  <a:spcPct val="0"/>
                </a:spcBef>
                <a:spcAft>
                  <a:spcPct val="0"/>
                </a:spcAft>
                <a:defRPr/>
              </a:pPr>
              <a:t>9</a:t>
            </a:fld>
            <a:endParaRPr lang="nb-NO" dirty="0" smtClean="0">
              <a:latin typeface="Arial" charset="0"/>
            </a:endParaRPr>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nb-NO" b="1" dirty="0" smtClean="0"/>
              <a:t>Personopplysningloven </a:t>
            </a:r>
            <a:r>
              <a:rPr lang="nb-NO" dirty="0" smtClean="0"/>
              <a:t>Formålet med denne loven er å beskytte den enkelte mot at personvernet blir krenket gjennom behandling av personopplysninger. Det er her vi finner de viktigste bestemmelsene som regulerer arbeidsgivers adgang til å innføre målesystemer i virksomheten.</a:t>
            </a:r>
          </a:p>
          <a:p>
            <a:pPr eaLnBrk="1" hangingPunct="1">
              <a:spcBef>
                <a:spcPct val="0"/>
              </a:spcBef>
            </a:pPr>
            <a:endParaRPr lang="nb-NO" dirty="0" smtClean="0"/>
          </a:p>
          <a:p>
            <a:pPr eaLnBrk="1" hangingPunct="1"/>
            <a:r>
              <a:rPr lang="nb-NO" b="1" dirty="0" smtClean="0"/>
              <a:t>I arbeidsmiljølovens</a:t>
            </a:r>
            <a:r>
              <a:rPr lang="nb-NO" b="1" baseline="0" dirty="0" smtClean="0"/>
              <a:t> kapittel 9 </a:t>
            </a:r>
            <a:r>
              <a:rPr lang="nb-NO" b="0" baseline="0" dirty="0" smtClean="0"/>
              <a:t>finner vi reglene om kontrolltiltak i virksomheten.  Kontrolltiltak kan iverksettes når det er saklig grunn for det og det ikke innebærer en uforholdsmessig belastning for arbeidstaker. Innføring av målesystemer som registrer </a:t>
            </a:r>
            <a:r>
              <a:rPr lang="nb-NO" dirty="0" smtClean="0"/>
              <a:t>handlinger</a:t>
            </a:r>
            <a:r>
              <a:rPr lang="nb-NO" baseline="0" dirty="0" smtClean="0"/>
              <a:t> og </a:t>
            </a:r>
            <a:r>
              <a:rPr lang="nb-NO" dirty="0" smtClean="0"/>
              <a:t>prestasjoner </a:t>
            </a:r>
            <a:r>
              <a:rPr lang="nb-NO" baseline="0" dirty="0" smtClean="0"/>
              <a:t>som </a:t>
            </a:r>
            <a:r>
              <a:rPr lang="nb-NO" sz="1350" dirty="0" smtClean="0"/>
              <a:t>salg, antall kunder og kundekontakter, telefonsamtaler, loggede aktiviteter,</a:t>
            </a:r>
            <a:r>
              <a:rPr lang="nb-NO" sz="1350" baseline="0" dirty="0" smtClean="0"/>
              <a:t> </a:t>
            </a:r>
            <a:r>
              <a:rPr lang="nb-NO" sz="1350" dirty="0" smtClean="0"/>
              <a:t>registrering av  samtaletid, påloggingstid ol. vil</a:t>
            </a:r>
            <a:r>
              <a:rPr lang="nb-NO" sz="1350" baseline="0" dirty="0" smtClean="0"/>
              <a:t> lett falle inn under hovedregelen i § 9-1 om kontrolltiltak, og kan da ikke iverksettes med mindre vilkåret om saklighet er oppfylt og det ikke innebærer en uforholdsmessig belastning for den ansatte. </a:t>
            </a:r>
          </a:p>
          <a:p>
            <a:pPr eaLnBrk="1" hangingPunct="1"/>
            <a:endParaRPr lang="nb-NO" sz="1350" baseline="0" dirty="0" smtClean="0"/>
          </a:p>
          <a:p>
            <a:pPr eaLnBrk="1" hangingPunct="1"/>
            <a:r>
              <a:rPr lang="nb-NO" sz="1350" baseline="0" dirty="0" smtClean="0"/>
              <a:t>Dette innebærer at det må foretas en skjønnsmessig avveining av virksomhetens behov for kontrolltiltak og de ulemper arbeidstaker vil bli påført som følge av kontrollen. For at kontrolltiltaket skal være lovlig, må denne interesseavveining gå i arbeidsgivers favør </a:t>
            </a:r>
            <a:r>
              <a:rPr lang="nb-NO" sz="800" baseline="0" dirty="0" smtClean="0"/>
              <a:t>(se Fougner og </a:t>
            </a:r>
            <a:r>
              <a:rPr lang="nb-NO" sz="800" baseline="0" dirty="0" err="1" smtClean="0"/>
              <a:t>Holo</a:t>
            </a:r>
            <a:r>
              <a:rPr lang="nb-NO" sz="800" baseline="0" dirty="0" smtClean="0"/>
              <a:t>, Arbeidsmiljøloven, kommentarutgave 2006, side 374.) </a:t>
            </a:r>
            <a:r>
              <a:rPr lang="nb-NO" sz="1350" baseline="0" dirty="0" smtClean="0"/>
              <a:t>Det er også verdt å merke seg at vilkårene i § 9-1 ikke kan settes til side gjennom samtykke. Som vi vet fra personopplysningsloven er jo samtykke et av flere grunnlag for registrering av personopplysninger og brukes i stor utstrekning som grunnlag for å innføre målesystem. </a:t>
            </a:r>
            <a:r>
              <a:rPr lang="nb-NO" sz="1350" b="1" baseline="0" dirty="0" smtClean="0"/>
              <a:t>Poenget er da at dersom målesystemet defineres som et kontrolltiltak i arbeidsmiljølovens forstand vil samtykke ikke gi grunnlag for iverksettelse. </a:t>
            </a:r>
            <a:r>
              <a:rPr lang="nb-NO" sz="1350" b="0" baseline="0" dirty="0" smtClean="0"/>
              <a:t>Problematikken rundt samtykke kommer vi tilbake til.</a:t>
            </a:r>
          </a:p>
          <a:p>
            <a:pPr eaLnBrk="1" hangingPunct="1"/>
            <a:endParaRPr lang="nb-NO" sz="1350" baseline="0" dirty="0" smtClean="0"/>
          </a:p>
          <a:p>
            <a:pPr eaLnBrk="1" hangingPunct="1"/>
            <a:r>
              <a:rPr lang="nb-NO" sz="1350" baseline="0" dirty="0" smtClean="0"/>
              <a:t>Etter § 9-2 plikter arbeidsgiver å drøfte behov, utforming, gjennomføring og vesentlige endringer av eksisterende kontrolltiltak med de tillitsvalgte. De berørte arbeidstakerne skal gis informasjon om formålet, konsekvensene, gjennomføringen og varighet. Og tiltaket/målingen skal jevnlig evalueres.</a:t>
            </a:r>
          </a:p>
          <a:p>
            <a:pPr eaLnBrk="1" hangingPunct="1"/>
            <a:endParaRPr lang="nb-NO" sz="1350" baseline="0" dirty="0" smtClean="0"/>
          </a:p>
          <a:p>
            <a:pPr eaLnBrk="1" hangingPunct="1"/>
            <a:r>
              <a:rPr lang="nb-NO" sz="1350" baseline="0" dirty="0" smtClean="0"/>
              <a:t> </a:t>
            </a:r>
            <a:r>
              <a:rPr lang="nb-NO" sz="1350" dirty="0" smtClean="0"/>
              <a:t> </a:t>
            </a:r>
          </a:p>
          <a:p>
            <a:pPr lvl="2" eaLnBrk="1" hangingPunct="1"/>
            <a:endParaRPr lang="nb-NO" sz="1350" dirty="0" smtClean="0"/>
          </a:p>
          <a:p>
            <a:pPr eaLnBrk="1" hangingPunct="1">
              <a:spcBef>
                <a:spcPct val="0"/>
              </a:spcBef>
            </a:pPr>
            <a:r>
              <a:rPr lang="nb-NO" b="0" baseline="0" dirty="0" smtClean="0"/>
              <a:t> </a:t>
            </a:r>
            <a:endParaRPr lang="nb-NO" b="0" dirty="0" smtClean="0"/>
          </a:p>
          <a:p>
            <a:pPr eaLnBrk="1" hangingPunct="1">
              <a:spcBef>
                <a:spcPct val="0"/>
              </a:spcBef>
            </a:pPr>
            <a:endParaRPr lang="nb-NO" baseline="30000" dirty="0" smtClean="0"/>
          </a:p>
        </p:txBody>
      </p:sp>
    </p:spTree>
    <p:extLst>
      <p:ext uri="{BB962C8B-B14F-4D97-AF65-F5344CB8AC3E}">
        <p14:creationId xmlns:p14="http://schemas.microsoft.com/office/powerpoint/2010/main" val="14696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nb-NO" dirty="0" smtClean="0"/>
              <a:t>Etter HA § 34 skal ledelsen</a:t>
            </a:r>
            <a:r>
              <a:rPr lang="nb-NO" baseline="0" dirty="0" smtClean="0"/>
              <a:t> i samarbeid med de tillitsvalgte utarbeide retningslinjer for bruk av personopplysninger. Disse retningslinjene omfatter alle type opplysninger som faller inn under personopplysningsloven. Retningslinjene fastsettes etter drøftinger med de tillitsvalgte.</a:t>
            </a:r>
          </a:p>
          <a:p>
            <a:pPr eaLnBrk="1" hangingPunct="1">
              <a:spcBef>
                <a:spcPct val="0"/>
              </a:spcBef>
            </a:pPr>
            <a:endParaRPr lang="nb-NO" baseline="0" dirty="0" smtClean="0"/>
          </a:p>
          <a:p>
            <a:pPr eaLnBrk="1" hangingPunct="1">
              <a:spcBef>
                <a:spcPct val="0"/>
              </a:spcBef>
            </a:pPr>
            <a:r>
              <a:rPr lang="nb-NO" baseline="0" dirty="0" smtClean="0"/>
              <a:t>Bruken av de personopplysninger som omfattes av/utgjør arbeidsmengdestatistikk og/eller volumstatistikk skal reguleres i bedriftsavtale. Det er innenfor dette område vi finner målesystemene. Bruken av disse vil i stor grad representerer kontrolltiltak. Det betyr at vilkårene i aml. § 9-1 må være oppfylt. Noe som igjen medfører at samtykke ikke gir grunnlag for innføring. Samtykke er som tidligere nevnt ikke et selvstendig grunnlag for iverksettelse av kontrolltiltak. Det må være saklig begrunnet og ikke medføre en uforholdsmessig belastning for arbeidstaker.</a:t>
            </a:r>
          </a:p>
          <a:p>
            <a:pPr eaLnBrk="1" hangingPunct="1">
              <a:spcBef>
                <a:spcPct val="0"/>
              </a:spcBef>
            </a:pPr>
            <a:endParaRPr lang="nb-NO" baseline="0" dirty="0" smtClean="0"/>
          </a:p>
          <a:p>
            <a:pPr eaLnBrk="1" hangingPunct="1">
              <a:spcBef>
                <a:spcPct val="0"/>
              </a:spcBef>
            </a:pPr>
            <a:r>
              <a:rPr lang="nb-NO" dirty="0" smtClean="0"/>
              <a:t>I</a:t>
            </a:r>
            <a:r>
              <a:rPr lang="nb-NO" baseline="0" dirty="0" smtClean="0"/>
              <a:t> HA § 7 nr. 4 j) finner vi bestemmelsen som gir tillitsvalgte forhandlingsrett på bruken av målesystemer. </a:t>
            </a:r>
          </a:p>
          <a:p>
            <a:pPr eaLnBrk="1" hangingPunct="1">
              <a:spcBef>
                <a:spcPct val="0"/>
              </a:spcBef>
            </a:pPr>
            <a:endParaRPr lang="nb-NO" baseline="0" dirty="0" smtClean="0"/>
          </a:p>
          <a:p>
            <a:pPr marL="0" marR="0" lvl="0" indent="0" algn="l" defTabSz="457200" rtl="0" eaLnBrk="1" fontAlgn="auto" latinLnBrk="0" hangingPunct="1">
              <a:lnSpc>
                <a:spcPct val="100000"/>
              </a:lnSpc>
              <a:spcBef>
                <a:spcPct val="0"/>
              </a:spcBef>
              <a:spcAft>
                <a:spcPts val="0"/>
              </a:spcAft>
              <a:buClrTx/>
              <a:buSzTx/>
              <a:buFontTx/>
              <a:buNone/>
              <a:tabLst/>
              <a:defRPr/>
            </a:pPr>
            <a:r>
              <a:rPr lang="nb-NO" dirty="0" smtClean="0"/>
              <a:t>Selv</a:t>
            </a:r>
            <a:r>
              <a:rPr lang="nb-NO" baseline="0" dirty="0" smtClean="0"/>
              <a:t> om  innføring og bruk av målesystemet ikke skulle komme i konflikt med kravene i aml. § 9-1 fraråder vi samtykke som beslutningsgrunnlag. </a:t>
            </a:r>
            <a:r>
              <a:rPr lang="nb-NO" dirty="0" smtClean="0"/>
              <a:t>Et samtykke er ...</a:t>
            </a:r>
            <a:r>
              <a:rPr lang="nb-NO" i="1" dirty="0" smtClean="0"/>
              <a:t>”en </a:t>
            </a:r>
            <a:r>
              <a:rPr lang="nb-NO" i="1" u="sng" dirty="0" smtClean="0"/>
              <a:t>frivillig</a:t>
            </a:r>
            <a:r>
              <a:rPr lang="nb-NO" i="1" dirty="0" smtClean="0"/>
              <a:t>, uttrykkelig og informert  erklæring fra den registrerte om at han eller hun godtar behandling av opplysninger om seg selv” . </a:t>
            </a:r>
            <a:r>
              <a:rPr lang="nb-NO" i="0" dirty="0" smtClean="0"/>
              <a:t>Du vil neppe oppleve samtykke som frivillig i den forstand at du opplever å ha et reelt valg til å avslå</a:t>
            </a:r>
            <a:r>
              <a:rPr lang="nb-NO" i="0" baseline="0" dirty="0" smtClean="0"/>
              <a:t> når arbeidsgiver legger samtykkeerklæringen på bordet foran deg.</a:t>
            </a:r>
          </a:p>
          <a:p>
            <a:pPr marL="0" marR="0" lvl="0" indent="0" algn="l" defTabSz="457200" rtl="0" eaLnBrk="1" fontAlgn="auto" latinLnBrk="0" hangingPunct="1">
              <a:lnSpc>
                <a:spcPct val="100000"/>
              </a:lnSpc>
              <a:spcBef>
                <a:spcPct val="0"/>
              </a:spcBef>
              <a:spcAft>
                <a:spcPts val="0"/>
              </a:spcAft>
              <a:buClrTx/>
              <a:buSzTx/>
              <a:buFontTx/>
              <a:buNone/>
              <a:tabLst/>
              <a:defRPr/>
            </a:pPr>
            <a:endParaRPr lang="nb-NO" i="0" baseline="0" dirty="0" smtClean="0"/>
          </a:p>
          <a:p>
            <a:pPr marL="0" marR="0" lvl="0" indent="0" algn="l" defTabSz="457200" rtl="0" eaLnBrk="1" fontAlgn="auto" latinLnBrk="0" hangingPunct="1">
              <a:lnSpc>
                <a:spcPct val="100000"/>
              </a:lnSpc>
              <a:spcBef>
                <a:spcPct val="0"/>
              </a:spcBef>
              <a:spcAft>
                <a:spcPts val="0"/>
              </a:spcAft>
              <a:buClrTx/>
              <a:buSzTx/>
              <a:buFontTx/>
              <a:buNone/>
              <a:tabLst/>
              <a:defRPr/>
            </a:pPr>
            <a:r>
              <a:rPr lang="nb-NO" i="0" baseline="0" dirty="0" smtClean="0"/>
              <a:t>Slik vi ser det er reglene for innføring og bruk av målesystemer godt regulert i lovverket. Bedriftsavtalen bør derfor i hovedsak henvise til disse bestemmelsene.</a:t>
            </a:r>
          </a:p>
          <a:p>
            <a:pPr marL="0" marR="0" lvl="0" indent="0" algn="l" defTabSz="457200" rtl="0" eaLnBrk="1" fontAlgn="auto" latinLnBrk="0" hangingPunct="1">
              <a:lnSpc>
                <a:spcPct val="100000"/>
              </a:lnSpc>
              <a:spcBef>
                <a:spcPct val="0"/>
              </a:spcBef>
              <a:spcAft>
                <a:spcPts val="0"/>
              </a:spcAft>
              <a:buClrTx/>
              <a:buSzTx/>
              <a:buFontTx/>
              <a:buNone/>
              <a:tabLst/>
              <a:defRPr/>
            </a:pPr>
            <a:endParaRPr lang="nb-NO" i="0" baseline="0" dirty="0" smtClean="0"/>
          </a:p>
          <a:p>
            <a:r>
              <a:rPr lang="nb-NO" dirty="0" smtClean="0"/>
              <a:t>De tillitsvalgte har til enhver tid krav på å få opplyst hvilke registreringer som finner sted, formålet med registreringen, hvordan de registrerte opplysningene benyttes, samt hvordan og hvor lenge opplysningene lagres. Dette følger av loven og bør strengt tatt ikke avtalefestes.</a:t>
            </a:r>
          </a:p>
          <a:p>
            <a:r>
              <a:rPr lang="nb-NO" dirty="0" smtClean="0"/>
              <a:t> </a:t>
            </a:r>
          </a:p>
          <a:p>
            <a:r>
              <a:rPr lang="nb-NO" dirty="0" smtClean="0"/>
              <a:t>Bedriftsavtalen bør derfor inneholder en bestemmelse om at selve innføring av målesystemer kun kan skje etter avtale med de tillitsvalgte. </a:t>
            </a:r>
            <a:r>
              <a:rPr lang="nb-NO" baseline="0" dirty="0" smtClean="0"/>
              <a:t>Er det behov for ytterligere detaljering bør det reguleres i særavtale.</a:t>
            </a:r>
            <a:r>
              <a:rPr lang="nb-NO" dirty="0" smtClean="0"/>
              <a:t>   </a:t>
            </a:r>
            <a:endParaRPr lang="nb-NO" i="0" baseline="0" dirty="0" smtClean="0"/>
          </a:p>
          <a:p>
            <a:pPr marL="0" marR="0" lvl="0" indent="0" algn="l" defTabSz="457200" rtl="0" eaLnBrk="1" fontAlgn="auto" latinLnBrk="0" hangingPunct="1">
              <a:lnSpc>
                <a:spcPct val="100000"/>
              </a:lnSpc>
              <a:spcBef>
                <a:spcPct val="0"/>
              </a:spcBef>
              <a:spcAft>
                <a:spcPts val="0"/>
              </a:spcAft>
              <a:buClrTx/>
              <a:buSzTx/>
              <a:buFontTx/>
              <a:buNone/>
              <a:tabLst/>
              <a:defRPr/>
            </a:pPr>
            <a:endParaRPr lang="nb-NO" i="0" baseline="0" dirty="0" smtClean="0"/>
          </a:p>
          <a:p>
            <a:pPr marL="0" marR="0" lvl="0" indent="0" algn="l" defTabSz="457200" rtl="0" eaLnBrk="1" fontAlgn="auto" latinLnBrk="0" hangingPunct="1">
              <a:lnSpc>
                <a:spcPct val="100000"/>
              </a:lnSpc>
              <a:spcBef>
                <a:spcPct val="0"/>
              </a:spcBef>
              <a:spcAft>
                <a:spcPts val="0"/>
              </a:spcAft>
              <a:buClrTx/>
              <a:buSzTx/>
              <a:buFontTx/>
              <a:buNone/>
              <a:tabLst/>
              <a:defRPr/>
            </a:pPr>
            <a:r>
              <a:rPr lang="nb-NO" i="0" baseline="0" dirty="0" smtClean="0"/>
              <a:t>	</a:t>
            </a:r>
          </a:p>
          <a:p>
            <a:pPr marL="0" marR="0" lvl="0" indent="0" algn="l" defTabSz="457200" rtl="0" eaLnBrk="1" fontAlgn="auto" latinLnBrk="0" hangingPunct="1">
              <a:lnSpc>
                <a:spcPct val="100000"/>
              </a:lnSpc>
              <a:spcBef>
                <a:spcPct val="0"/>
              </a:spcBef>
              <a:spcAft>
                <a:spcPts val="0"/>
              </a:spcAft>
              <a:buClrTx/>
              <a:buSzTx/>
              <a:buFontTx/>
              <a:buNone/>
              <a:tabLst/>
              <a:defRPr/>
            </a:pPr>
            <a:r>
              <a:rPr lang="nb-NO" i="0" dirty="0" smtClean="0"/>
              <a:t> </a:t>
            </a:r>
          </a:p>
          <a:p>
            <a:pPr eaLnBrk="1" hangingPunct="1">
              <a:spcBef>
                <a:spcPct val="0"/>
              </a:spcBef>
            </a:pPr>
            <a:r>
              <a:rPr lang="nb-NO" baseline="0" dirty="0" smtClean="0"/>
              <a:t> </a:t>
            </a:r>
            <a:endParaRPr lang="nb-NO" dirty="0" smtClean="0"/>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412108-FF85-4394-AC89-877AD0FBC2A6}" type="slidenum">
              <a:rPr lang="nb-NO" smtClean="0"/>
              <a:pPr fontAlgn="base">
                <a:spcBef>
                  <a:spcPct val="0"/>
                </a:spcBef>
                <a:spcAft>
                  <a:spcPct val="0"/>
                </a:spcAft>
                <a:defRPr/>
              </a:pPr>
              <a:t>10</a:t>
            </a:fld>
            <a:endParaRPr lang="nb-NO" smtClean="0"/>
          </a:p>
        </p:txBody>
      </p:sp>
    </p:spTree>
    <p:extLst>
      <p:ext uri="{BB962C8B-B14F-4D97-AF65-F5344CB8AC3E}">
        <p14:creationId xmlns:p14="http://schemas.microsoft.com/office/powerpoint/2010/main" val="190912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p:cNvSpPr>
            <a:spLocks noGrp="1" noRot="1" noChangeAspect="1" noTextEdit="1"/>
          </p:cNvSpPr>
          <p:nvPr>
            <p:ph type="sldImg"/>
          </p:nvPr>
        </p:nvSpPr>
        <p:spPr bwMode="auto">
          <a:noFill/>
          <a:ln>
            <a:solidFill>
              <a:srgbClr val="000000"/>
            </a:solidFill>
            <a:miter lim="800000"/>
            <a:headEnd/>
            <a:tailEnd/>
          </a:ln>
        </p:spPr>
      </p:sp>
      <p:sp>
        <p:nvSpPr>
          <p:cNvPr id="32771" name="Plassholder for nota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b-NO" dirty="0" smtClean="0"/>
              <a:t>Eksempel 1 er en åpen og grei avtaletekst som definerer</a:t>
            </a:r>
            <a:r>
              <a:rPr lang="nb-NO" baseline="0" dirty="0" smtClean="0"/>
              <a:t> tillitsvalgtes rolle og for øvrig uten nærmere presiseringer. Det betyr at lovbestemmelsene som regulerer dette kommer til anvendelse uten at man på forhånd har hverken begrenset eller utvidet arbeidsgivers handlingsrom. Det er fornuftig.</a:t>
            </a:r>
          </a:p>
          <a:p>
            <a:pPr eaLnBrk="1" hangingPunct="1">
              <a:spcBef>
                <a:spcPct val="0"/>
              </a:spcBef>
            </a:pPr>
            <a:endParaRPr lang="nb-NO" baseline="0" dirty="0" smtClean="0"/>
          </a:p>
          <a:p>
            <a:pPr eaLnBrk="1" hangingPunct="1">
              <a:spcBef>
                <a:spcPct val="0"/>
              </a:spcBef>
            </a:pPr>
            <a:r>
              <a:rPr lang="nb-NO" baseline="0" dirty="0" smtClean="0"/>
              <a:t>Presisering i eksempel 2 er uhensiktsmessig særlig fordi den åpner for bruk som ikke er konsekvensutredet og bestemmelsen fungerer nærmest som en </a:t>
            </a:r>
            <a:r>
              <a:rPr lang="nb-NO" baseline="0" dirty="0" err="1" smtClean="0"/>
              <a:t>blanco</a:t>
            </a:r>
            <a:r>
              <a:rPr lang="nb-NO" baseline="0" dirty="0" smtClean="0"/>
              <a:t>-fullmakt i og med at ordlyden er såpass vid.  </a:t>
            </a:r>
            <a:endParaRPr lang="nb-NO" dirty="0" smtClean="0"/>
          </a:p>
        </p:txBody>
      </p:sp>
      <p:sp>
        <p:nvSpPr>
          <p:cNvPr id="31748" name="Plassholder for lysbilde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007624-61B7-4246-AF0D-4BFED9301367}" type="slidenum">
              <a:rPr lang="nb-NO" smtClean="0"/>
              <a:pPr fontAlgn="base">
                <a:spcBef>
                  <a:spcPct val="0"/>
                </a:spcBef>
                <a:spcAft>
                  <a:spcPct val="0"/>
                </a:spcAft>
                <a:defRPr/>
              </a:pPr>
              <a:t>11</a:t>
            </a:fld>
            <a:endParaRPr lang="nb-NO" smtClean="0"/>
          </a:p>
        </p:txBody>
      </p:sp>
    </p:spTree>
    <p:extLst>
      <p:ext uri="{BB962C8B-B14F-4D97-AF65-F5344CB8AC3E}">
        <p14:creationId xmlns:p14="http://schemas.microsoft.com/office/powerpoint/2010/main" val="1090268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1">
    <p:spTree>
      <p:nvGrpSpPr>
        <p:cNvPr id="1" name=""/>
        <p:cNvGrpSpPr/>
        <p:nvPr/>
      </p:nvGrpSpPr>
      <p:grpSpPr>
        <a:xfrm>
          <a:off x="0" y="0"/>
          <a:ext cx="0" cy="0"/>
          <a:chOff x="0" y="0"/>
          <a:chExt cx="0" cy="0"/>
        </a:xfrm>
      </p:grpSpPr>
      <p:sp>
        <p:nvSpPr>
          <p:cNvPr id="10" name="Rektangel 9"/>
          <p:cNvSpPr/>
          <p:nvPr userDrawn="1"/>
        </p:nvSpPr>
        <p:spPr>
          <a:xfrm>
            <a:off x="0" y="1152"/>
            <a:ext cx="9144000" cy="3778121"/>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0342" y="4463836"/>
            <a:ext cx="1376998" cy="381026"/>
          </a:xfrm>
          <a:prstGeom prst="rect">
            <a:avLst/>
          </a:prstGeom>
        </p:spPr>
      </p:pic>
      <p:sp>
        <p:nvSpPr>
          <p:cNvPr id="12" name="Tittel 1"/>
          <p:cNvSpPr>
            <a:spLocks noGrp="1"/>
          </p:cNvSpPr>
          <p:nvPr>
            <p:ph type="ctrTitle" hasCustomPrompt="1"/>
          </p:nvPr>
        </p:nvSpPr>
        <p:spPr>
          <a:xfrm>
            <a:off x="284399" y="374400"/>
            <a:ext cx="8451613" cy="785813"/>
          </a:xfrm>
        </p:spPr>
        <p:txBody>
          <a:bodyPr anchor="t" anchorCtr="0">
            <a:normAutofit/>
          </a:bodyPr>
          <a:lstStyle>
            <a:lvl1pPr>
              <a:defRPr sz="3200">
                <a:solidFill>
                  <a:schemeClr val="bg1"/>
                </a:solidFill>
              </a:defRPr>
            </a:lvl1pPr>
          </a:lstStyle>
          <a:p>
            <a:r>
              <a:rPr lang="nb-NO" dirty="0" smtClean="0"/>
              <a:t>Klikk for å skrive tittel</a:t>
            </a:r>
            <a:endParaRPr lang="nb-NO" dirty="0"/>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9883" y="1681494"/>
            <a:ext cx="5164236" cy="3177465"/>
          </a:xfrm>
          <a:prstGeom prst="rect">
            <a:avLst/>
          </a:prstGeom>
        </p:spPr>
      </p:pic>
      <p:sp>
        <p:nvSpPr>
          <p:cNvPr id="9" name="Text Placeholder 8"/>
          <p:cNvSpPr>
            <a:spLocks noGrp="1"/>
          </p:cNvSpPr>
          <p:nvPr>
            <p:ph type="body" sz="quarter" idx="11" hasCustomPrompt="1"/>
          </p:nvPr>
        </p:nvSpPr>
        <p:spPr>
          <a:xfrm>
            <a:off x="280988" y="4280954"/>
            <a:ext cx="1622627" cy="408882"/>
          </a:xfrm>
        </p:spPr>
        <p:txBody>
          <a:bodyPr>
            <a:noAutofit/>
          </a:bodyPr>
          <a:lstStyle>
            <a:lvl1pPr marL="0" indent="0" algn="l">
              <a:buFontTx/>
              <a:buNone/>
              <a:defRPr sz="1100" baseline="0">
                <a:solidFill>
                  <a:srgbClr val="124E9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navn</a:t>
            </a:r>
            <a:r>
              <a:rPr lang="en-US" dirty="0" smtClean="0"/>
              <a:t> </a:t>
            </a:r>
            <a:r>
              <a:rPr lang="en-US" dirty="0" err="1" smtClean="0"/>
              <a:t>på</a:t>
            </a:r>
            <a:r>
              <a:rPr lang="en-US" dirty="0" smtClean="0"/>
              <a:t> </a:t>
            </a:r>
            <a:r>
              <a:rPr lang="en-US" dirty="0" err="1" smtClean="0"/>
              <a:t>foredragsholder</a:t>
            </a:r>
            <a:endParaRPr lang="en-US" dirty="0"/>
          </a:p>
        </p:txBody>
      </p:sp>
      <p:sp>
        <p:nvSpPr>
          <p:cNvPr id="16" name="Text Placeholder 15"/>
          <p:cNvSpPr>
            <a:spLocks noGrp="1"/>
          </p:cNvSpPr>
          <p:nvPr>
            <p:ph type="body" sz="quarter" idx="12" hasCustomPrompt="1"/>
          </p:nvPr>
        </p:nvSpPr>
        <p:spPr>
          <a:xfrm>
            <a:off x="280988" y="4706462"/>
            <a:ext cx="1622627" cy="152498"/>
          </a:xfrm>
        </p:spPr>
        <p:txBody>
          <a:bodyPr>
            <a:noAutofit/>
          </a:bodyPr>
          <a:lstStyle>
            <a:lvl1pPr marL="0" indent="0">
              <a:buFontTx/>
              <a:buNone/>
              <a:defRPr sz="900">
                <a:solidFill>
                  <a:srgbClr val="00B381"/>
                </a:solidFill>
              </a:defRPr>
            </a:lvl1pPr>
            <a:lvl2pPr>
              <a:defRPr sz="900"/>
            </a:lvl2pPr>
            <a:lvl3pPr>
              <a:defRPr sz="900"/>
            </a:lvl3pPr>
            <a:lvl4pPr>
              <a:defRPr sz="900"/>
            </a:lvl4pPr>
            <a:lvl5pPr>
              <a:defRPr sz="900"/>
            </a:lvl5pPr>
          </a:lstStyle>
          <a:p>
            <a:pPr lvl="0"/>
            <a:r>
              <a:rPr lang="en-US" dirty="0" err="1" smtClean="0"/>
              <a:t>Skriv</a:t>
            </a:r>
            <a:r>
              <a:rPr lang="en-US" dirty="0" smtClean="0"/>
              <a:t> inn </a:t>
            </a:r>
            <a:r>
              <a:rPr lang="en-US" dirty="0" err="1" smtClean="0"/>
              <a:t>dato</a:t>
            </a:r>
            <a:endParaRPr lang="en-US" dirty="0"/>
          </a:p>
        </p:txBody>
      </p:sp>
    </p:spTree>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9144000" cy="5143499"/>
          </a:xfrm>
        </p:spPr>
        <p:txBody>
          <a:bodyPr/>
          <a:lstStyle>
            <a:lvl1pPr>
              <a:defRPr baseline="0"/>
            </a:lvl1pPr>
          </a:lstStyle>
          <a:p>
            <a:r>
              <a:rPr lang="en-US" dirty="0" smtClean="0"/>
              <a:t>Dra inn </a:t>
            </a:r>
            <a:r>
              <a:rPr lang="en-US" dirty="0" err="1" smtClean="0"/>
              <a:t>bilde</a:t>
            </a:r>
            <a:r>
              <a:rPr lang="en-US" dirty="0" smtClean="0"/>
              <a:t>, </a:t>
            </a:r>
            <a:r>
              <a:rPr lang="en-US" dirty="0" err="1" smtClean="0"/>
              <a:t>eller</a:t>
            </a:r>
            <a:r>
              <a:rPr lang="en-US" dirty="0" smtClean="0"/>
              <a:t> </a:t>
            </a:r>
            <a:r>
              <a:rPr lang="en-US" dirty="0" err="1" smtClean="0"/>
              <a:t>klikk</a:t>
            </a:r>
            <a:r>
              <a:rPr lang="en-US" dirty="0" smtClean="0"/>
              <a:t> </a:t>
            </a:r>
            <a:r>
              <a:rPr lang="en-US" dirty="0" err="1" smtClean="0"/>
              <a:t>på</a:t>
            </a:r>
            <a:r>
              <a:rPr lang="en-US" dirty="0" smtClean="0"/>
              <a:t> </a:t>
            </a:r>
            <a:r>
              <a:rPr lang="en-US" dirty="0" err="1" smtClean="0"/>
              <a:t>ikonet</a:t>
            </a:r>
            <a:endParaRPr lang="en-US" dirty="0"/>
          </a:p>
        </p:txBody>
      </p:sp>
      <p:sp>
        <p:nvSpPr>
          <p:cNvPr id="2" name="Title 1"/>
          <p:cNvSpPr>
            <a:spLocks noGrp="1"/>
          </p:cNvSpPr>
          <p:nvPr>
            <p:ph type="title" hasCustomPrompt="1"/>
          </p:nvPr>
        </p:nvSpPr>
        <p:spPr/>
        <p:txBody>
          <a:body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ide med to tekstbokser">
    <p:spTree>
      <p:nvGrpSpPr>
        <p:cNvPr id="1" name=""/>
        <p:cNvGrpSpPr/>
        <p:nvPr/>
      </p:nvGrpSpPr>
      <p:grpSpPr>
        <a:xfrm>
          <a:off x="0" y="0"/>
          <a:ext cx="0" cy="0"/>
          <a:chOff x="0" y="0"/>
          <a:chExt cx="0" cy="0"/>
        </a:xfrm>
      </p:grpSpPr>
      <p:sp>
        <p:nvSpPr>
          <p:cNvPr id="7" name="Rektangel 9"/>
          <p:cNvSpPr/>
          <p:nvPr userDrawn="1"/>
        </p:nvSpPr>
        <p:spPr>
          <a:xfrm>
            <a:off x="0" y="1153"/>
            <a:ext cx="9144000" cy="180382"/>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hasCustomPrompt="1"/>
          </p:nvPr>
        </p:nvSpPr>
        <p:spPr/>
        <p:txBody>
          <a:body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
        <p:nvSpPr>
          <p:cNvPr id="15" name="Plassholder for innhold 2"/>
          <p:cNvSpPr>
            <a:spLocks noGrp="1"/>
          </p:cNvSpPr>
          <p:nvPr>
            <p:ph idx="1" hasCustomPrompt="1"/>
          </p:nvPr>
        </p:nvSpPr>
        <p:spPr>
          <a:xfrm>
            <a:off x="285748" y="1456694"/>
            <a:ext cx="4136623"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
        <p:nvSpPr>
          <p:cNvPr id="16" name="Plassholder for innhold 2"/>
          <p:cNvSpPr>
            <a:spLocks noGrp="1"/>
          </p:cNvSpPr>
          <p:nvPr>
            <p:ph idx="10" hasCustomPrompt="1"/>
          </p:nvPr>
        </p:nvSpPr>
        <p:spPr>
          <a:xfrm>
            <a:off x="4605251" y="1456694"/>
            <a:ext cx="4130762"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ide med grid">
    <p:spTree>
      <p:nvGrpSpPr>
        <p:cNvPr id="1" name=""/>
        <p:cNvGrpSpPr/>
        <p:nvPr/>
      </p:nvGrpSpPr>
      <p:grpSpPr>
        <a:xfrm>
          <a:off x="0" y="0"/>
          <a:ext cx="0" cy="0"/>
          <a:chOff x="0" y="0"/>
          <a:chExt cx="0" cy="0"/>
        </a:xfrm>
      </p:grpSpPr>
      <p:sp>
        <p:nvSpPr>
          <p:cNvPr id="6" name="Rektangel 9"/>
          <p:cNvSpPr/>
          <p:nvPr userDrawn="1"/>
        </p:nvSpPr>
        <p:spPr>
          <a:xfrm>
            <a:off x="0" y="1153"/>
            <a:ext cx="9144000" cy="180382"/>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 name="Picture 1"/>
          <p:cNvPicPr>
            <a:picLocks noChangeAspect="1"/>
          </p:cNvPicPr>
          <p:nvPr userDrawn="1"/>
        </p:nvPicPr>
        <p:blipFill>
          <a:blip r:embed="rId2"/>
          <a:stretch>
            <a:fillRect/>
          </a:stretch>
        </p:blipFill>
        <p:spPr>
          <a:xfrm>
            <a:off x="0" y="181535"/>
            <a:ext cx="9144000" cy="428625"/>
          </a:xfrm>
          <a:prstGeom prst="rect">
            <a:avLst/>
          </a:prstGeom>
        </p:spPr>
      </p:pic>
      <p:sp>
        <p:nvSpPr>
          <p:cNvPr id="3" name="Title 2"/>
          <p:cNvSpPr>
            <a:spLocks noGrp="1"/>
          </p:cNvSpPr>
          <p:nvPr>
            <p:ph type="title" hasCustomPrompt="1"/>
          </p:nvPr>
        </p:nvSpPr>
        <p:spPr/>
        <p:txBody>
          <a:body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
        <p:nvSpPr>
          <p:cNvPr id="7" name="Plassholder for innhold 2"/>
          <p:cNvSpPr>
            <a:spLocks noGrp="1"/>
          </p:cNvSpPr>
          <p:nvPr>
            <p:ph idx="1" hasCustomPrompt="1"/>
          </p:nvPr>
        </p:nvSpPr>
        <p:spPr>
          <a:xfrm>
            <a:off x="285748" y="1456694"/>
            <a:ext cx="8458579"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 og bilde">
    <p:spTree>
      <p:nvGrpSpPr>
        <p:cNvPr id="1" name=""/>
        <p:cNvGrpSpPr/>
        <p:nvPr/>
      </p:nvGrpSpPr>
      <p:grpSpPr>
        <a:xfrm>
          <a:off x="0" y="0"/>
          <a:ext cx="0" cy="0"/>
          <a:chOff x="0" y="0"/>
          <a:chExt cx="0" cy="0"/>
        </a:xfrm>
      </p:grpSpPr>
      <p:sp>
        <p:nvSpPr>
          <p:cNvPr id="4" name="Rektangel 9"/>
          <p:cNvSpPr/>
          <p:nvPr userDrawn="1"/>
        </p:nvSpPr>
        <p:spPr>
          <a:xfrm>
            <a:off x="0" y="1153"/>
            <a:ext cx="9144000" cy="180382"/>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Picture 4"/>
          <p:cNvPicPr>
            <a:picLocks noChangeAspect="1"/>
          </p:cNvPicPr>
          <p:nvPr userDrawn="1"/>
        </p:nvPicPr>
        <p:blipFill>
          <a:blip r:embed="rId2"/>
          <a:stretch>
            <a:fillRect/>
          </a:stretch>
        </p:blipFill>
        <p:spPr>
          <a:xfrm>
            <a:off x="5709769" y="1482027"/>
            <a:ext cx="3058912" cy="1329527"/>
          </a:xfrm>
          <a:prstGeom prst="rect">
            <a:avLst/>
          </a:prstGeom>
        </p:spPr>
      </p:pic>
      <p:sp>
        <p:nvSpPr>
          <p:cNvPr id="3" name="Text Placeholder 2"/>
          <p:cNvSpPr>
            <a:spLocks noGrp="1"/>
          </p:cNvSpPr>
          <p:nvPr>
            <p:ph type="body" sz="quarter" idx="11" hasCustomPrompt="1"/>
          </p:nvPr>
        </p:nvSpPr>
        <p:spPr>
          <a:xfrm>
            <a:off x="6105287" y="1851072"/>
            <a:ext cx="2257317" cy="890587"/>
          </a:xfrm>
        </p:spPr>
        <p:txBody>
          <a:bodyPr/>
          <a:lstStyle>
            <a:lvl1pPr marL="0" indent="0">
              <a:buFontTx/>
              <a:buNone/>
              <a:defRPr lang="en-US" sz="1800" kern="1200" smtClean="0">
                <a:solidFill>
                  <a:srgbClr val="124E91"/>
                </a:solidFill>
                <a:latin typeface="Arial" charset="0"/>
                <a:ea typeface="Arial" charset="0"/>
                <a:cs typeface="Arial" charset="0"/>
              </a:defRPr>
            </a:lvl1pPr>
          </a:lstStyle>
          <a:p>
            <a:pPr lvl="0"/>
            <a:r>
              <a:rPr lang="en-US" dirty="0" err="1" smtClean="0"/>
              <a:t>Skriv</a:t>
            </a:r>
            <a:r>
              <a:rPr lang="en-US" dirty="0" smtClean="0"/>
              <a:t> inn tall</a:t>
            </a:r>
            <a:endParaRPr lang="en-US" dirty="0"/>
          </a:p>
        </p:txBody>
      </p:sp>
      <p:pic>
        <p:nvPicPr>
          <p:cNvPr id="11" name="Picture 10"/>
          <p:cNvPicPr>
            <a:picLocks noChangeAspect="1"/>
          </p:cNvPicPr>
          <p:nvPr userDrawn="1"/>
        </p:nvPicPr>
        <p:blipFill>
          <a:blip r:embed="rId2"/>
          <a:stretch>
            <a:fillRect/>
          </a:stretch>
        </p:blipFill>
        <p:spPr>
          <a:xfrm>
            <a:off x="5714907" y="2904779"/>
            <a:ext cx="3058912" cy="1329527"/>
          </a:xfrm>
          <a:prstGeom prst="rect">
            <a:avLst/>
          </a:prstGeom>
        </p:spPr>
      </p:pic>
      <p:sp>
        <p:nvSpPr>
          <p:cNvPr id="12" name="Text Placeholder 2"/>
          <p:cNvSpPr>
            <a:spLocks noGrp="1"/>
          </p:cNvSpPr>
          <p:nvPr>
            <p:ph type="body" sz="quarter" idx="12" hasCustomPrompt="1"/>
          </p:nvPr>
        </p:nvSpPr>
        <p:spPr>
          <a:xfrm>
            <a:off x="6110425" y="3273824"/>
            <a:ext cx="2252179" cy="890587"/>
          </a:xfrm>
        </p:spPr>
        <p:txBody>
          <a:bodyPr/>
          <a:lstStyle>
            <a:lvl1pPr marL="0" indent="0">
              <a:buFontTx/>
              <a:buNone/>
              <a:defRPr lang="en-US" sz="1800" kern="1200" smtClean="0">
                <a:solidFill>
                  <a:srgbClr val="124E91"/>
                </a:solidFill>
                <a:latin typeface="Arial" charset="0"/>
                <a:ea typeface="Arial" charset="0"/>
                <a:cs typeface="Arial" charset="0"/>
              </a:defRPr>
            </a:lvl1pPr>
          </a:lstStyle>
          <a:p>
            <a:pPr lvl="0"/>
            <a:r>
              <a:rPr lang="en-US" dirty="0" err="1" smtClean="0"/>
              <a:t>Skriv</a:t>
            </a:r>
            <a:r>
              <a:rPr lang="en-US" dirty="0" smtClean="0"/>
              <a:t> inn tall</a:t>
            </a:r>
            <a:endParaRPr lang="en-US" dirty="0"/>
          </a:p>
        </p:txBody>
      </p:sp>
      <p:sp>
        <p:nvSpPr>
          <p:cNvPr id="2" name="Title 1"/>
          <p:cNvSpPr>
            <a:spLocks noGrp="1"/>
          </p:cNvSpPr>
          <p:nvPr>
            <p:ph type="title" hasCustomPrompt="1"/>
          </p:nvPr>
        </p:nvSpPr>
        <p:spPr/>
        <p:txBody>
          <a:body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
        <p:nvSpPr>
          <p:cNvPr id="10" name="Plassholder for innhold 2"/>
          <p:cNvSpPr>
            <a:spLocks noGrp="1"/>
          </p:cNvSpPr>
          <p:nvPr>
            <p:ph idx="1" hasCustomPrompt="1"/>
          </p:nvPr>
        </p:nvSpPr>
        <p:spPr>
          <a:xfrm>
            <a:off x="285748" y="1456694"/>
            <a:ext cx="5184027"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2" pos="374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Sluttside grønn">
    <p:spTree>
      <p:nvGrpSpPr>
        <p:cNvPr id="1" name=""/>
        <p:cNvGrpSpPr/>
        <p:nvPr/>
      </p:nvGrpSpPr>
      <p:grpSpPr>
        <a:xfrm>
          <a:off x="0" y="0"/>
          <a:ext cx="0" cy="0"/>
          <a:chOff x="0" y="0"/>
          <a:chExt cx="0" cy="0"/>
        </a:xfrm>
      </p:grpSpPr>
      <p:sp>
        <p:nvSpPr>
          <p:cNvPr id="5" name="Rektangel 9"/>
          <p:cNvSpPr/>
          <p:nvPr userDrawn="1"/>
        </p:nvSpPr>
        <p:spPr>
          <a:xfrm>
            <a:off x="0" y="0"/>
            <a:ext cx="9144000" cy="5143500"/>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3" name="Bilde 5" descr="Logo_neg.png"/>
          <p:cNvPicPr>
            <a:picLocks noChangeAspect="1"/>
          </p:cNvPicPr>
          <p:nvPr userDrawn="1"/>
        </p:nvPicPr>
        <p:blipFill>
          <a:blip r:embed="rId2" cstate="screen"/>
          <a:srcRect/>
          <a:stretch>
            <a:fillRect/>
          </a:stretch>
        </p:blipFill>
        <p:spPr bwMode="auto">
          <a:xfrm>
            <a:off x="2155830" y="1902708"/>
            <a:ext cx="4832339" cy="1338084"/>
          </a:xfrm>
          <a:prstGeom prst="rect">
            <a:avLst/>
          </a:prstGeom>
          <a:noFill/>
          <a:ln w="9525">
            <a:noFill/>
            <a:miter lim="800000"/>
            <a:headEnd/>
            <a:tailEnd/>
          </a:ln>
        </p:spPr>
      </p:pic>
    </p:spTree>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a:xfrm>
            <a:off x="285749" y="1400400"/>
            <a:ext cx="8229600" cy="3249306"/>
          </a:xfrm>
        </p:spPr>
        <p:txBody>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val="1654007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sz="half" idx="1"/>
          </p:nvPr>
        </p:nvSpPr>
        <p:spPr>
          <a:xfrm>
            <a:off x="288471" y="1400400"/>
            <a:ext cx="4232729" cy="3175644"/>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innhold 3"/>
          <p:cNvSpPr>
            <a:spLocks noGrp="1"/>
          </p:cNvSpPr>
          <p:nvPr>
            <p:ph sz="half" idx="2"/>
          </p:nvPr>
        </p:nvSpPr>
        <p:spPr>
          <a:xfrm>
            <a:off x="4730750" y="1400904"/>
            <a:ext cx="4038600" cy="3185169"/>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p14="http://schemas.microsoft.com/office/powerpoint/2010/main" val="1794170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spTree>
      <p:nvGrpSpPr>
        <p:cNvPr id="1" name=""/>
        <p:cNvGrpSpPr/>
        <p:nvPr/>
      </p:nvGrpSpPr>
      <p:grpSpPr>
        <a:xfrm>
          <a:off x="0" y="0"/>
          <a:ext cx="0" cy="0"/>
          <a:chOff x="0" y="0"/>
          <a:chExt cx="0" cy="0"/>
        </a:xfrm>
      </p:grpSpPr>
      <p:sp>
        <p:nvSpPr>
          <p:cNvPr id="10" name="Rektangel 9"/>
          <p:cNvSpPr/>
          <p:nvPr userDrawn="1"/>
        </p:nvSpPr>
        <p:spPr>
          <a:xfrm>
            <a:off x="0" y="1152"/>
            <a:ext cx="9144000" cy="3778121"/>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0342" y="4463836"/>
            <a:ext cx="1376998" cy="381026"/>
          </a:xfrm>
          <a:prstGeom prst="rect">
            <a:avLst/>
          </a:prstGeom>
        </p:spPr>
      </p:pic>
      <p:sp>
        <p:nvSpPr>
          <p:cNvPr id="12" name="Tittel 1"/>
          <p:cNvSpPr>
            <a:spLocks noGrp="1"/>
          </p:cNvSpPr>
          <p:nvPr>
            <p:ph type="ctrTitle" hasCustomPrompt="1"/>
          </p:nvPr>
        </p:nvSpPr>
        <p:spPr>
          <a:xfrm>
            <a:off x="282891" y="373876"/>
            <a:ext cx="8453121" cy="785813"/>
          </a:xfrm>
        </p:spPr>
        <p:txBody>
          <a:bodyPr anchor="t" anchorCtr="0">
            <a:normAutofit/>
          </a:bodyPr>
          <a:lstStyle>
            <a:lvl1pPr>
              <a:defRPr sz="3200">
                <a:solidFill>
                  <a:schemeClr val="bg1"/>
                </a:solidFill>
              </a:defRPr>
            </a:lvl1pPr>
          </a:lstStyle>
          <a:p>
            <a:r>
              <a:rPr lang="nb-NO" dirty="0" smtClean="0"/>
              <a:t>Klikk for å skrive tittel</a:t>
            </a:r>
            <a:endParaRPr lang="nb-NO" dirty="0"/>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9883" y="1676862"/>
            <a:ext cx="5164235" cy="3168000"/>
          </a:xfrm>
          <a:prstGeom prst="rect">
            <a:avLst/>
          </a:prstGeom>
        </p:spPr>
      </p:pic>
      <p:sp>
        <p:nvSpPr>
          <p:cNvPr id="11" name="Text Placeholder 8"/>
          <p:cNvSpPr>
            <a:spLocks noGrp="1"/>
          </p:cNvSpPr>
          <p:nvPr>
            <p:ph type="body" sz="quarter" idx="11" hasCustomPrompt="1"/>
          </p:nvPr>
        </p:nvSpPr>
        <p:spPr>
          <a:xfrm>
            <a:off x="280988" y="4280954"/>
            <a:ext cx="1622627" cy="408882"/>
          </a:xfrm>
        </p:spPr>
        <p:txBody>
          <a:bodyPr>
            <a:noAutofit/>
          </a:bodyPr>
          <a:lstStyle>
            <a:lvl1pPr marL="0" indent="0" algn="l">
              <a:buFontTx/>
              <a:buNone/>
              <a:defRPr sz="1100" baseline="0">
                <a:solidFill>
                  <a:srgbClr val="124E9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navn</a:t>
            </a:r>
            <a:r>
              <a:rPr lang="en-US" dirty="0" smtClean="0"/>
              <a:t> </a:t>
            </a:r>
            <a:r>
              <a:rPr lang="en-US" dirty="0" err="1" smtClean="0"/>
              <a:t>på</a:t>
            </a:r>
            <a:r>
              <a:rPr lang="en-US" dirty="0" smtClean="0"/>
              <a:t> </a:t>
            </a:r>
            <a:r>
              <a:rPr lang="en-US" dirty="0" err="1" smtClean="0"/>
              <a:t>foredragsholder</a:t>
            </a:r>
            <a:endParaRPr lang="en-US" dirty="0"/>
          </a:p>
        </p:txBody>
      </p:sp>
      <p:sp>
        <p:nvSpPr>
          <p:cNvPr id="15" name="Text Placeholder 15"/>
          <p:cNvSpPr>
            <a:spLocks noGrp="1"/>
          </p:cNvSpPr>
          <p:nvPr>
            <p:ph type="body" sz="quarter" idx="12" hasCustomPrompt="1"/>
          </p:nvPr>
        </p:nvSpPr>
        <p:spPr>
          <a:xfrm>
            <a:off x="280988" y="4706462"/>
            <a:ext cx="1622627" cy="152498"/>
          </a:xfrm>
        </p:spPr>
        <p:txBody>
          <a:bodyPr>
            <a:noAutofit/>
          </a:bodyPr>
          <a:lstStyle>
            <a:lvl1pPr marL="0" indent="0">
              <a:buFontTx/>
              <a:buNone/>
              <a:defRPr sz="900">
                <a:solidFill>
                  <a:srgbClr val="00B381"/>
                </a:solidFill>
              </a:defRPr>
            </a:lvl1pPr>
            <a:lvl2pPr>
              <a:defRPr sz="900"/>
            </a:lvl2pPr>
            <a:lvl3pPr>
              <a:defRPr sz="900"/>
            </a:lvl3pPr>
            <a:lvl4pPr>
              <a:defRPr sz="900"/>
            </a:lvl4pPr>
            <a:lvl5pPr>
              <a:defRPr sz="900"/>
            </a:lvl5pPr>
          </a:lstStyle>
          <a:p>
            <a:pPr lvl="0"/>
            <a:r>
              <a:rPr lang="en-US" dirty="0" err="1" smtClean="0"/>
              <a:t>Skriv</a:t>
            </a:r>
            <a:r>
              <a:rPr lang="en-US" dirty="0" smtClean="0"/>
              <a:t> inn </a:t>
            </a:r>
            <a:r>
              <a:rPr lang="en-US" dirty="0" err="1" smtClean="0"/>
              <a:t>dato</a:t>
            </a:r>
            <a:endParaRPr lang="en-US"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spTree>
      <p:nvGrpSpPr>
        <p:cNvPr id="1" name=""/>
        <p:cNvGrpSpPr/>
        <p:nvPr/>
      </p:nvGrpSpPr>
      <p:grpSpPr>
        <a:xfrm>
          <a:off x="0" y="0"/>
          <a:ext cx="0" cy="0"/>
          <a:chOff x="0" y="0"/>
          <a:chExt cx="0" cy="0"/>
        </a:xfrm>
      </p:grpSpPr>
      <p:sp>
        <p:nvSpPr>
          <p:cNvPr id="10" name="Rektangel 9"/>
          <p:cNvSpPr/>
          <p:nvPr userDrawn="1"/>
        </p:nvSpPr>
        <p:spPr>
          <a:xfrm>
            <a:off x="0" y="1152"/>
            <a:ext cx="9144000" cy="3778121"/>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0342" y="4463836"/>
            <a:ext cx="1376998" cy="381026"/>
          </a:xfrm>
          <a:prstGeom prst="rect">
            <a:avLst/>
          </a:prstGeom>
        </p:spPr>
      </p:pic>
      <p:sp>
        <p:nvSpPr>
          <p:cNvPr id="12" name="Tittel 1"/>
          <p:cNvSpPr>
            <a:spLocks noGrp="1"/>
          </p:cNvSpPr>
          <p:nvPr>
            <p:ph type="ctrTitle" hasCustomPrompt="1"/>
          </p:nvPr>
        </p:nvSpPr>
        <p:spPr>
          <a:xfrm>
            <a:off x="282891" y="373876"/>
            <a:ext cx="8453121" cy="785813"/>
          </a:xfrm>
        </p:spPr>
        <p:txBody>
          <a:bodyPr anchor="t" anchorCtr="0">
            <a:normAutofit/>
          </a:bodyPr>
          <a:lstStyle>
            <a:lvl1pPr>
              <a:defRPr sz="3200">
                <a:solidFill>
                  <a:schemeClr val="bg1"/>
                </a:solidFill>
              </a:defRPr>
            </a:lvl1pPr>
          </a:lstStyle>
          <a:p>
            <a:r>
              <a:rPr lang="nb-NO" dirty="0" smtClean="0"/>
              <a:t>Klikk for å skrive tittel</a:t>
            </a:r>
            <a:endParaRPr lang="nb-NO" dirty="0"/>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9883" y="1667397"/>
            <a:ext cx="5164236" cy="3160527"/>
          </a:xfrm>
          <a:prstGeom prst="rect">
            <a:avLst/>
          </a:prstGeom>
        </p:spPr>
      </p:pic>
      <p:sp>
        <p:nvSpPr>
          <p:cNvPr id="8" name="Text Placeholder 8"/>
          <p:cNvSpPr>
            <a:spLocks noGrp="1"/>
          </p:cNvSpPr>
          <p:nvPr>
            <p:ph type="body" sz="quarter" idx="11" hasCustomPrompt="1"/>
          </p:nvPr>
        </p:nvSpPr>
        <p:spPr>
          <a:xfrm>
            <a:off x="280988" y="4280954"/>
            <a:ext cx="1622627" cy="408882"/>
          </a:xfrm>
        </p:spPr>
        <p:txBody>
          <a:bodyPr>
            <a:noAutofit/>
          </a:bodyPr>
          <a:lstStyle>
            <a:lvl1pPr marL="0" indent="0" algn="l">
              <a:buFontTx/>
              <a:buNone/>
              <a:defRPr sz="1100" baseline="0">
                <a:solidFill>
                  <a:srgbClr val="124E9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navn</a:t>
            </a:r>
            <a:r>
              <a:rPr lang="en-US" dirty="0" smtClean="0"/>
              <a:t> </a:t>
            </a:r>
            <a:r>
              <a:rPr lang="en-US" dirty="0" err="1" smtClean="0"/>
              <a:t>på</a:t>
            </a:r>
            <a:r>
              <a:rPr lang="en-US" dirty="0" smtClean="0"/>
              <a:t> </a:t>
            </a:r>
            <a:r>
              <a:rPr lang="en-US" dirty="0" err="1" smtClean="0"/>
              <a:t>foredragsholder</a:t>
            </a:r>
            <a:endParaRPr lang="en-US" dirty="0"/>
          </a:p>
        </p:txBody>
      </p:sp>
      <p:sp>
        <p:nvSpPr>
          <p:cNvPr id="9" name="Text Placeholder 15"/>
          <p:cNvSpPr>
            <a:spLocks noGrp="1"/>
          </p:cNvSpPr>
          <p:nvPr>
            <p:ph type="body" sz="quarter" idx="12" hasCustomPrompt="1"/>
          </p:nvPr>
        </p:nvSpPr>
        <p:spPr>
          <a:xfrm>
            <a:off x="280988" y="4706462"/>
            <a:ext cx="1622627" cy="152498"/>
          </a:xfrm>
        </p:spPr>
        <p:txBody>
          <a:bodyPr>
            <a:noAutofit/>
          </a:bodyPr>
          <a:lstStyle>
            <a:lvl1pPr marL="0" indent="0">
              <a:buFontTx/>
              <a:buNone/>
              <a:defRPr sz="900">
                <a:solidFill>
                  <a:srgbClr val="00B381"/>
                </a:solidFill>
              </a:defRPr>
            </a:lvl1pPr>
            <a:lvl2pPr>
              <a:defRPr sz="900"/>
            </a:lvl2pPr>
            <a:lvl3pPr>
              <a:defRPr sz="900"/>
            </a:lvl3pPr>
            <a:lvl4pPr>
              <a:defRPr sz="900"/>
            </a:lvl4pPr>
            <a:lvl5pPr>
              <a:defRPr sz="900"/>
            </a:lvl5pPr>
          </a:lstStyle>
          <a:p>
            <a:pPr lvl="0"/>
            <a:r>
              <a:rPr lang="en-US" dirty="0" err="1" smtClean="0"/>
              <a:t>Skriv</a:t>
            </a:r>
            <a:r>
              <a:rPr lang="en-US" dirty="0" smtClean="0"/>
              <a:t> inn </a:t>
            </a:r>
            <a:r>
              <a:rPr lang="en-US" dirty="0" err="1" smtClean="0"/>
              <a:t>dato</a:t>
            </a:r>
            <a:endParaRPr lang="en-US" dirty="0"/>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4">
    <p:spTree>
      <p:nvGrpSpPr>
        <p:cNvPr id="1" name=""/>
        <p:cNvGrpSpPr/>
        <p:nvPr/>
      </p:nvGrpSpPr>
      <p:grpSpPr>
        <a:xfrm>
          <a:off x="0" y="0"/>
          <a:ext cx="0" cy="0"/>
          <a:chOff x="0" y="0"/>
          <a:chExt cx="0" cy="0"/>
        </a:xfrm>
      </p:grpSpPr>
      <p:sp>
        <p:nvSpPr>
          <p:cNvPr id="10" name="Rektangel 9"/>
          <p:cNvSpPr/>
          <p:nvPr userDrawn="1"/>
        </p:nvSpPr>
        <p:spPr>
          <a:xfrm>
            <a:off x="0" y="1152"/>
            <a:ext cx="9144000" cy="3778121"/>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989883" y="1674122"/>
            <a:ext cx="5164236" cy="316781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00342" y="4463836"/>
            <a:ext cx="1376998" cy="381026"/>
          </a:xfrm>
          <a:prstGeom prst="rect">
            <a:avLst/>
          </a:prstGeom>
        </p:spPr>
      </p:pic>
      <p:sp>
        <p:nvSpPr>
          <p:cNvPr id="12" name="Tittel 1"/>
          <p:cNvSpPr>
            <a:spLocks noGrp="1"/>
          </p:cNvSpPr>
          <p:nvPr>
            <p:ph type="ctrTitle" hasCustomPrompt="1"/>
          </p:nvPr>
        </p:nvSpPr>
        <p:spPr>
          <a:xfrm>
            <a:off x="282891" y="373876"/>
            <a:ext cx="8453121" cy="785813"/>
          </a:xfrm>
        </p:spPr>
        <p:txBody>
          <a:bodyPr anchor="t" anchorCtr="0">
            <a:normAutofit/>
          </a:bodyPr>
          <a:lstStyle>
            <a:lvl1pPr>
              <a:defRPr sz="3200">
                <a:solidFill>
                  <a:schemeClr val="bg1"/>
                </a:solidFill>
              </a:defRPr>
            </a:lvl1pPr>
          </a:lstStyle>
          <a:p>
            <a:r>
              <a:rPr lang="nb-NO" dirty="0" smtClean="0"/>
              <a:t>Klikk for å skrive tittel</a:t>
            </a:r>
            <a:endParaRPr lang="nb-NO" dirty="0"/>
          </a:p>
        </p:txBody>
      </p:sp>
      <p:sp>
        <p:nvSpPr>
          <p:cNvPr id="8" name="Text Placeholder 8"/>
          <p:cNvSpPr>
            <a:spLocks noGrp="1"/>
          </p:cNvSpPr>
          <p:nvPr>
            <p:ph type="body" sz="quarter" idx="11" hasCustomPrompt="1"/>
          </p:nvPr>
        </p:nvSpPr>
        <p:spPr>
          <a:xfrm>
            <a:off x="280988" y="4280954"/>
            <a:ext cx="1622627" cy="408882"/>
          </a:xfrm>
        </p:spPr>
        <p:txBody>
          <a:bodyPr>
            <a:noAutofit/>
          </a:bodyPr>
          <a:lstStyle>
            <a:lvl1pPr marL="0" indent="0" algn="l">
              <a:buFontTx/>
              <a:buNone/>
              <a:defRPr sz="1100" baseline="0">
                <a:solidFill>
                  <a:srgbClr val="124E9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navn</a:t>
            </a:r>
            <a:r>
              <a:rPr lang="en-US" dirty="0" smtClean="0"/>
              <a:t> </a:t>
            </a:r>
            <a:r>
              <a:rPr lang="en-US" dirty="0" err="1" smtClean="0"/>
              <a:t>på</a:t>
            </a:r>
            <a:r>
              <a:rPr lang="en-US" dirty="0" smtClean="0"/>
              <a:t> </a:t>
            </a:r>
            <a:r>
              <a:rPr lang="en-US" dirty="0" err="1" smtClean="0"/>
              <a:t>foredragsholder</a:t>
            </a:r>
            <a:endParaRPr lang="en-US" dirty="0"/>
          </a:p>
        </p:txBody>
      </p:sp>
      <p:sp>
        <p:nvSpPr>
          <p:cNvPr id="9" name="Text Placeholder 15"/>
          <p:cNvSpPr>
            <a:spLocks noGrp="1"/>
          </p:cNvSpPr>
          <p:nvPr>
            <p:ph type="body" sz="quarter" idx="12" hasCustomPrompt="1"/>
          </p:nvPr>
        </p:nvSpPr>
        <p:spPr>
          <a:xfrm>
            <a:off x="280988" y="4706462"/>
            <a:ext cx="1622627" cy="152498"/>
          </a:xfrm>
        </p:spPr>
        <p:txBody>
          <a:bodyPr>
            <a:noAutofit/>
          </a:bodyPr>
          <a:lstStyle>
            <a:lvl1pPr marL="0" indent="0">
              <a:buFontTx/>
              <a:buNone/>
              <a:defRPr sz="900">
                <a:solidFill>
                  <a:srgbClr val="00B381"/>
                </a:solidFill>
              </a:defRPr>
            </a:lvl1pPr>
            <a:lvl2pPr>
              <a:defRPr sz="900"/>
            </a:lvl2pPr>
            <a:lvl3pPr>
              <a:defRPr sz="900"/>
            </a:lvl3pPr>
            <a:lvl4pPr>
              <a:defRPr sz="900"/>
            </a:lvl4pPr>
            <a:lvl5pPr>
              <a:defRPr sz="900"/>
            </a:lvl5pPr>
          </a:lstStyle>
          <a:p>
            <a:pPr lvl="0"/>
            <a:r>
              <a:rPr lang="en-US" dirty="0" err="1" smtClean="0"/>
              <a:t>Skriv</a:t>
            </a:r>
            <a:r>
              <a:rPr lang="en-US" dirty="0" smtClean="0"/>
              <a:t> inn </a:t>
            </a:r>
            <a:r>
              <a:rPr lang="en-US" dirty="0" err="1" smtClean="0"/>
              <a:t>dato</a:t>
            </a:r>
            <a:endParaRPr lang="en-US" dirty="0"/>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5">
    <p:spTree>
      <p:nvGrpSpPr>
        <p:cNvPr id="1" name=""/>
        <p:cNvGrpSpPr/>
        <p:nvPr/>
      </p:nvGrpSpPr>
      <p:grpSpPr>
        <a:xfrm>
          <a:off x="0" y="0"/>
          <a:ext cx="0" cy="0"/>
          <a:chOff x="0" y="0"/>
          <a:chExt cx="0" cy="0"/>
        </a:xfrm>
      </p:grpSpPr>
      <p:sp>
        <p:nvSpPr>
          <p:cNvPr id="10" name="Rektangel 9"/>
          <p:cNvSpPr/>
          <p:nvPr userDrawn="1"/>
        </p:nvSpPr>
        <p:spPr>
          <a:xfrm>
            <a:off x="1" y="0"/>
            <a:ext cx="9144000" cy="3778121"/>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userDrawn="1">
            <p:ph type="ctrTitle" hasCustomPrompt="1"/>
          </p:nvPr>
        </p:nvSpPr>
        <p:spPr>
          <a:xfrm>
            <a:off x="282891" y="373876"/>
            <a:ext cx="8453121" cy="785813"/>
          </a:xfrm>
        </p:spPr>
        <p:txBody>
          <a:bodyPr anchor="t" anchorCtr="0">
            <a:normAutofit/>
          </a:bodyPr>
          <a:lstStyle>
            <a:lvl1pPr>
              <a:defRPr sz="3200">
                <a:solidFill>
                  <a:schemeClr val="bg1"/>
                </a:solidFill>
              </a:defRPr>
            </a:lvl1pPr>
          </a:lstStyle>
          <a:p>
            <a:r>
              <a:rPr lang="nb-NO" dirty="0" smtClean="0"/>
              <a:t>Klikk for å skrive tittel</a:t>
            </a:r>
            <a:endParaRPr lang="nb-NO"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00342" y="4463836"/>
            <a:ext cx="1376998" cy="381026"/>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981050" y="1667397"/>
            <a:ext cx="5173069" cy="3162010"/>
          </a:xfrm>
          <a:prstGeom prst="rect">
            <a:avLst/>
          </a:prstGeom>
        </p:spPr>
      </p:pic>
      <p:sp>
        <p:nvSpPr>
          <p:cNvPr id="9" name="Text Placeholder 8"/>
          <p:cNvSpPr>
            <a:spLocks noGrp="1"/>
          </p:cNvSpPr>
          <p:nvPr>
            <p:ph type="body" sz="quarter" idx="11" hasCustomPrompt="1"/>
          </p:nvPr>
        </p:nvSpPr>
        <p:spPr>
          <a:xfrm>
            <a:off x="280988" y="4280954"/>
            <a:ext cx="1622627" cy="408882"/>
          </a:xfrm>
        </p:spPr>
        <p:txBody>
          <a:bodyPr>
            <a:noAutofit/>
          </a:bodyPr>
          <a:lstStyle>
            <a:lvl1pPr marL="0" indent="0" algn="l">
              <a:buFontTx/>
              <a:buNone/>
              <a:defRPr sz="1100" baseline="0">
                <a:solidFill>
                  <a:srgbClr val="124E9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navn</a:t>
            </a:r>
            <a:r>
              <a:rPr lang="en-US" dirty="0" smtClean="0"/>
              <a:t> </a:t>
            </a:r>
            <a:r>
              <a:rPr lang="en-US" dirty="0" err="1" smtClean="0"/>
              <a:t>på</a:t>
            </a:r>
            <a:r>
              <a:rPr lang="en-US" dirty="0" smtClean="0"/>
              <a:t> </a:t>
            </a:r>
            <a:r>
              <a:rPr lang="en-US" dirty="0" err="1" smtClean="0"/>
              <a:t>foredragsholder</a:t>
            </a:r>
            <a:endParaRPr lang="en-US" dirty="0"/>
          </a:p>
        </p:txBody>
      </p:sp>
      <p:sp>
        <p:nvSpPr>
          <p:cNvPr id="11" name="Text Placeholder 15"/>
          <p:cNvSpPr>
            <a:spLocks noGrp="1"/>
          </p:cNvSpPr>
          <p:nvPr>
            <p:ph type="body" sz="quarter" idx="12" hasCustomPrompt="1"/>
          </p:nvPr>
        </p:nvSpPr>
        <p:spPr>
          <a:xfrm>
            <a:off x="280988" y="4706462"/>
            <a:ext cx="1622627" cy="152498"/>
          </a:xfrm>
        </p:spPr>
        <p:txBody>
          <a:bodyPr>
            <a:noAutofit/>
          </a:bodyPr>
          <a:lstStyle>
            <a:lvl1pPr marL="0" indent="0">
              <a:buFontTx/>
              <a:buNone/>
              <a:defRPr sz="900">
                <a:solidFill>
                  <a:srgbClr val="00B381"/>
                </a:solidFill>
              </a:defRPr>
            </a:lvl1pPr>
            <a:lvl2pPr>
              <a:defRPr sz="900"/>
            </a:lvl2pPr>
            <a:lvl3pPr>
              <a:defRPr sz="900"/>
            </a:lvl3pPr>
            <a:lvl4pPr>
              <a:defRPr sz="900"/>
            </a:lvl4pPr>
            <a:lvl5pPr>
              <a:defRPr sz="900"/>
            </a:lvl5pPr>
          </a:lstStyle>
          <a:p>
            <a:pPr lvl="0"/>
            <a:r>
              <a:rPr lang="en-US" dirty="0" err="1" smtClean="0"/>
              <a:t>Skriv</a:t>
            </a:r>
            <a:r>
              <a:rPr lang="en-US" dirty="0" smtClean="0"/>
              <a:t> inn </a:t>
            </a:r>
            <a:r>
              <a:rPr lang="en-US" dirty="0" err="1" smtClean="0"/>
              <a:t>dato</a:t>
            </a:r>
            <a:endParaRPr lang="en-US" dirty="0"/>
          </a:p>
        </p:txBody>
      </p:sp>
    </p:spTree>
    <p:extLst>
      <p:ext uri="{BB962C8B-B14F-4D97-AF65-F5344CB8AC3E}">
        <p14:creationId xmlns:p14="http://schemas.microsoft.com/office/powerpoint/2010/main" val="13380638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lassholder for innhold 2"/>
          <p:cNvSpPr>
            <a:spLocks noGrp="1"/>
          </p:cNvSpPr>
          <p:nvPr>
            <p:ph idx="1" hasCustomPrompt="1"/>
          </p:nvPr>
        </p:nvSpPr>
        <p:spPr>
          <a:xfrm>
            <a:off x="2022912" y="1973167"/>
            <a:ext cx="5098176" cy="2569928"/>
          </a:xfrm>
        </p:spPr>
        <p:txBody>
          <a:bodyPr>
            <a:normAutofit/>
          </a:bodyPr>
          <a:lstStyle>
            <a:lvl1pPr algn="l">
              <a:buClr>
                <a:srgbClr val="124E91"/>
              </a:buClr>
              <a:defRPr sz="2400">
                <a:solidFill>
                  <a:srgbClr val="124E91"/>
                </a:solidFill>
                <a:latin typeface="Arial" charset="0"/>
                <a:ea typeface="Arial" charset="0"/>
                <a:cs typeface="Arial" charset="0"/>
              </a:defRPr>
            </a:lvl1pPr>
            <a:lvl2pPr algn="l">
              <a:buClr>
                <a:srgbClr val="00B381"/>
              </a:buClr>
              <a:defRPr sz="1800">
                <a:latin typeface="Arial" charset="0"/>
                <a:ea typeface="Arial" charset="0"/>
                <a:cs typeface="Arial" charset="0"/>
              </a:defRPr>
            </a:lvl2pPr>
            <a:lvl3pPr algn="l">
              <a:buClr>
                <a:srgbClr val="00B381"/>
              </a:buClr>
              <a:defRPr sz="1800">
                <a:latin typeface="Arial" charset="0"/>
                <a:ea typeface="Arial" charset="0"/>
                <a:cs typeface="Arial" charset="0"/>
              </a:defRPr>
            </a:lvl3pPr>
            <a:lvl4pPr algn="l">
              <a:buClr>
                <a:srgbClr val="00B381"/>
              </a:buClr>
              <a:defRPr sz="1800">
                <a:latin typeface="Arial" charset="0"/>
                <a:ea typeface="Arial" charset="0"/>
                <a:cs typeface="Arial" charset="0"/>
              </a:defRPr>
            </a:lvl4pPr>
            <a:lvl5pPr algn="l">
              <a:buClr>
                <a:srgbClr val="00B381"/>
              </a:buClr>
              <a:defRPr sz="1800">
                <a:latin typeface="Arial" charset="0"/>
                <a:ea typeface="Arial" charset="0"/>
                <a:cs typeface="Arial" charset="0"/>
              </a:defRPr>
            </a:lvl5pPr>
          </a:lstStyle>
          <a:p>
            <a:pPr lvl="0"/>
            <a:r>
              <a:rPr lang="nb-NO" dirty="0" smtClean="0"/>
              <a:t>Klikk for å skrive tekst</a:t>
            </a:r>
            <a:endParaRPr lang="nb-NO" dirty="0"/>
          </a:p>
        </p:txBody>
      </p:sp>
      <p:sp>
        <p:nvSpPr>
          <p:cNvPr id="10" name="Rektangel 9"/>
          <p:cNvSpPr/>
          <p:nvPr userDrawn="1"/>
        </p:nvSpPr>
        <p:spPr>
          <a:xfrm>
            <a:off x="0" y="1211"/>
            <a:ext cx="9144000" cy="1409991"/>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ittel 1"/>
          <p:cNvSpPr>
            <a:spLocks noGrp="1"/>
          </p:cNvSpPr>
          <p:nvPr>
            <p:ph type="title" hasCustomPrompt="1"/>
          </p:nvPr>
        </p:nvSpPr>
        <p:spPr>
          <a:xfrm>
            <a:off x="288471" y="484217"/>
            <a:ext cx="8447542" cy="857250"/>
          </a:xfrm>
        </p:spPr>
        <p:txBody>
          <a:bodyPr/>
          <a:lstStyle>
            <a:lvl1pPr>
              <a:defRPr b="0">
                <a:solidFill>
                  <a:schemeClr val="bg1"/>
                </a:solidFill>
                <a:latin typeface="Arial" charset="0"/>
                <a:ea typeface="Arial" charset="0"/>
                <a:cs typeface="Arial" charset="0"/>
              </a:defRPr>
            </a:lvl1pPr>
          </a:lstStyle>
          <a:p>
            <a:r>
              <a:rPr lang="nb-NO" dirty="0" smtClean="0"/>
              <a:t>Agenda</a:t>
            </a:r>
            <a:endParaRPr lang="nb-NO" dirty="0"/>
          </a:p>
        </p:txBody>
      </p:sp>
      <p:pic>
        <p:nvPicPr>
          <p:cNvPr id="2" name="Picture 1"/>
          <p:cNvPicPr>
            <a:picLocks noChangeAspect="1"/>
          </p:cNvPicPr>
          <p:nvPr userDrawn="1"/>
        </p:nvPicPr>
        <p:blipFill>
          <a:blip r:embed="rId2"/>
          <a:stretch>
            <a:fillRect/>
          </a:stretch>
        </p:blipFill>
        <p:spPr>
          <a:xfrm>
            <a:off x="0" y="1411202"/>
            <a:ext cx="9144000" cy="428625"/>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4" name="Rektangel 9"/>
          <p:cNvSpPr/>
          <p:nvPr userDrawn="1"/>
        </p:nvSpPr>
        <p:spPr>
          <a:xfrm>
            <a:off x="0" y="1153"/>
            <a:ext cx="9144000" cy="180382"/>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hasCustomPrompt="1"/>
          </p:nvPr>
        </p:nvSpPr>
        <p:spPr>
          <a:xfrm>
            <a:off x="288471" y="322856"/>
            <a:ext cx="5206241" cy="982242"/>
          </a:xfrm>
        </p:spPr>
        <p:txBody>
          <a:body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
        <p:nvSpPr>
          <p:cNvPr id="7" name="Plassholder for innhold 2"/>
          <p:cNvSpPr>
            <a:spLocks noGrp="1"/>
          </p:cNvSpPr>
          <p:nvPr>
            <p:ph idx="1" hasCustomPrompt="1"/>
          </p:nvPr>
        </p:nvSpPr>
        <p:spPr>
          <a:xfrm>
            <a:off x="285748" y="1456694"/>
            <a:ext cx="5208964"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2" pos="37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tel og bilde2">
    <p:spTree>
      <p:nvGrpSpPr>
        <p:cNvPr id="1" name=""/>
        <p:cNvGrpSpPr/>
        <p:nvPr/>
      </p:nvGrpSpPr>
      <p:grpSpPr>
        <a:xfrm>
          <a:off x="0" y="0"/>
          <a:ext cx="0" cy="0"/>
          <a:chOff x="0" y="0"/>
          <a:chExt cx="0" cy="0"/>
        </a:xfrm>
      </p:grpSpPr>
      <p:sp>
        <p:nvSpPr>
          <p:cNvPr id="4" name="Rektangel 9"/>
          <p:cNvSpPr/>
          <p:nvPr userDrawn="1"/>
        </p:nvSpPr>
        <p:spPr>
          <a:xfrm>
            <a:off x="0" y="1153"/>
            <a:ext cx="9144000" cy="180382"/>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le 1"/>
          <p:cNvSpPr>
            <a:spLocks noGrp="1"/>
          </p:cNvSpPr>
          <p:nvPr>
            <p:ph type="title" hasCustomPrompt="1"/>
          </p:nvPr>
        </p:nvSpPr>
        <p:spPr>
          <a:xfrm>
            <a:off x="288471" y="322856"/>
            <a:ext cx="5206241" cy="982242"/>
          </a:xfrm>
        </p:spPr>
        <p:txBody>
          <a:body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
        <p:nvSpPr>
          <p:cNvPr id="7" name="Plassholder for innhold 2"/>
          <p:cNvSpPr>
            <a:spLocks noGrp="1"/>
          </p:cNvSpPr>
          <p:nvPr>
            <p:ph idx="1" hasCustomPrompt="1"/>
          </p:nvPr>
        </p:nvSpPr>
        <p:spPr>
          <a:xfrm>
            <a:off x="285748" y="1456694"/>
            <a:ext cx="5208964"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
        <p:nvSpPr>
          <p:cNvPr id="5" name="Picture Placeholder 4"/>
          <p:cNvSpPr>
            <a:spLocks noGrp="1"/>
          </p:cNvSpPr>
          <p:nvPr>
            <p:ph type="pic" sz="quarter" idx="10" hasCustomPrompt="1"/>
          </p:nvPr>
        </p:nvSpPr>
        <p:spPr>
          <a:xfrm>
            <a:off x="5643563" y="181535"/>
            <a:ext cx="3500437" cy="4961965"/>
          </a:xfrm>
        </p:spPr>
        <p:txBody>
          <a:bodyPr/>
          <a:lstStyle/>
          <a:p>
            <a:r>
              <a:rPr lang="en-US" dirty="0" smtClean="0"/>
              <a:t>Dra inn </a:t>
            </a:r>
            <a:r>
              <a:rPr lang="en-US" dirty="0" err="1" smtClean="0"/>
              <a:t>bilde</a:t>
            </a:r>
            <a:r>
              <a:rPr lang="en-US" dirty="0" smtClean="0"/>
              <a:t>, </a:t>
            </a:r>
            <a:r>
              <a:rPr lang="en-US" dirty="0" err="1" smtClean="0"/>
              <a:t>eller</a:t>
            </a:r>
            <a:r>
              <a:rPr lang="en-US" dirty="0" smtClean="0"/>
              <a:t> </a:t>
            </a:r>
            <a:r>
              <a:rPr lang="en-US" dirty="0" err="1" smtClean="0"/>
              <a:t>klikk</a:t>
            </a:r>
            <a:r>
              <a:rPr lang="en-US" dirty="0" smtClean="0"/>
              <a:t> </a:t>
            </a:r>
            <a:r>
              <a:rPr lang="en-US" dirty="0" err="1" smtClean="0"/>
              <a:t>på</a:t>
            </a:r>
            <a:r>
              <a:rPr lang="en-US" dirty="0" smtClean="0"/>
              <a:t> </a:t>
            </a:r>
            <a:r>
              <a:rPr lang="en-US" dirty="0" err="1" smtClean="0"/>
              <a:t>ikonet</a:t>
            </a:r>
            <a:endParaRPr lang="en-US" dirty="0" smtClean="0"/>
          </a:p>
          <a:p>
            <a:endParaRPr lang="en-US" dirty="0"/>
          </a:p>
        </p:txBody>
      </p:sp>
    </p:spTree>
  </p:cSld>
  <p:clrMapOvr>
    <a:masterClrMapping/>
  </p:clrMapOvr>
  <p:timing>
    <p:tnLst>
      <p:par>
        <p:cTn id="1" dur="indefinite" restart="never" nodeType="tmRoot"/>
      </p:par>
    </p:tnLst>
  </p:timing>
  <p:extLst mod="1">
    <p:ext uri="{DCECCB84-F9BA-43D5-87BE-67443E8EF086}">
      <p15:sldGuideLst xmlns:p15="http://schemas.microsoft.com/office/powerpoint/2012/main">
        <p15:guide id="2" pos="374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ide">
    <p:spTree>
      <p:nvGrpSpPr>
        <p:cNvPr id="1" name=""/>
        <p:cNvGrpSpPr/>
        <p:nvPr/>
      </p:nvGrpSpPr>
      <p:grpSpPr>
        <a:xfrm>
          <a:off x="0" y="0"/>
          <a:ext cx="0" cy="0"/>
          <a:chOff x="0" y="0"/>
          <a:chExt cx="0" cy="0"/>
        </a:xfrm>
      </p:grpSpPr>
      <p:sp>
        <p:nvSpPr>
          <p:cNvPr id="4" name="Rektangel 9"/>
          <p:cNvSpPr/>
          <p:nvPr userDrawn="1"/>
        </p:nvSpPr>
        <p:spPr>
          <a:xfrm>
            <a:off x="0" y="1153"/>
            <a:ext cx="9144000" cy="180382"/>
          </a:xfrm>
          <a:prstGeom prst="rect">
            <a:avLst/>
          </a:prstGeom>
          <a:solidFill>
            <a:srgbClr val="00B3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Plassholder for innhold 2"/>
          <p:cNvSpPr>
            <a:spLocks noGrp="1"/>
          </p:cNvSpPr>
          <p:nvPr>
            <p:ph idx="1" hasCustomPrompt="1"/>
          </p:nvPr>
        </p:nvSpPr>
        <p:spPr>
          <a:xfrm>
            <a:off x="285748" y="1456694"/>
            <a:ext cx="8450265" cy="3275643"/>
          </a:xfrm>
          <a:noFill/>
        </p:spPr>
        <p:txBody>
          <a:bodyPr>
            <a:normAutofit/>
          </a:bodyPr>
          <a:lstStyle>
            <a:lvl1pPr>
              <a:buClr>
                <a:srgbClr val="00B381"/>
              </a:buClr>
              <a:defRPr sz="1800">
                <a:latin typeface="Arial" charset="0"/>
                <a:ea typeface="Arial" charset="0"/>
                <a:cs typeface="Arial" charset="0"/>
              </a:defRPr>
            </a:lvl1pPr>
            <a:lvl2pPr marL="360363" indent="-182563">
              <a:buClr>
                <a:srgbClr val="124E91"/>
              </a:buClr>
              <a:buFont typeface=".AppleSystemUIFont" charset="-120"/>
              <a:buChar char="–"/>
              <a:defRPr sz="1600">
                <a:latin typeface="Arial" charset="0"/>
                <a:ea typeface="Arial" charset="0"/>
                <a:cs typeface="Arial" charset="0"/>
              </a:defRPr>
            </a:lvl2pPr>
            <a:lvl3pPr>
              <a:buClr>
                <a:srgbClr val="00B381"/>
              </a:buClr>
              <a:defRPr sz="1800">
                <a:latin typeface="Arial" charset="0"/>
                <a:ea typeface="Arial" charset="0"/>
                <a:cs typeface="Arial" charset="0"/>
              </a:defRPr>
            </a:lvl3pPr>
            <a:lvl4pPr>
              <a:buClr>
                <a:srgbClr val="00B381"/>
              </a:buClr>
              <a:defRPr sz="1600">
                <a:latin typeface="Arial" charset="0"/>
                <a:ea typeface="Arial" charset="0"/>
                <a:cs typeface="Arial" charset="0"/>
              </a:defRPr>
            </a:lvl4pPr>
            <a:lvl5pPr>
              <a:buClr>
                <a:srgbClr val="00B381"/>
              </a:buClr>
              <a:defRPr sz="1800">
                <a:latin typeface="Arial" charset="0"/>
                <a:ea typeface="Arial" charset="0"/>
                <a:cs typeface="Arial" charset="0"/>
              </a:defRPr>
            </a:lvl5pPr>
          </a:lstStyle>
          <a:p>
            <a:pPr lvl="0"/>
            <a:r>
              <a:rPr lang="nb-NO" dirty="0" smtClean="0"/>
              <a:t>Klikk for å skrive inn tekst</a:t>
            </a:r>
          </a:p>
          <a:p>
            <a:pPr lvl="1"/>
            <a:r>
              <a:rPr lang="nb-NO" dirty="0" smtClean="0"/>
              <a:t>Andre nivå</a:t>
            </a:r>
            <a:endParaRPr lang="nb-NO" dirty="0"/>
          </a:p>
        </p:txBody>
      </p:sp>
      <p:sp>
        <p:nvSpPr>
          <p:cNvPr id="2" name="Title 1"/>
          <p:cNvSpPr>
            <a:spLocks noGrp="1"/>
          </p:cNvSpPr>
          <p:nvPr>
            <p:ph type="title" hasCustomPrompt="1"/>
          </p:nvPr>
        </p:nvSpPr>
        <p:spPr>
          <a:xfrm>
            <a:off x="288471" y="322856"/>
            <a:ext cx="8447542" cy="982242"/>
          </a:xfrm>
        </p:spPr>
        <p:txBody>
          <a:bodyPr/>
          <a:lstStyle>
            <a:lvl1pPr>
              <a:defRPr baseline="0"/>
            </a:lvl1pPr>
          </a:lstStyle>
          <a:p>
            <a:r>
              <a:rPr lang="en-US" dirty="0" err="1" smtClean="0"/>
              <a:t>Klikk</a:t>
            </a:r>
            <a:r>
              <a:rPr lang="en-US" dirty="0" smtClean="0"/>
              <a:t> for </a:t>
            </a:r>
            <a:r>
              <a:rPr lang="en-US" dirty="0" err="1" smtClean="0"/>
              <a:t>å</a:t>
            </a:r>
            <a:r>
              <a:rPr lang="en-US" dirty="0" smtClean="0"/>
              <a:t> </a:t>
            </a:r>
            <a:r>
              <a:rPr lang="en-US" dirty="0" err="1" smtClean="0"/>
              <a:t>skrive</a:t>
            </a:r>
            <a:r>
              <a:rPr lang="en-US" dirty="0" smtClean="0"/>
              <a:t> </a:t>
            </a:r>
            <a:r>
              <a:rPr lang="en-US" dirty="0" err="1" smtClean="0"/>
              <a:t>tittel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88471" y="322856"/>
            <a:ext cx="8455856" cy="982242"/>
          </a:xfrm>
          <a:prstGeom prst="rect">
            <a:avLst/>
          </a:prstGeom>
        </p:spPr>
        <p:txBody>
          <a:bodyPr vert="horz" lIns="91440" tIns="45720" rIns="91440" bIns="45720" rtlCol="0" anchor="b" anchorCtr="0">
            <a:normAutofit/>
          </a:bodyPr>
          <a:lstStyle/>
          <a:p>
            <a:r>
              <a:rPr lang="nb-NO" dirty="0" smtClean="0"/>
              <a:t>Klikk for å redigere tittelstil </a:t>
            </a:r>
            <a:endParaRPr lang="nb-NO" dirty="0"/>
          </a:p>
        </p:txBody>
      </p:sp>
      <p:sp>
        <p:nvSpPr>
          <p:cNvPr id="3" name="Plassholder for tekst 2"/>
          <p:cNvSpPr>
            <a:spLocks noGrp="1"/>
          </p:cNvSpPr>
          <p:nvPr>
            <p:ph type="body" idx="1"/>
          </p:nvPr>
        </p:nvSpPr>
        <p:spPr>
          <a:xfrm>
            <a:off x="285749" y="1456694"/>
            <a:ext cx="8458578" cy="3275644"/>
          </a:xfrm>
          <a:prstGeom prst="rect">
            <a:avLst/>
          </a:prstGeom>
        </p:spPr>
        <p:txBody>
          <a:bodyPr vert="horz" lIns="91440" tIns="45720" rIns="91440" bIns="45720" rtlCol="0">
            <a:normAutofit/>
          </a:bodyPr>
          <a:lstStyle/>
          <a:p>
            <a:pPr lvl="0"/>
            <a:r>
              <a:rPr lang="nb-NO" dirty="0" smtClean="0"/>
              <a:t>Klikk for å skrive inn tekst</a:t>
            </a:r>
          </a:p>
          <a:p>
            <a:pPr lvl="1"/>
            <a:r>
              <a:rPr lang="nb-NO" dirty="0" smtClean="0"/>
              <a:t>Andre nivå</a:t>
            </a:r>
          </a:p>
        </p:txBody>
      </p:sp>
    </p:spTree>
  </p:cSld>
  <p:clrMap bg1="lt1" tx1="dk1" bg2="lt2" tx2="dk2" accent1="accent1" accent2="accent2" accent3="accent3" accent4="accent4" accent5="accent5" accent6="accent6" hlink="hlink" folHlink="folHlink"/>
  <p:sldLayoutIdLst>
    <p:sldLayoutId id="2147483673" r:id="rId1"/>
    <p:sldLayoutId id="2147483667" r:id="rId2"/>
    <p:sldLayoutId id="2147483676" r:id="rId3"/>
    <p:sldLayoutId id="2147483672" r:id="rId4"/>
    <p:sldLayoutId id="2147483663" r:id="rId5"/>
    <p:sldLayoutId id="2147483683" r:id="rId6"/>
    <p:sldLayoutId id="2147483682" r:id="rId7"/>
    <p:sldLayoutId id="2147483685" r:id="rId8"/>
    <p:sldLayoutId id="2147483650" r:id="rId9"/>
    <p:sldLayoutId id="2147483680" r:id="rId10"/>
    <p:sldLayoutId id="2147483652" r:id="rId11"/>
    <p:sldLayoutId id="2147483678" r:id="rId12"/>
    <p:sldLayoutId id="2147483684" r:id="rId13"/>
    <p:sldLayoutId id="2147483671" r:id="rId14"/>
    <p:sldLayoutId id="2147483687" r:id="rId15"/>
    <p:sldLayoutId id="2147483688" r:id="rId16"/>
  </p:sldLayoutIdLst>
  <p:timing>
    <p:tnLst>
      <p:par>
        <p:cTn id="1" dur="indefinite" restart="never" nodeType="tmRoot"/>
      </p:par>
    </p:tnLst>
  </p:timing>
  <p:hf sldNum="0" hdr="0" ftr="0"/>
  <p:txStyles>
    <p:titleStyle>
      <a:lvl1pPr algn="l" defTabSz="457200" rtl="0" eaLnBrk="1" latinLnBrk="0" hangingPunct="1">
        <a:spcBef>
          <a:spcPct val="0"/>
        </a:spcBef>
        <a:buNone/>
        <a:defRPr sz="3200" b="0" kern="1200">
          <a:solidFill>
            <a:srgbClr val="124E91"/>
          </a:solidFill>
          <a:latin typeface="Arial" charset="0"/>
          <a:ea typeface="Arial" charset="0"/>
          <a:cs typeface="Arial" charset="0"/>
        </a:defRPr>
      </a:lvl1pPr>
    </p:titleStyle>
    <p:bodyStyle>
      <a:lvl1pPr marL="177800" indent="-177800" algn="l" defTabSz="457200" rtl="0" eaLnBrk="1" latinLnBrk="0" hangingPunct="1">
        <a:spcBef>
          <a:spcPts val="1200"/>
        </a:spcBef>
        <a:buClr>
          <a:srgbClr val="00B381"/>
        </a:buClr>
        <a:buFont typeface="Arial"/>
        <a:buChar char="•"/>
        <a:defRPr sz="1800" kern="1200">
          <a:solidFill>
            <a:srgbClr val="52565A"/>
          </a:solidFill>
          <a:latin typeface="Arial" charset="0"/>
          <a:ea typeface="Arial" charset="0"/>
          <a:cs typeface="Arial" charset="0"/>
        </a:defRPr>
      </a:lvl1pPr>
      <a:lvl2pPr marL="360363" indent="-182563" algn="l" defTabSz="457200" rtl="0" eaLnBrk="1" latinLnBrk="0" hangingPunct="1">
        <a:spcBef>
          <a:spcPts val="1200"/>
        </a:spcBef>
        <a:buClr>
          <a:srgbClr val="124E91"/>
        </a:buClr>
        <a:buSzPct val="100000"/>
        <a:buFont typeface=".AppleSystemUIFont" charset="-120"/>
        <a:buChar char="–"/>
        <a:defRPr sz="1600" kern="1200" baseline="0">
          <a:solidFill>
            <a:srgbClr val="52565A"/>
          </a:solidFill>
          <a:latin typeface="Arial" charset="0"/>
          <a:ea typeface="Arial" charset="0"/>
          <a:cs typeface="Arial" charset="0"/>
        </a:defRPr>
      </a:lvl2pPr>
      <a:lvl3pPr marL="646113" indent="-285750" algn="l" defTabSz="457200" rtl="0" eaLnBrk="1" latinLnBrk="0" hangingPunct="1">
        <a:spcBef>
          <a:spcPts val="1200"/>
        </a:spcBef>
        <a:buClr>
          <a:srgbClr val="00B381"/>
        </a:buClr>
        <a:buFont typeface=".AppleSystemUIFont" charset="-120"/>
        <a:buChar char="–"/>
        <a:defRPr sz="1600" kern="1200">
          <a:solidFill>
            <a:srgbClr val="52565A"/>
          </a:solidFill>
          <a:latin typeface="Arial" charset="0"/>
          <a:ea typeface="Arial" charset="0"/>
          <a:cs typeface="Arial" charset="0"/>
        </a:defRPr>
      </a:lvl3pPr>
      <a:lvl4pPr marL="538163" indent="-177800" algn="l" defTabSz="457200" rtl="0" eaLnBrk="1" latinLnBrk="0" hangingPunct="1">
        <a:spcBef>
          <a:spcPts val="1200"/>
        </a:spcBef>
        <a:buClr>
          <a:srgbClr val="00B381"/>
        </a:buClr>
        <a:buFont typeface="Lucida Grande"/>
        <a:buChar char="-"/>
        <a:defRPr sz="1600" kern="1200">
          <a:solidFill>
            <a:srgbClr val="52565A"/>
          </a:solidFill>
          <a:latin typeface="Arial" charset="0"/>
          <a:ea typeface="Arial" charset="0"/>
          <a:cs typeface="Arial" charset="0"/>
        </a:defRPr>
      </a:lvl4pPr>
      <a:lvl5pPr marL="538163" indent="-177800" algn="l" defTabSz="457200" rtl="0" eaLnBrk="1" latinLnBrk="0" hangingPunct="1">
        <a:spcBef>
          <a:spcPts val="1200"/>
        </a:spcBef>
        <a:buClr>
          <a:srgbClr val="00B381"/>
        </a:buClr>
        <a:buFont typeface="Lucida Grande"/>
        <a:buChar char="-"/>
        <a:defRPr sz="1600" kern="1200">
          <a:solidFill>
            <a:srgbClr val="52565A"/>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5503" userDrawn="1">
          <p15:clr>
            <a:srgbClr val="F26B43"/>
          </p15:clr>
        </p15:guide>
        <p15:guide id="4" pos="249" userDrawn="1">
          <p15:clr>
            <a:srgbClr val="F26B43"/>
          </p15:clr>
        </p15:guide>
        <p15:guide id="5"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Målesystemer</a:t>
            </a:r>
            <a:r>
              <a:rPr lang="en-US" dirty="0" smtClean="0"/>
              <a:t> </a:t>
            </a:r>
            <a:r>
              <a:rPr lang="en-US" dirty="0" err="1" smtClean="0"/>
              <a:t>og</a:t>
            </a:r>
            <a:r>
              <a:rPr lang="en-US" dirty="0" smtClean="0"/>
              <a:t> </a:t>
            </a:r>
            <a:r>
              <a:rPr lang="en-US" dirty="0" err="1" smtClean="0"/>
              <a:t>personvern</a:t>
            </a:r>
            <a:r>
              <a:rPr lang="en-US" dirty="0" smtClean="0"/>
              <a:t/>
            </a:r>
            <a:br>
              <a:rPr lang="en-US" dirty="0" smtClean="0"/>
            </a:br>
            <a:r>
              <a:rPr lang="en-US" sz="2200" dirty="0" smtClean="0"/>
              <a:t>(</a:t>
            </a:r>
            <a:r>
              <a:rPr lang="en-US" sz="2200" dirty="0" err="1" smtClean="0"/>
              <a:t>tilpasset</a:t>
            </a:r>
            <a:r>
              <a:rPr lang="en-US" sz="2200" dirty="0" smtClean="0"/>
              <a:t> </a:t>
            </a:r>
            <a:r>
              <a:rPr lang="en-US" sz="2200" dirty="0" err="1" smtClean="0"/>
              <a:t>Finans</a:t>
            </a:r>
            <a:r>
              <a:rPr lang="en-US" sz="2200" dirty="0" smtClean="0"/>
              <a:t> Norge)</a:t>
            </a:r>
            <a:endParaRPr lang="en-US" sz="2200" dirty="0"/>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48289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a:bodyPr>
          <a:lstStyle/>
          <a:p>
            <a:pPr>
              <a:defRPr/>
            </a:pPr>
            <a:r>
              <a:rPr lang="nb-NO" sz="2700" dirty="0"/>
              <a:t>Hovedavtalen § 34</a:t>
            </a:r>
            <a:r>
              <a:rPr lang="nb-NO" dirty="0" smtClean="0"/>
              <a:t/>
            </a:r>
            <a:br>
              <a:rPr lang="nb-NO" dirty="0" smtClean="0"/>
            </a:br>
            <a:r>
              <a:rPr lang="nb-NO" sz="2025" dirty="0"/>
              <a:t>Personopplysninger om bedriftens ansatte</a:t>
            </a:r>
          </a:p>
        </p:txBody>
      </p:sp>
      <p:sp>
        <p:nvSpPr>
          <p:cNvPr id="12291" name="Plassholder for innhold 2"/>
          <p:cNvSpPr>
            <a:spLocks noGrp="1"/>
          </p:cNvSpPr>
          <p:nvPr>
            <p:ph idx="1"/>
          </p:nvPr>
        </p:nvSpPr>
        <p:spPr/>
        <p:txBody>
          <a:bodyPr>
            <a:normAutofit lnSpcReduction="10000"/>
          </a:bodyPr>
          <a:lstStyle/>
          <a:p>
            <a:pPr eaLnBrk="1" hangingPunct="1"/>
            <a:r>
              <a:rPr lang="nb-NO" dirty="0" smtClean="0"/>
              <a:t>HA § 34 (2): </a:t>
            </a:r>
          </a:p>
          <a:p>
            <a:pPr eaLnBrk="1" hangingPunct="1">
              <a:buFont typeface="Arial" charset="0"/>
              <a:buNone/>
            </a:pPr>
            <a:r>
              <a:rPr lang="nb-NO" dirty="0" smtClean="0"/>
              <a:t>	”</a:t>
            </a:r>
            <a:r>
              <a:rPr lang="nb-NO" i="1" dirty="0" smtClean="0"/>
              <a:t>Ledelsen skal i samarbeid med de tillitsvalgte utarbeide retningslinjer for bruk av personopplysninger. (...)Retningslinjene skal som et minimum beskrive...” </a:t>
            </a:r>
          </a:p>
          <a:p>
            <a:pPr eaLnBrk="1" hangingPunct="1">
              <a:buFont typeface="Arial" charset="0"/>
              <a:buNone/>
            </a:pPr>
            <a:endParaRPr lang="nb-NO" i="1" dirty="0" smtClean="0"/>
          </a:p>
          <a:p>
            <a:pPr eaLnBrk="1" hangingPunct="1"/>
            <a:r>
              <a:rPr lang="nb-NO" dirty="0" smtClean="0"/>
              <a:t>HA § 34 (3), jf. HA § 7 nr. 4:</a:t>
            </a:r>
          </a:p>
          <a:p>
            <a:pPr lvl="1" eaLnBrk="1" hangingPunct="1">
              <a:buFont typeface="Arial" charset="0"/>
              <a:buNone/>
            </a:pPr>
            <a:r>
              <a:rPr lang="nb-NO" dirty="0" smtClean="0"/>
              <a:t>	”</a:t>
            </a:r>
            <a:r>
              <a:rPr lang="nb-NO" i="1" dirty="0" smtClean="0"/>
              <a:t>Bruken av eventuelle systemer for innhenting av arbeidsmengdestatistikk/volumstatistikk, fastlegges i den enkeltes bedriftsavtale.”</a:t>
            </a:r>
          </a:p>
        </p:txBody>
      </p:sp>
      <p:pic>
        <p:nvPicPr>
          <p:cNvPr id="6" name="Plassholder for innhold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1" b="31"/>
          <a:stretch>
            <a:fillRect/>
          </a:stretch>
        </p:blipFill>
        <p:spPr>
          <a:prstGeom prst="rect">
            <a:avLst/>
          </a:prstGeom>
        </p:spPr>
      </p:pic>
    </p:spTree>
    <p:extLst>
      <p:ext uri="{BB962C8B-B14F-4D97-AF65-F5344CB8AC3E}">
        <p14:creationId xmlns:p14="http://schemas.microsoft.com/office/powerpoint/2010/main" val="493956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tel 1"/>
          <p:cNvSpPr>
            <a:spLocks noGrp="1"/>
          </p:cNvSpPr>
          <p:nvPr>
            <p:ph type="title"/>
          </p:nvPr>
        </p:nvSpPr>
        <p:spPr/>
        <p:txBody>
          <a:bodyPr/>
          <a:lstStyle/>
          <a:p>
            <a:pPr eaLnBrk="1" hangingPunct="1"/>
            <a:r>
              <a:rPr lang="nb-NO" smtClean="0"/>
              <a:t>Bedriftsavtalen</a:t>
            </a:r>
          </a:p>
        </p:txBody>
      </p:sp>
      <p:sp>
        <p:nvSpPr>
          <p:cNvPr id="3" name="Plassholder for innhold 2"/>
          <p:cNvSpPr>
            <a:spLocks noGrp="1"/>
          </p:cNvSpPr>
          <p:nvPr>
            <p:ph idx="1"/>
          </p:nvPr>
        </p:nvSpPr>
        <p:spPr>
          <a:xfrm>
            <a:off x="285749" y="1456694"/>
            <a:ext cx="4101836" cy="3275643"/>
          </a:xfrm>
        </p:spPr>
        <p:txBody>
          <a:bodyPr rtlCol="0">
            <a:noAutofit/>
          </a:bodyPr>
          <a:lstStyle/>
          <a:p>
            <a:pPr>
              <a:buNone/>
              <a:defRPr/>
            </a:pPr>
            <a:r>
              <a:rPr lang="nb-NO" sz="1300" dirty="0" smtClean="0"/>
              <a:t>	Eks</a:t>
            </a:r>
            <a:r>
              <a:rPr lang="nb-NO" sz="1300" dirty="0"/>
              <a:t>. 1: </a:t>
            </a:r>
            <a:r>
              <a:rPr lang="nb-NO" sz="1300" i="1" dirty="0"/>
              <a:t>”Det skal inngås avtale med de tillitsvalgte før </a:t>
            </a:r>
            <a:r>
              <a:rPr lang="nb-NO" sz="1300" i="1" dirty="0" smtClean="0"/>
              <a:t>måle- </a:t>
            </a:r>
            <a:r>
              <a:rPr lang="nb-NO" sz="1300" i="1" dirty="0"/>
              <a:t>og kontrollsystemer iverksettes. Det samme gjelder ved endring av eksisterende måle- og kontrollsystem. ”</a:t>
            </a:r>
          </a:p>
          <a:p>
            <a:pPr>
              <a:buNone/>
              <a:defRPr/>
            </a:pPr>
            <a:endParaRPr lang="nb-NO" sz="1300" dirty="0"/>
          </a:p>
          <a:p>
            <a:pPr>
              <a:buNone/>
              <a:defRPr/>
            </a:pPr>
            <a:r>
              <a:rPr lang="nb-NO" sz="1300" dirty="0"/>
              <a:t>	Eks. 2: ”</a:t>
            </a:r>
            <a:r>
              <a:rPr lang="nb-NO" sz="1300" i="1" dirty="0"/>
              <a:t>Banken kan etablere målesystemer som kan benyttes bl.a. til oppfølging avresultat- og måloppnåelse, salgs- og aktivitetstiltak, kompetanse, planlegging og kvalitetsmåling.</a:t>
            </a:r>
          </a:p>
          <a:p>
            <a:pPr>
              <a:buNone/>
              <a:defRPr/>
            </a:pPr>
            <a:r>
              <a:rPr lang="nb-NO" sz="1300" i="1" dirty="0"/>
              <a:t>	All informasjon knyttet til den enkelte på individnivå, som er systemregistrert eller manuelt rapportert, kan benyttes.”</a:t>
            </a:r>
          </a:p>
          <a:p>
            <a:pPr>
              <a:buNone/>
              <a:defRPr/>
            </a:pPr>
            <a:endParaRPr lang="nb-NO" sz="1300" dirty="0"/>
          </a:p>
        </p:txBody>
      </p:sp>
      <p:cxnSp>
        <p:nvCxnSpPr>
          <p:cNvPr id="4" name="Rett linje 3"/>
          <p:cNvCxnSpPr/>
          <p:nvPr/>
        </p:nvCxnSpPr>
        <p:spPr>
          <a:xfrm>
            <a:off x="503407" y="2822148"/>
            <a:ext cx="3948550" cy="1693208"/>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7" name="Rett linje 6"/>
          <p:cNvCxnSpPr/>
          <p:nvPr/>
        </p:nvCxnSpPr>
        <p:spPr>
          <a:xfrm flipV="1">
            <a:off x="503407" y="2822148"/>
            <a:ext cx="3884178" cy="1801699"/>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0" name="Picture 5"/>
          <p:cNvPicPr>
            <a:picLocks noGrp="1" noChangeAspect="1" noChangeArrowheads="1"/>
          </p:cNvPicPr>
          <p:nvPr>
            <p:ph type="pic" sz="quarter" idx="10"/>
          </p:nvPr>
        </p:nvPicPr>
        <p:blipFill>
          <a:blip r:embed="rId3" cstate="screen"/>
          <a:srcRect t="10466" b="10466"/>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10428217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88471" y="322855"/>
            <a:ext cx="5206241" cy="1546405"/>
          </a:xfrm>
        </p:spPr>
        <p:txBody>
          <a:bodyPr rtlCol="0">
            <a:normAutofit fontScale="90000"/>
          </a:bodyPr>
          <a:lstStyle/>
          <a:p>
            <a:pPr>
              <a:defRPr/>
            </a:pPr>
            <a:r>
              <a:rPr lang="nb-NO" dirty="0" smtClean="0"/>
              <a:t/>
            </a:r>
            <a:br>
              <a:rPr lang="nb-NO" dirty="0" smtClean="0"/>
            </a:br>
            <a:r>
              <a:rPr lang="nb-NO" sz="2025" dirty="0"/>
              <a:t>HOVEDREGEL</a:t>
            </a:r>
            <a:r>
              <a:rPr lang="nb-NO" dirty="0" smtClean="0"/>
              <a:t/>
            </a:r>
            <a:br>
              <a:rPr lang="nb-NO" dirty="0" smtClean="0"/>
            </a:br>
            <a:r>
              <a:rPr lang="nb-NO" sz="3000" dirty="0" smtClean="0"/>
              <a:t>Generelt </a:t>
            </a:r>
            <a:r>
              <a:rPr lang="nb-NO" sz="3000" i="1" dirty="0" smtClean="0"/>
              <a:t>forbud</a:t>
            </a:r>
            <a:r>
              <a:rPr lang="nb-NO" sz="3000" dirty="0" smtClean="0"/>
              <a:t> mot å behandle personopplysninger – § 8</a:t>
            </a:r>
            <a:br>
              <a:rPr lang="nb-NO" sz="3000" dirty="0" smtClean="0"/>
            </a:br>
            <a:r>
              <a:rPr lang="nb-NO" sz="2100" dirty="0"/>
              <a:t>                 </a:t>
            </a:r>
          </a:p>
        </p:txBody>
      </p:sp>
      <p:sp>
        <p:nvSpPr>
          <p:cNvPr id="6147" name="Rectangle 3"/>
          <p:cNvSpPr>
            <a:spLocks noGrp="1" noChangeArrowheads="1"/>
          </p:cNvSpPr>
          <p:nvPr>
            <p:ph idx="1"/>
          </p:nvPr>
        </p:nvSpPr>
        <p:spPr>
          <a:xfrm>
            <a:off x="400507" y="2142859"/>
            <a:ext cx="4982167" cy="3000641"/>
          </a:xfrm>
        </p:spPr>
        <p:txBody>
          <a:bodyPr rtlCol="0">
            <a:normAutofit/>
          </a:bodyPr>
          <a:lstStyle/>
          <a:p>
            <a:r>
              <a:rPr lang="nb-NO" sz="1300" b="1" dirty="0"/>
              <a:t>Dersom den registrerte har </a:t>
            </a:r>
            <a:r>
              <a:rPr lang="nb-NO" sz="1300" b="1" dirty="0" smtClean="0"/>
              <a:t>samtykket</a:t>
            </a:r>
            <a:endParaRPr lang="nb-NO" sz="1300" dirty="0" smtClean="0"/>
          </a:p>
          <a:p>
            <a:r>
              <a:rPr lang="nb-NO" sz="1300" dirty="0" smtClean="0"/>
              <a:t>Dersom </a:t>
            </a:r>
            <a:r>
              <a:rPr lang="nb-NO" sz="1300" dirty="0"/>
              <a:t>det er fastsatt i lov at det er adgang til slik behandling</a:t>
            </a:r>
            <a:endParaRPr lang="en-US" sz="1300" dirty="0"/>
          </a:p>
          <a:p>
            <a:r>
              <a:rPr lang="nb-NO" sz="1300" b="1" dirty="0"/>
              <a:t>Dersom det er nødvendig </a:t>
            </a:r>
            <a:endParaRPr lang="nb-NO" sz="1300" b="1" dirty="0" smtClean="0"/>
          </a:p>
          <a:p>
            <a:pPr lvl="1"/>
            <a:r>
              <a:rPr lang="nb-NO" sz="1100" dirty="0" smtClean="0"/>
              <a:t>for </a:t>
            </a:r>
            <a:r>
              <a:rPr lang="nb-NO" sz="1100" dirty="0"/>
              <a:t>å oppfylle en avtale</a:t>
            </a:r>
            <a:endParaRPr lang="en-US" sz="1100" dirty="0"/>
          </a:p>
          <a:p>
            <a:pPr lvl="1"/>
            <a:r>
              <a:rPr lang="nb-NO" sz="1100" dirty="0"/>
              <a:t>for å kunne oppfylle en rettslig forpliktelse</a:t>
            </a:r>
            <a:endParaRPr lang="en-US" sz="1100" dirty="0"/>
          </a:p>
          <a:p>
            <a:pPr lvl="1"/>
            <a:r>
              <a:rPr lang="nb-NO" sz="1100" dirty="0"/>
              <a:t>for å ivareta vitale interesser eller utføre oppgave av allmenn interesse</a:t>
            </a:r>
            <a:endParaRPr lang="en-US" sz="1100" dirty="0"/>
          </a:p>
          <a:p>
            <a:pPr lvl="1"/>
            <a:r>
              <a:rPr lang="nb-NO" sz="1100" dirty="0"/>
              <a:t>for å utøve offentlig myndighet</a:t>
            </a:r>
            <a:endParaRPr lang="en-US" sz="1100" dirty="0"/>
          </a:p>
          <a:p>
            <a:pPr lvl="1"/>
            <a:r>
              <a:rPr lang="nb-NO" sz="1100" b="1" dirty="0"/>
              <a:t>for å ivareta en berettiget interesse, og hensynet til personvernet ikke overstiger denne</a:t>
            </a:r>
            <a:endParaRPr lang="en-US" sz="1100" dirty="0"/>
          </a:p>
        </p:txBody>
      </p:sp>
      <p:pic>
        <p:nvPicPr>
          <p:cNvPr id="7" name="Picture 3"/>
          <p:cNvPicPr>
            <a:picLocks noGrp="1" noChangeAspect="1" noChangeArrowheads="1"/>
          </p:cNvPicPr>
          <p:nvPr>
            <p:ph type="pic" sz="quarter" idx="10"/>
          </p:nvPr>
        </p:nvPicPr>
        <p:blipFill>
          <a:blip r:embed="rId3" cstate="screen"/>
          <a:srcRect t="31353" b="31353"/>
          <a:stretch>
            <a:fillRect/>
          </a:stretch>
        </p:blipFill>
        <p:spPr bwMode="auto">
          <a:prstGeom prst="rect">
            <a:avLst/>
          </a:prstGeom>
          <a:noFill/>
          <a:ln w="9525">
            <a:noFill/>
            <a:miter lim="800000"/>
            <a:headEnd/>
            <a:tailEnd/>
          </a:ln>
        </p:spPr>
      </p:pic>
      <p:sp>
        <p:nvSpPr>
          <p:cNvPr id="8" name="Rectangle 3"/>
          <p:cNvSpPr txBox="1">
            <a:spLocks noChangeArrowheads="1"/>
          </p:cNvSpPr>
          <p:nvPr/>
        </p:nvSpPr>
        <p:spPr>
          <a:xfrm>
            <a:off x="400507" y="1679512"/>
            <a:ext cx="4982167" cy="326548"/>
          </a:xfrm>
          <a:prstGeom prst="rect">
            <a:avLst/>
          </a:prstGeom>
          <a:noFill/>
        </p:spPr>
        <p:txBody>
          <a:bodyPr vert="horz" lIns="91440" tIns="45720" rIns="91440" bIns="45720" rtlCol="0">
            <a:noAutofit/>
          </a:bodyPr>
          <a:lstStyle>
            <a:lvl1pPr marL="177800" indent="-177800" algn="l" defTabSz="457200" rtl="0" eaLnBrk="1" latinLnBrk="0" hangingPunct="1">
              <a:spcBef>
                <a:spcPts val="1200"/>
              </a:spcBef>
              <a:buClr>
                <a:srgbClr val="00B381"/>
              </a:buClr>
              <a:buFont typeface="Arial"/>
              <a:buChar char="•"/>
              <a:defRPr sz="1800" kern="1200">
                <a:solidFill>
                  <a:srgbClr val="52565A"/>
                </a:solidFill>
                <a:latin typeface="Arial" charset="0"/>
                <a:ea typeface="Arial" charset="0"/>
                <a:cs typeface="Arial" charset="0"/>
              </a:defRPr>
            </a:lvl1pPr>
            <a:lvl2pPr marL="360363" indent="-182563" algn="l" defTabSz="457200" rtl="0" eaLnBrk="1" latinLnBrk="0" hangingPunct="1">
              <a:spcBef>
                <a:spcPts val="1200"/>
              </a:spcBef>
              <a:buClr>
                <a:srgbClr val="124E91"/>
              </a:buClr>
              <a:buSzPct val="100000"/>
              <a:buFont typeface=".AppleSystemUIFont" charset="-120"/>
              <a:buChar char="–"/>
              <a:defRPr sz="1600" kern="1200" baseline="0">
                <a:solidFill>
                  <a:srgbClr val="52565A"/>
                </a:solidFill>
                <a:latin typeface="Arial" charset="0"/>
                <a:ea typeface="Arial" charset="0"/>
                <a:cs typeface="Arial" charset="0"/>
              </a:defRPr>
            </a:lvl2pPr>
            <a:lvl3pPr marL="646113" indent="-285750" algn="l" defTabSz="457200" rtl="0" eaLnBrk="1" latinLnBrk="0" hangingPunct="1">
              <a:spcBef>
                <a:spcPts val="1200"/>
              </a:spcBef>
              <a:buClr>
                <a:srgbClr val="00B381"/>
              </a:buClr>
              <a:buFont typeface=".AppleSystemUIFont" charset="-120"/>
              <a:buChar char="–"/>
              <a:defRPr sz="1800" kern="1200">
                <a:solidFill>
                  <a:srgbClr val="52565A"/>
                </a:solidFill>
                <a:latin typeface="Arial" charset="0"/>
                <a:ea typeface="Arial" charset="0"/>
                <a:cs typeface="Arial" charset="0"/>
              </a:defRPr>
            </a:lvl3pPr>
            <a:lvl4pPr marL="538163" indent="-177800" algn="l" defTabSz="457200" rtl="0" eaLnBrk="1" latinLnBrk="0" hangingPunct="1">
              <a:spcBef>
                <a:spcPts val="1200"/>
              </a:spcBef>
              <a:buClr>
                <a:srgbClr val="00B381"/>
              </a:buClr>
              <a:buFont typeface="Lucida Grande"/>
              <a:buChar char="-"/>
              <a:defRPr sz="1600" kern="1200">
                <a:solidFill>
                  <a:srgbClr val="52565A"/>
                </a:solidFill>
                <a:latin typeface="Arial" charset="0"/>
                <a:ea typeface="Arial" charset="0"/>
                <a:cs typeface="Arial" charset="0"/>
              </a:defRPr>
            </a:lvl4pPr>
            <a:lvl5pPr marL="538163" indent="-177800" algn="l" defTabSz="457200" rtl="0" eaLnBrk="1" latinLnBrk="0" hangingPunct="1">
              <a:spcBef>
                <a:spcPts val="1200"/>
              </a:spcBef>
              <a:buClr>
                <a:srgbClr val="00B381"/>
              </a:buClr>
              <a:buFont typeface="Lucida Grande"/>
              <a:buChar char="-"/>
              <a:defRPr sz="1800" kern="1200">
                <a:solidFill>
                  <a:srgbClr val="52565A"/>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defRPr/>
            </a:pPr>
            <a:r>
              <a:rPr lang="nb-NO" sz="1400" dirty="0" smtClean="0">
                <a:solidFill>
                  <a:srgbClr val="00B381"/>
                </a:solidFill>
              </a:rPr>
              <a:t>Unntak</a:t>
            </a:r>
            <a:endParaRPr lang="nb-NO" sz="1400" b="1" dirty="0">
              <a:solidFill>
                <a:srgbClr val="00B381"/>
              </a:solidFill>
            </a:endParaRPr>
          </a:p>
        </p:txBody>
      </p:sp>
    </p:spTree>
    <p:extLst>
      <p:ext uri="{BB962C8B-B14F-4D97-AF65-F5344CB8AC3E}">
        <p14:creationId xmlns:p14="http://schemas.microsoft.com/office/powerpoint/2010/main" val="18161193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tel 1"/>
          <p:cNvSpPr>
            <a:spLocks noGrp="1"/>
          </p:cNvSpPr>
          <p:nvPr>
            <p:ph type="title"/>
          </p:nvPr>
        </p:nvSpPr>
        <p:spPr/>
        <p:txBody>
          <a:bodyPr>
            <a:normAutofit fontScale="90000"/>
          </a:bodyPr>
          <a:lstStyle/>
          <a:p>
            <a:pPr eaLnBrk="1" hangingPunct="1"/>
            <a:r>
              <a:rPr lang="nb-NO" dirty="0" smtClean="0"/>
              <a:t>Samtykke som behandlingsgrunnlag</a:t>
            </a:r>
          </a:p>
        </p:txBody>
      </p:sp>
      <p:sp>
        <p:nvSpPr>
          <p:cNvPr id="10243" name="Plassholder for innhold 2"/>
          <p:cNvSpPr>
            <a:spLocks noGrp="1"/>
          </p:cNvSpPr>
          <p:nvPr>
            <p:ph idx="1"/>
          </p:nvPr>
        </p:nvSpPr>
        <p:spPr/>
        <p:txBody>
          <a:bodyPr>
            <a:normAutofit/>
          </a:bodyPr>
          <a:lstStyle/>
          <a:p>
            <a:pPr eaLnBrk="1" hangingPunct="1"/>
            <a:r>
              <a:rPr lang="nb-NO" sz="1700" dirty="0" smtClean="0"/>
              <a:t>Personopplysningsloven § 2 (7) </a:t>
            </a:r>
            <a:br>
              <a:rPr lang="nb-NO" sz="1700" dirty="0" smtClean="0"/>
            </a:br>
            <a:r>
              <a:rPr lang="nb-NO" sz="1700" dirty="0" smtClean="0"/>
              <a:t>...</a:t>
            </a:r>
            <a:r>
              <a:rPr lang="nb-NO" sz="1700" i="1" dirty="0" smtClean="0"/>
              <a:t>”en </a:t>
            </a:r>
            <a:r>
              <a:rPr lang="nb-NO" sz="1700" i="1" u="sng" dirty="0" smtClean="0"/>
              <a:t>frivillig</a:t>
            </a:r>
            <a:r>
              <a:rPr lang="nb-NO" sz="1700" i="1" dirty="0" smtClean="0"/>
              <a:t>, utrykkelig og informert  erklæring </a:t>
            </a:r>
            <a:br>
              <a:rPr lang="nb-NO" sz="1700" i="1" dirty="0" smtClean="0"/>
            </a:br>
            <a:r>
              <a:rPr lang="nb-NO" sz="1700" i="1" dirty="0" smtClean="0"/>
              <a:t>fra den registrerte om at han eller hun godtar behandling av opplysninger om seg selv” </a:t>
            </a:r>
          </a:p>
          <a:p>
            <a:pPr eaLnBrk="1" hangingPunct="1">
              <a:buFont typeface="Arial" charset="0"/>
              <a:buNone/>
            </a:pPr>
            <a:endParaRPr lang="nb-NO" sz="1700" i="1" dirty="0" smtClean="0"/>
          </a:p>
          <a:p>
            <a:pPr eaLnBrk="1" hangingPunct="1"/>
            <a:r>
              <a:rPr lang="nb-NO" sz="1700" dirty="0" smtClean="0"/>
              <a:t>Datatilsynets uttalelse i DNB Liv-saken</a:t>
            </a:r>
            <a:br>
              <a:rPr lang="nb-NO" sz="1700" dirty="0" smtClean="0"/>
            </a:br>
            <a:r>
              <a:rPr lang="nb-NO" sz="1700" dirty="0" smtClean="0"/>
              <a:t>”</a:t>
            </a:r>
            <a:r>
              <a:rPr lang="nb-NO" sz="1700" i="1" dirty="0" smtClean="0"/>
              <a:t>Innenfor arbeidslivet kan heller ikke kontroll-</a:t>
            </a:r>
            <a:br>
              <a:rPr lang="nb-NO" sz="1700" i="1" dirty="0" smtClean="0"/>
            </a:br>
            <a:r>
              <a:rPr lang="nb-NO" sz="1700" i="1" dirty="0" smtClean="0"/>
              <a:t>tiltak som dette baseres på et samtykke fra </a:t>
            </a:r>
            <a:br>
              <a:rPr lang="nb-NO" sz="1700" i="1" dirty="0" smtClean="0"/>
            </a:br>
            <a:r>
              <a:rPr lang="nb-NO" sz="1700" i="1" dirty="0" smtClean="0"/>
              <a:t>den enkelte ansatte, det vil alltid kunne stilles </a:t>
            </a:r>
            <a:br>
              <a:rPr lang="nb-NO" sz="1700" i="1" dirty="0" smtClean="0"/>
            </a:br>
            <a:r>
              <a:rPr lang="nb-NO" sz="1700" i="1" dirty="0" smtClean="0"/>
              <a:t>spørsmål ved om den enkelte ansatte opplevde en reell frivillighet”</a:t>
            </a:r>
          </a:p>
        </p:txBody>
      </p:sp>
      <p:sp>
        <p:nvSpPr>
          <p:cNvPr id="2" name="Picture Placeholder 1"/>
          <p:cNvSpPr>
            <a:spLocks noGrp="1"/>
          </p:cNvSpPr>
          <p:nvPr>
            <p:ph type="pic" sz="quarter" idx="10"/>
          </p:nvPr>
        </p:nvSpPr>
        <p:spPr>
          <a:xfrm>
            <a:off x="11057135" y="1662377"/>
            <a:ext cx="3500437" cy="4961965"/>
          </a:xfrm>
        </p:spPr>
      </p:sp>
      <p:pic>
        <p:nvPicPr>
          <p:cNvPr id="19459" name="Picture 3" descr="C:\Users\ffkea\Downloads\ScanStockPhoto_image_16877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3741" y="920406"/>
            <a:ext cx="3562558" cy="4223094"/>
          </a:xfrm>
          <a:prstGeom prst="rect">
            <a:avLst/>
          </a:prstGeom>
          <a:noFill/>
        </p:spPr>
      </p:pic>
    </p:spTree>
    <p:extLst>
      <p:ext uri="{BB962C8B-B14F-4D97-AF65-F5344CB8AC3E}">
        <p14:creationId xmlns:p14="http://schemas.microsoft.com/office/powerpoint/2010/main" val="59621803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tel 1"/>
          <p:cNvSpPr>
            <a:spLocks noGrp="1"/>
          </p:cNvSpPr>
          <p:nvPr>
            <p:ph type="title"/>
          </p:nvPr>
        </p:nvSpPr>
        <p:spPr/>
        <p:txBody>
          <a:bodyPr>
            <a:normAutofit fontScale="90000"/>
          </a:bodyPr>
          <a:lstStyle/>
          <a:p>
            <a:pPr eaLnBrk="1" hangingPunct="1"/>
            <a:r>
              <a:rPr lang="nb-NO" sz="2200" dirty="0" smtClean="0"/>
              <a:t>OPPSUMMERING</a:t>
            </a:r>
            <a:r>
              <a:rPr lang="nb-NO" dirty="0" smtClean="0"/>
              <a:t> </a:t>
            </a:r>
            <a:r>
              <a:rPr lang="nb-NO" dirty="0"/>
              <a:t>P</a:t>
            </a:r>
            <a:r>
              <a:rPr lang="nb-NO" dirty="0" smtClean="0"/>
              <a:t>ersonopplysningsloven § 8</a:t>
            </a:r>
          </a:p>
        </p:txBody>
      </p:sp>
      <p:sp>
        <p:nvSpPr>
          <p:cNvPr id="3" name="Plassholder for innhold 2"/>
          <p:cNvSpPr>
            <a:spLocks noGrp="1"/>
          </p:cNvSpPr>
          <p:nvPr>
            <p:ph idx="1"/>
          </p:nvPr>
        </p:nvSpPr>
        <p:spPr/>
        <p:txBody>
          <a:bodyPr rtlCol="0">
            <a:normAutofit fontScale="85000" lnSpcReduction="10000"/>
          </a:bodyPr>
          <a:lstStyle/>
          <a:p>
            <a:pPr>
              <a:lnSpc>
                <a:spcPct val="120000"/>
              </a:lnSpc>
              <a:defRPr/>
            </a:pPr>
            <a:r>
              <a:rPr lang="nb-NO" dirty="0" smtClean="0"/>
              <a:t>Behandlingen kan foretas dersom den er </a:t>
            </a:r>
            <a:r>
              <a:rPr lang="nb-NO" i="1" dirty="0" smtClean="0"/>
              <a:t>nødvendig</a:t>
            </a:r>
            <a:r>
              <a:rPr lang="nb-NO" dirty="0" smtClean="0"/>
              <a:t> for å vareta en </a:t>
            </a:r>
            <a:r>
              <a:rPr lang="nb-NO" i="1" dirty="0" smtClean="0"/>
              <a:t>berettiget interesse</a:t>
            </a:r>
            <a:r>
              <a:rPr lang="nb-NO" dirty="0" smtClean="0"/>
              <a:t>, og hensynet til den registrertes personvern ikke overstiger denne interessen.</a:t>
            </a:r>
          </a:p>
          <a:p>
            <a:pPr>
              <a:lnSpc>
                <a:spcPct val="120000"/>
              </a:lnSpc>
              <a:defRPr/>
            </a:pPr>
            <a:r>
              <a:rPr lang="nb-NO" b="1" dirty="0" smtClean="0"/>
              <a:t>Berettiget interesse</a:t>
            </a:r>
            <a:br>
              <a:rPr lang="nb-NO" b="1" dirty="0" smtClean="0"/>
            </a:br>
            <a:r>
              <a:rPr lang="nb-NO" b="1" dirty="0" smtClean="0"/>
              <a:t>	- </a:t>
            </a:r>
            <a:r>
              <a:rPr lang="nb-NO" dirty="0" smtClean="0"/>
              <a:t>Hva er arbeidsgivers formål med behandlingen?</a:t>
            </a:r>
            <a:endParaRPr lang="nb-NO" b="1" dirty="0" smtClean="0"/>
          </a:p>
          <a:p>
            <a:pPr marL="133350" lvl="2">
              <a:lnSpc>
                <a:spcPct val="120000"/>
              </a:lnSpc>
              <a:buFont typeface="Arial"/>
              <a:buChar char="•"/>
              <a:defRPr/>
            </a:pPr>
            <a:r>
              <a:rPr lang="nb-NO" b="1" dirty="0" smtClean="0"/>
              <a:t>Nødvendig </a:t>
            </a:r>
          </a:p>
          <a:p>
            <a:pPr lvl="2">
              <a:lnSpc>
                <a:spcPct val="120000"/>
              </a:lnSpc>
              <a:defRPr/>
            </a:pPr>
            <a:r>
              <a:rPr lang="nb-NO" dirty="0" smtClean="0"/>
              <a:t>Kan arbeidsgivers formål nås med mindre inngripende tiltak?</a:t>
            </a:r>
          </a:p>
          <a:p>
            <a:pPr lvl="2">
              <a:lnSpc>
                <a:spcPct val="120000"/>
              </a:lnSpc>
              <a:defRPr/>
            </a:pPr>
            <a:r>
              <a:rPr lang="nb-NO" dirty="0" smtClean="0"/>
              <a:t>Konkret vurdering av arbeidsgivers behov opp mot arbeidstakers personvern</a:t>
            </a:r>
          </a:p>
          <a:p>
            <a:pPr lvl="1">
              <a:lnSpc>
                <a:spcPct val="120000"/>
              </a:lnSpc>
              <a:defRPr/>
            </a:pPr>
            <a:endParaRPr lang="nb-NO" dirty="0" smtClean="0"/>
          </a:p>
          <a:p>
            <a:pPr lvl="1">
              <a:lnSpc>
                <a:spcPct val="120000"/>
              </a:lnSpc>
              <a:defRPr/>
            </a:pPr>
            <a:endParaRPr lang="nb-NO" dirty="0" smtClean="0"/>
          </a:p>
          <a:p>
            <a:pPr lvl="1">
              <a:lnSpc>
                <a:spcPct val="120000"/>
              </a:lnSpc>
              <a:defRPr/>
            </a:pPr>
            <a:endParaRPr lang="nb-NO" dirty="0" smtClean="0"/>
          </a:p>
          <a:p>
            <a:pPr lvl="1">
              <a:lnSpc>
                <a:spcPct val="120000"/>
              </a:lnSpc>
              <a:defRPr/>
            </a:pPr>
            <a:endParaRPr lang="nb-NO" dirty="0" smtClean="0"/>
          </a:p>
        </p:txBody>
      </p:sp>
      <p:pic>
        <p:nvPicPr>
          <p:cNvPr id="4" name="Plassholder for bilde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6488" r="26488"/>
          <a:stretch>
            <a:fillRect/>
          </a:stretch>
        </p:blipFill>
        <p:spPr/>
      </p:pic>
    </p:spTree>
    <p:extLst>
      <p:ext uri="{BB962C8B-B14F-4D97-AF65-F5344CB8AC3E}">
        <p14:creationId xmlns:p14="http://schemas.microsoft.com/office/powerpoint/2010/main" val="196983507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471" y="322856"/>
            <a:ext cx="5206241" cy="1449300"/>
          </a:xfrm>
        </p:spPr>
        <p:txBody>
          <a:bodyPr>
            <a:normAutofit fontScale="90000"/>
          </a:bodyPr>
          <a:lstStyle/>
          <a:p>
            <a:r>
              <a:rPr lang="nb-NO" dirty="0" smtClean="0"/>
              <a:t>Hvem kan få innsyn og adgang til å behandle informasjonen?</a:t>
            </a:r>
            <a:endParaRPr lang="nb-NO" dirty="0"/>
          </a:p>
        </p:txBody>
      </p:sp>
      <p:sp>
        <p:nvSpPr>
          <p:cNvPr id="3" name="Plassholder for innhold 2"/>
          <p:cNvSpPr>
            <a:spLocks noGrp="1"/>
          </p:cNvSpPr>
          <p:nvPr>
            <p:ph idx="1"/>
          </p:nvPr>
        </p:nvSpPr>
        <p:spPr>
          <a:xfrm>
            <a:off x="285748" y="2233402"/>
            <a:ext cx="5208964" cy="2790249"/>
          </a:xfrm>
        </p:spPr>
        <p:txBody>
          <a:bodyPr>
            <a:normAutofit fontScale="92500" lnSpcReduction="10000"/>
          </a:bodyPr>
          <a:lstStyle/>
          <a:p>
            <a:pPr marL="177800" lvl="1" indent="0">
              <a:lnSpc>
                <a:spcPct val="70000"/>
              </a:lnSpc>
              <a:buNone/>
            </a:pPr>
            <a:r>
              <a:rPr lang="nb-NO" sz="2200" dirty="0" smtClean="0">
                <a:solidFill>
                  <a:schemeClr val="tx1">
                    <a:lumMod val="75000"/>
                    <a:lumOff val="25000"/>
                  </a:schemeClr>
                </a:solidFill>
              </a:rPr>
              <a:t>Hvem har behov for informasjonen?</a:t>
            </a:r>
            <a:endParaRPr lang="nb-NO" sz="2200" i="1" dirty="0">
              <a:solidFill>
                <a:schemeClr val="tx1">
                  <a:lumMod val="75000"/>
                  <a:lumOff val="25000"/>
                </a:schemeClr>
              </a:solidFill>
            </a:endParaRPr>
          </a:p>
          <a:p>
            <a:pPr lvl="2">
              <a:lnSpc>
                <a:spcPct val="70000"/>
              </a:lnSpc>
            </a:pPr>
            <a:r>
              <a:rPr lang="nb-NO" sz="2400" dirty="0" smtClean="0">
                <a:solidFill>
                  <a:schemeClr val="tx1">
                    <a:lumMod val="75000"/>
                    <a:lumOff val="25000"/>
                  </a:schemeClr>
                </a:solidFill>
              </a:rPr>
              <a:t>Nærmeste </a:t>
            </a:r>
            <a:r>
              <a:rPr lang="nb-NO" sz="2400" dirty="0">
                <a:solidFill>
                  <a:schemeClr val="tx1">
                    <a:lumMod val="75000"/>
                    <a:lumOff val="25000"/>
                  </a:schemeClr>
                </a:solidFill>
              </a:rPr>
              <a:t>leder?</a:t>
            </a:r>
          </a:p>
          <a:p>
            <a:pPr lvl="2">
              <a:lnSpc>
                <a:spcPct val="70000"/>
              </a:lnSpc>
            </a:pPr>
            <a:r>
              <a:rPr lang="nb-NO" sz="2400" dirty="0" smtClean="0">
                <a:solidFill>
                  <a:schemeClr val="tx1">
                    <a:lumMod val="75000"/>
                    <a:lumOff val="25000"/>
                  </a:schemeClr>
                </a:solidFill>
              </a:rPr>
              <a:t>Leders </a:t>
            </a:r>
            <a:r>
              <a:rPr lang="nb-NO" sz="2400" dirty="0">
                <a:solidFill>
                  <a:schemeClr val="tx1">
                    <a:lumMod val="75000"/>
                    <a:lumOff val="25000"/>
                  </a:schemeClr>
                </a:solidFill>
              </a:rPr>
              <a:t>leder?</a:t>
            </a:r>
          </a:p>
          <a:p>
            <a:pPr lvl="2">
              <a:lnSpc>
                <a:spcPct val="70000"/>
              </a:lnSpc>
            </a:pPr>
            <a:r>
              <a:rPr lang="nb-NO" sz="2400" dirty="0" smtClean="0">
                <a:solidFill>
                  <a:schemeClr val="tx1">
                    <a:lumMod val="75000"/>
                    <a:lumOff val="25000"/>
                  </a:schemeClr>
                </a:solidFill>
              </a:rPr>
              <a:t>HR</a:t>
            </a:r>
            <a:r>
              <a:rPr lang="nb-NO" sz="2400" dirty="0">
                <a:solidFill>
                  <a:schemeClr val="tx1">
                    <a:lumMod val="75000"/>
                    <a:lumOff val="25000"/>
                  </a:schemeClr>
                </a:solidFill>
              </a:rPr>
              <a:t>?</a:t>
            </a:r>
          </a:p>
          <a:p>
            <a:pPr lvl="2">
              <a:lnSpc>
                <a:spcPct val="70000"/>
              </a:lnSpc>
            </a:pPr>
            <a:r>
              <a:rPr lang="nb-NO" sz="2400" dirty="0" smtClean="0">
                <a:solidFill>
                  <a:schemeClr val="tx1">
                    <a:lumMod val="75000"/>
                    <a:lumOff val="25000"/>
                  </a:schemeClr>
                </a:solidFill>
              </a:rPr>
              <a:t>Fagansvarlig</a:t>
            </a:r>
            <a:r>
              <a:rPr lang="nb-NO" sz="2400" dirty="0">
                <a:solidFill>
                  <a:schemeClr val="tx1">
                    <a:lumMod val="75000"/>
                    <a:lumOff val="25000"/>
                  </a:schemeClr>
                </a:solidFill>
              </a:rPr>
              <a:t>?</a:t>
            </a:r>
          </a:p>
          <a:p>
            <a:pPr lvl="2">
              <a:lnSpc>
                <a:spcPct val="70000"/>
              </a:lnSpc>
            </a:pPr>
            <a:r>
              <a:rPr lang="nb-NO" sz="2400" dirty="0" smtClean="0">
                <a:solidFill>
                  <a:schemeClr val="tx1">
                    <a:lumMod val="75000"/>
                    <a:lumOff val="25000"/>
                  </a:schemeClr>
                </a:solidFill>
              </a:rPr>
              <a:t>Øvrige </a:t>
            </a:r>
            <a:r>
              <a:rPr lang="nb-NO" sz="2400" dirty="0">
                <a:solidFill>
                  <a:schemeClr val="tx1">
                    <a:lumMod val="75000"/>
                    <a:lumOff val="25000"/>
                  </a:schemeClr>
                </a:solidFill>
              </a:rPr>
              <a:t>ansatte?</a:t>
            </a:r>
          </a:p>
          <a:p>
            <a:pPr marL="0" indent="0">
              <a:buNone/>
            </a:pPr>
            <a:endParaRPr lang="nb-NO" sz="2200" dirty="0" smtClean="0">
              <a:solidFill>
                <a:schemeClr val="tx1">
                  <a:lumMod val="75000"/>
                  <a:lumOff val="25000"/>
                </a:schemeClr>
              </a:solidFill>
            </a:endParaRPr>
          </a:p>
          <a:p>
            <a:pPr lvl="1">
              <a:lnSpc>
                <a:spcPct val="70000"/>
              </a:lnSpc>
              <a:buNone/>
            </a:pPr>
            <a:r>
              <a:rPr lang="nb-NO" sz="1500" dirty="0">
                <a:solidFill>
                  <a:schemeClr val="tx1">
                    <a:lumMod val="75000"/>
                    <a:lumOff val="25000"/>
                  </a:schemeClr>
                </a:solidFill>
              </a:rPr>
              <a:t>	</a:t>
            </a:r>
            <a:r>
              <a:rPr lang="nb-NO" sz="1500" i="1" dirty="0">
                <a:solidFill>
                  <a:schemeClr val="tx1">
                    <a:lumMod val="75000"/>
                    <a:lumOff val="25000"/>
                  </a:schemeClr>
                </a:solidFill>
              </a:rPr>
              <a:t>	</a:t>
            </a:r>
            <a:endParaRPr lang="nb-NO" sz="1500" dirty="0">
              <a:solidFill>
                <a:schemeClr val="tx1">
                  <a:lumMod val="75000"/>
                  <a:lumOff val="25000"/>
                </a:schemeClr>
              </a:solidFill>
            </a:endParaRPr>
          </a:p>
          <a:p>
            <a:pPr>
              <a:buNone/>
            </a:pPr>
            <a:endParaRPr lang="nb-NO" dirty="0"/>
          </a:p>
        </p:txBody>
      </p:sp>
      <p:pic>
        <p:nvPicPr>
          <p:cNvPr id="6" name="Picture 2" descr="F:\Kommunikasjon\Bilder\Bilder powerpoint_\Farget bakgrunn\iStock_000004755197Medium.jpg"/>
          <p:cNvPicPr>
            <a:picLocks noGrp="1" noChangeAspect="1" noChangeArrowheads="1"/>
          </p:cNvPicPr>
          <p:nvPr>
            <p:ph type="pic" sz="quarter" idx="10"/>
          </p:nvPr>
        </p:nvPicPr>
        <p:blipFill rotWithShape="1">
          <a:blip r:embed="rId3" cstate="screen"/>
          <a:srcRect t="15280" b="44520"/>
          <a:stretch/>
        </p:blipFill>
        <p:spPr bwMode="auto">
          <a:prstGeom prst="rect">
            <a:avLst/>
          </a:prstGeom>
          <a:noFill/>
        </p:spPr>
      </p:pic>
    </p:spTree>
    <p:extLst>
      <p:ext uri="{BB962C8B-B14F-4D97-AF65-F5344CB8AC3E}">
        <p14:creationId xmlns:p14="http://schemas.microsoft.com/office/powerpoint/2010/main" val="2461854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r>
              <a:rPr lang="nb-NO" dirty="0" smtClean="0"/>
              <a:t>Grunnkrav til behandling av personopplysninger – pol. § 11</a:t>
            </a:r>
          </a:p>
        </p:txBody>
      </p:sp>
      <p:sp>
        <p:nvSpPr>
          <p:cNvPr id="7171" name="Rectangle 3"/>
          <p:cNvSpPr>
            <a:spLocks noGrp="1" noChangeArrowheads="1"/>
          </p:cNvSpPr>
          <p:nvPr>
            <p:ph idx="1"/>
          </p:nvPr>
        </p:nvSpPr>
        <p:spPr/>
        <p:txBody>
          <a:bodyPr/>
          <a:lstStyle/>
          <a:p>
            <a:pPr marL="0" indent="0">
              <a:buNone/>
            </a:pPr>
            <a:r>
              <a:rPr lang="nb-NO" dirty="0" smtClean="0"/>
              <a:t>I tillegg til å ha et behandlingsgrunnlag må den behandlingsansvarlige oppfylle visse fastsatte krav.</a:t>
            </a:r>
          </a:p>
          <a:p>
            <a:pPr eaLnBrk="1" hangingPunct="1"/>
            <a:r>
              <a:rPr lang="nb-NO" dirty="0" smtClean="0"/>
              <a:t>Opplysningene må</a:t>
            </a:r>
          </a:p>
          <a:p>
            <a:pPr lvl="1">
              <a:lnSpc>
                <a:spcPct val="80000"/>
              </a:lnSpc>
            </a:pPr>
            <a:r>
              <a:rPr lang="nb-NO" sz="1350" dirty="0" smtClean="0"/>
              <a:t>bare </a:t>
            </a:r>
            <a:r>
              <a:rPr lang="nb-NO" sz="1350" dirty="0"/>
              <a:t>benyttes til det uttrykkelig angitte formålet, </a:t>
            </a:r>
            <a:br>
              <a:rPr lang="nb-NO" sz="1350" dirty="0"/>
            </a:br>
            <a:r>
              <a:rPr lang="nb-NO" sz="1350" dirty="0"/>
              <a:t>og formålet må være saklig begrunnet i virksomheten</a:t>
            </a:r>
          </a:p>
          <a:p>
            <a:pPr lvl="1">
              <a:lnSpc>
                <a:spcPct val="80000"/>
              </a:lnSpc>
            </a:pPr>
            <a:r>
              <a:rPr lang="nb-NO" sz="1350" dirty="0" smtClean="0"/>
              <a:t>ikke </a:t>
            </a:r>
            <a:r>
              <a:rPr lang="nb-NO" sz="1350" dirty="0"/>
              <a:t>senere benyttes til uforenelige formål, med </a:t>
            </a:r>
            <a:br>
              <a:rPr lang="nb-NO" sz="1350" dirty="0"/>
            </a:br>
            <a:r>
              <a:rPr lang="nb-NO" sz="1350" dirty="0"/>
              <a:t>mindre samtykke foreligger</a:t>
            </a:r>
          </a:p>
          <a:p>
            <a:pPr lvl="1">
              <a:lnSpc>
                <a:spcPct val="80000"/>
              </a:lnSpc>
            </a:pPr>
            <a:r>
              <a:rPr lang="nb-NO" sz="1350" dirty="0" smtClean="0"/>
              <a:t>være </a:t>
            </a:r>
            <a:r>
              <a:rPr lang="nb-NO" sz="1350" dirty="0"/>
              <a:t>tilstrekkelige og relevante for formålet, </a:t>
            </a:r>
            <a:br>
              <a:rPr lang="nb-NO" sz="1350" dirty="0"/>
            </a:br>
            <a:r>
              <a:rPr lang="nb-NO" sz="1350" dirty="0"/>
              <a:t>være korrekte og oppdaterte</a:t>
            </a:r>
          </a:p>
          <a:p>
            <a:pPr lvl="1">
              <a:lnSpc>
                <a:spcPct val="80000"/>
              </a:lnSpc>
            </a:pPr>
            <a:r>
              <a:rPr lang="nb-NO" sz="1350" dirty="0" smtClean="0"/>
              <a:t>ikke </a:t>
            </a:r>
            <a:r>
              <a:rPr lang="nb-NO" sz="1350" dirty="0"/>
              <a:t>lagres lengre enn det som er nødvendig ut </a:t>
            </a:r>
            <a:br>
              <a:rPr lang="nb-NO" sz="1350" dirty="0"/>
            </a:br>
            <a:r>
              <a:rPr lang="nb-NO" sz="1350" dirty="0"/>
              <a:t>fra </a:t>
            </a:r>
            <a:r>
              <a:rPr lang="nb-NO" sz="1350" dirty="0" smtClean="0"/>
              <a:t>formålet</a:t>
            </a:r>
            <a:endParaRPr lang="nb-NO" sz="1350" dirty="0"/>
          </a:p>
        </p:txBody>
      </p:sp>
      <p:pic>
        <p:nvPicPr>
          <p:cNvPr id="5" name="Picture 2" descr="C:\Users\ffkea\Pictures\IStock\ScanStockPhoto_image_1080769.jpg"/>
          <p:cNvPicPr>
            <a:picLocks noChangeAspect="1" noChangeArrowheads="1"/>
          </p:cNvPicPr>
          <p:nvPr/>
        </p:nvPicPr>
        <p:blipFill>
          <a:blip r:embed="rId3" cstate="screen"/>
          <a:srcRect/>
          <a:stretch>
            <a:fillRect/>
          </a:stretch>
        </p:blipFill>
        <p:spPr bwMode="auto">
          <a:xfrm>
            <a:off x="5879783" y="2508885"/>
            <a:ext cx="1737836" cy="1937385"/>
          </a:xfrm>
          <a:prstGeom prst="rect">
            <a:avLst/>
          </a:prstGeom>
          <a:noFill/>
        </p:spPr>
      </p:pic>
      <p:pic>
        <p:nvPicPr>
          <p:cNvPr id="6" name="Picture 2" descr="C:\Users\ffkea\Pictures\IStock\ScanStockPhoto_image_1080769.jpg"/>
          <p:cNvPicPr>
            <a:picLocks noChangeAspect="1" noChangeArrowheads="1"/>
          </p:cNvPicPr>
          <p:nvPr/>
        </p:nvPicPr>
        <p:blipFill>
          <a:blip r:embed="rId3" cstate="screen"/>
          <a:srcRect/>
          <a:stretch>
            <a:fillRect/>
          </a:stretch>
        </p:blipFill>
        <p:spPr bwMode="auto">
          <a:xfrm>
            <a:off x="5879783" y="2571750"/>
            <a:ext cx="1737836" cy="1937385"/>
          </a:xfrm>
          <a:prstGeom prst="rect">
            <a:avLst/>
          </a:prstGeom>
          <a:noFill/>
        </p:spPr>
      </p:pic>
      <p:pic>
        <p:nvPicPr>
          <p:cNvPr id="7" name="Picture 2" descr="C:\Users\ffkea\Pictures\IStock\ScanStockPhoto_image_1080769.jpg"/>
          <p:cNvPicPr>
            <a:picLocks noGrp="1" noChangeAspect="1" noChangeArrowheads="1"/>
          </p:cNvPicPr>
          <p:nvPr>
            <p:ph type="pic" sz="quarter" idx="10"/>
          </p:nvPr>
        </p:nvPicPr>
        <p:blipFill>
          <a:blip r:embed="rId3" cstate="screen"/>
          <a:srcRect l="10648" r="10648"/>
          <a:stretch>
            <a:fillRect/>
          </a:stretch>
        </p:blipFill>
        <p:spPr bwMode="auto">
          <a:prstGeom prst="rect">
            <a:avLst/>
          </a:prstGeom>
          <a:noFill/>
        </p:spPr>
      </p:pic>
    </p:spTree>
    <p:extLst>
      <p:ext uri="{BB962C8B-B14F-4D97-AF65-F5344CB8AC3E}">
        <p14:creationId xmlns:p14="http://schemas.microsoft.com/office/powerpoint/2010/main" val="1552495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38410" y="712415"/>
            <a:ext cx="3841979" cy="4019922"/>
          </a:xfrm>
          <a:prstGeom prst="rect">
            <a:avLst/>
          </a:prstGeom>
        </p:spPr>
      </p:pic>
      <p:sp>
        <p:nvSpPr>
          <p:cNvPr id="2" name="Tittel 1"/>
          <p:cNvSpPr>
            <a:spLocks noGrp="1"/>
          </p:cNvSpPr>
          <p:nvPr>
            <p:ph type="title"/>
          </p:nvPr>
        </p:nvSpPr>
        <p:spPr/>
        <p:txBody>
          <a:bodyPr rtlCol="0">
            <a:normAutofit/>
          </a:bodyPr>
          <a:lstStyle/>
          <a:p>
            <a:pPr>
              <a:defRPr/>
            </a:pPr>
            <a:r>
              <a:rPr lang="nb-NO" dirty="0" smtClean="0"/>
              <a:t>N</a:t>
            </a:r>
            <a:r>
              <a:rPr lang="nb-NO" dirty="0" smtClean="0">
                <a:latin typeface="+mn-lt"/>
              </a:rPr>
              <a:t>yttige </a:t>
            </a:r>
            <a:r>
              <a:rPr lang="nb-NO" dirty="0" smtClean="0"/>
              <a:t>tips ...</a:t>
            </a:r>
            <a:endParaRPr lang="nb-NO" dirty="0"/>
          </a:p>
        </p:txBody>
      </p:sp>
      <p:sp>
        <p:nvSpPr>
          <p:cNvPr id="3" name="Plassholder for innhold 2"/>
          <p:cNvSpPr>
            <a:spLocks noGrp="1"/>
          </p:cNvSpPr>
          <p:nvPr>
            <p:ph idx="1"/>
          </p:nvPr>
        </p:nvSpPr>
        <p:spPr/>
        <p:txBody>
          <a:bodyPr rtlCol="0">
            <a:normAutofit fontScale="92500" lnSpcReduction="10000"/>
          </a:bodyPr>
          <a:lstStyle/>
          <a:p>
            <a:pPr>
              <a:defRPr/>
            </a:pPr>
            <a:r>
              <a:rPr lang="nb-NO" dirty="0" smtClean="0"/>
              <a:t>Bruk drøftingsretten!</a:t>
            </a:r>
          </a:p>
          <a:p>
            <a:pPr>
              <a:defRPr/>
            </a:pPr>
            <a:r>
              <a:rPr lang="nb-NO" dirty="0" smtClean="0"/>
              <a:t>Pass på at dere får tilstrekkelig tid til å vurdere arbeidsgivers forslag!</a:t>
            </a:r>
          </a:p>
          <a:p>
            <a:pPr>
              <a:defRPr/>
            </a:pPr>
            <a:r>
              <a:rPr lang="nb-NO" dirty="0" smtClean="0"/>
              <a:t>Be om arbeidsgivers redegjørelse for formål og ”nødvendighet”</a:t>
            </a:r>
          </a:p>
          <a:p>
            <a:pPr>
              <a:defRPr/>
            </a:pPr>
            <a:r>
              <a:rPr lang="nb-NO" dirty="0" smtClean="0"/>
              <a:t>Still kritiske spørsmål</a:t>
            </a:r>
          </a:p>
          <a:p>
            <a:pPr>
              <a:defRPr/>
            </a:pPr>
            <a:r>
              <a:rPr lang="nb-NO" dirty="0" smtClean="0"/>
              <a:t>Protokoller uenighet!</a:t>
            </a:r>
          </a:p>
          <a:p>
            <a:pPr>
              <a:defRPr/>
            </a:pPr>
            <a:r>
              <a:rPr lang="nb-NO" dirty="0" smtClean="0"/>
              <a:t>Ta kontakt med sekretariatet  for en vurdering av juridiske forhold og øvrige spørsmål knyttet til målinger</a:t>
            </a:r>
          </a:p>
          <a:p>
            <a:pPr>
              <a:buNone/>
              <a:defRPr/>
            </a:pPr>
            <a:endParaRPr lang="nb-NO" dirty="0" smtClean="0"/>
          </a:p>
          <a:p>
            <a:pPr>
              <a:buNone/>
              <a:defRPr/>
            </a:pPr>
            <a:endParaRPr lang="nb-NO" dirty="0"/>
          </a:p>
        </p:txBody>
      </p:sp>
    </p:spTree>
    <p:extLst>
      <p:ext uri="{BB962C8B-B14F-4D97-AF65-F5344CB8AC3E}">
        <p14:creationId xmlns:p14="http://schemas.microsoft.com/office/powerpoint/2010/main" val="274312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12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974878" y="2283829"/>
            <a:ext cx="5098176" cy="2569928"/>
          </a:xfrm>
        </p:spPr>
        <p:txBody>
          <a:bodyPr>
            <a:normAutofit/>
          </a:bodyPr>
          <a:lstStyle/>
          <a:p>
            <a:r>
              <a:rPr lang="nb-NO" sz="1800" dirty="0" smtClean="0"/>
              <a:t>Målinger i finans </a:t>
            </a:r>
            <a:br>
              <a:rPr lang="nb-NO" sz="1800" dirty="0" smtClean="0"/>
            </a:br>
            <a:r>
              <a:rPr lang="nb-NO" sz="1800" dirty="0" smtClean="0"/>
              <a:t>– hva gjøres og hvordan oppleves det?</a:t>
            </a:r>
            <a:endParaRPr lang="nb-NO" sz="1800" dirty="0"/>
          </a:p>
          <a:p>
            <a:r>
              <a:rPr lang="nb-NO" sz="1800" dirty="0" smtClean="0"/>
              <a:t>Hvor og hvordan er dette regulert?</a:t>
            </a:r>
          </a:p>
          <a:p>
            <a:r>
              <a:rPr lang="nb-NO" sz="1800" dirty="0"/>
              <a:t>H</a:t>
            </a:r>
            <a:r>
              <a:rPr lang="nb-NO" sz="1800" dirty="0" smtClean="0"/>
              <a:t>vordan bør tillitsvalgte forholde seg til dette?</a:t>
            </a:r>
            <a:endParaRPr lang="nb-NO" sz="1800" dirty="0"/>
          </a:p>
        </p:txBody>
      </p:sp>
      <p:sp>
        <p:nvSpPr>
          <p:cNvPr id="2" name="Title 1"/>
          <p:cNvSpPr>
            <a:spLocks noGrp="1"/>
          </p:cNvSpPr>
          <p:nvPr>
            <p:ph type="title"/>
          </p:nvPr>
        </p:nvSpPr>
        <p:spPr/>
        <p:txBody>
          <a:bodyPr/>
          <a:lstStyle/>
          <a:p>
            <a:r>
              <a:rPr lang="en-US" dirty="0" smtClean="0"/>
              <a:t>AGENDA</a:t>
            </a:r>
            <a:endParaRPr lang="en-US" dirty="0"/>
          </a:p>
        </p:txBody>
      </p:sp>
    </p:spTree>
    <p:extLst>
      <p:ext uri="{BB962C8B-B14F-4D97-AF65-F5344CB8AC3E}">
        <p14:creationId xmlns:p14="http://schemas.microsoft.com/office/powerpoint/2010/main" val="1869523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p:cNvSpPr txBox="1"/>
          <p:nvPr/>
        </p:nvSpPr>
        <p:spPr>
          <a:xfrm>
            <a:off x="216310" y="1173182"/>
            <a:ext cx="3087328" cy="3970318"/>
          </a:xfrm>
          <a:prstGeom prst="rect">
            <a:avLst/>
          </a:prstGeom>
          <a:noFill/>
        </p:spPr>
        <p:txBody>
          <a:bodyPr wrap="square" rtlCol="0">
            <a:spAutoFit/>
          </a:bodyPr>
          <a:lstStyle/>
          <a:p>
            <a:r>
              <a:rPr lang="nb-NO" dirty="0" smtClean="0">
                <a:solidFill>
                  <a:schemeClr val="bg1"/>
                </a:solidFill>
              </a:rPr>
              <a:t>Målinger i arbeidslivet dreier seg om innhenting, bearbeiding og lagring av informasjon om deg, bl.a.: </a:t>
            </a:r>
          </a:p>
          <a:p>
            <a:endParaRPr lang="nb-NO" dirty="0" smtClean="0">
              <a:solidFill>
                <a:schemeClr val="bg1"/>
              </a:solidFill>
            </a:endParaRPr>
          </a:p>
          <a:p>
            <a:pPr marL="285750" indent="-285750">
              <a:buFont typeface="Arial" panose="020B0604020202020204" pitchFamily="34" charset="0"/>
              <a:buChar char="•"/>
            </a:pPr>
            <a:r>
              <a:rPr lang="nb-NO" dirty="0" smtClean="0">
                <a:solidFill>
                  <a:schemeClr val="bg1"/>
                </a:solidFill>
              </a:rPr>
              <a:t>hvem du er</a:t>
            </a:r>
          </a:p>
          <a:p>
            <a:pPr marL="285750" indent="-285750">
              <a:buFont typeface="Arial" panose="020B0604020202020204" pitchFamily="34" charset="0"/>
              <a:buChar char="•"/>
            </a:pPr>
            <a:r>
              <a:rPr lang="nb-NO" dirty="0" smtClean="0">
                <a:solidFill>
                  <a:schemeClr val="bg1"/>
                </a:solidFill>
              </a:rPr>
              <a:t>hva du gjør</a:t>
            </a:r>
          </a:p>
          <a:p>
            <a:pPr marL="285750" indent="-285750">
              <a:buFont typeface="Arial" panose="020B0604020202020204" pitchFamily="34" charset="0"/>
              <a:buChar char="•"/>
            </a:pPr>
            <a:r>
              <a:rPr lang="nb-NO" dirty="0" smtClean="0">
                <a:solidFill>
                  <a:schemeClr val="bg1"/>
                </a:solidFill>
              </a:rPr>
              <a:t>hvordan du gjør det</a:t>
            </a:r>
          </a:p>
          <a:p>
            <a:pPr marL="285750" indent="-285750">
              <a:buFont typeface="Arial" panose="020B0604020202020204" pitchFamily="34" charset="0"/>
              <a:buChar char="•"/>
            </a:pPr>
            <a:r>
              <a:rPr lang="nb-NO" dirty="0" smtClean="0">
                <a:solidFill>
                  <a:schemeClr val="bg1"/>
                </a:solidFill>
              </a:rPr>
              <a:t>når du gjør det</a:t>
            </a:r>
          </a:p>
          <a:p>
            <a:pPr marL="285750" indent="-285750">
              <a:buFont typeface="Arial" panose="020B0604020202020204" pitchFamily="34" charset="0"/>
              <a:buChar char="•"/>
            </a:pPr>
            <a:r>
              <a:rPr lang="nb-NO" dirty="0" smtClean="0">
                <a:solidFill>
                  <a:schemeClr val="bg1"/>
                </a:solidFill>
              </a:rPr>
              <a:t>hvor lang tid du bruker</a:t>
            </a:r>
          </a:p>
          <a:p>
            <a:pPr marL="285750" indent="-285750">
              <a:buFont typeface="Arial" panose="020B0604020202020204" pitchFamily="34" charset="0"/>
              <a:buChar char="•"/>
            </a:pPr>
            <a:r>
              <a:rPr lang="nb-NO" dirty="0">
                <a:solidFill>
                  <a:schemeClr val="bg1"/>
                </a:solidFill>
              </a:rPr>
              <a:t>r</a:t>
            </a:r>
            <a:r>
              <a:rPr lang="nb-NO" dirty="0" smtClean="0">
                <a:solidFill>
                  <a:schemeClr val="bg1"/>
                </a:solidFill>
              </a:rPr>
              <a:t>esultatet av det </a:t>
            </a:r>
          </a:p>
          <a:p>
            <a:pPr marL="285750" indent="-285750">
              <a:buFont typeface="Arial" panose="020B0604020202020204" pitchFamily="34" charset="0"/>
              <a:buChar char="•"/>
            </a:pPr>
            <a:endParaRPr lang="nb-NO" dirty="0">
              <a:solidFill>
                <a:schemeClr val="bg1"/>
              </a:solidFill>
            </a:endParaRPr>
          </a:p>
          <a:p>
            <a:r>
              <a:rPr lang="nb-NO" dirty="0" smtClean="0">
                <a:solidFill>
                  <a:schemeClr val="bg1"/>
                </a:solidFill>
              </a:rPr>
              <a:t>…og hvordan det oppleves</a:t>
            </a:r>
            <a:r>
              <a:rPr lang="nb-NO" dirty="0">
                <a:solidFill>
                  <a:schemeClr val="bg1"/>
                </a:solidFill>
              </a:rPr>
              <a:t>	</a:t>
            </a:r>
            <a:endParaRPr lang="nb-NO" dirty="0" smtClean="0">
              <a:solidFill>
                <a:schemeClr val="bg1"/>
              </a:solidFill>
            </a:endParaRPr>
          </a:p>
          <a:p>
            <a:endParaRPr lang="nb-NO" dirty="0"/>
          </a:p>
        </p:txBody>
      </p:sp>
      <p:sp>
        <p:nvSpPr>
          <p:cNvPr id="3" name="Title 2"/>
          <p:cNvSpPr>
            <a:spLocks noGrp="1"/>
          </p:cNvSpPr>
          <p:nvPr>
            <p:ph type="title"/>
          </p:nvPr>
        </p:nvSpPr>
        <p:spPr/>
        <p:txBody>
          <a:bodyPr/>
          <a:lstStyle/>
          <a:p>
            <a:r>
              <a:rPr lang="en-US" dirty="0" err="1" smtClean="0"/>
              <a:t>Målinger</a:t>
            </a:r>
            <a:endParaRPr lang="en-US" dirty="0"/>
          </a:p>
        </p:txBody>
      </p:sp>
      <p:sp>
        <p:nvSpPr>
          <p:cNvPr id="4" name="Content Placeholder 3"/>
          <p:cNvSpPr>
            <a:spLocks noGrp="1"/>
          </p:cNvSpPr>
          <p:nvPr>
            <p:ph idx="1"/>
          </p:nvPr>
        </p:nvSpPr>
        <p:spPr/>
        <p:txBody>
          <a:bodyPr/>
          <a:lstStyle/>
          <a:p>
            <a:endParaRPr lang="en-US"/>
          </a:p>
        </p:txBody>
      </p:sp>
      <p:pic>
        <p:nvPicPr>
          <p:cNvPr id="10" name="Bilde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283763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9186" y="179121"/>
            <a:ext cx="7844814" cy="4972597"/>
          </a:xfrm>
          <a:prstGeom prst="rect">
            <a:avLst/>
          </a:prstGeom>
        </p:spPr>
      </p:pic>
      <p:sp>
        <p:nvSpPr>
          <p:cNvPr id="2" name="Tittel 1"/>
          <p:cNvSpPr>
            <a:spLocks noGrp="1"/>
          </p:cNvSpPr>
          <p:nvPr>
            <p:ph type="title"/>
          </p:nvPr>
        </p:nvSpPr>
        <p:spPr>
          <a:xfrm>
            <a:off x="288471" y="322856"/>
            <a:ext cx="5901314" cy="1441208"/>
          </a:xfrm>
        </p:spPr>
        <p:txBody>
          <a:bodyPr>
            <a:noAutofit/>
          </a:bodyPr>
          <a:lstStyle/>
          <a:p>
            <a:r>
              <a:rPr lang="nb-NO" dirty="0"/>
              <a:t>Målinger </a:t>
            </a:r>
            <a:r>
              <a:rPr lang="nb-NO" dirty="0" smtClean="0"/>
              <a:t>mest utbredt </a:t>
            </a:r>
            <a:r>
              <a:rPr lang="nb-NO" dirty="0"/>
              <a:t>i finans </a:t>
            </a:r>
            <a:r>
              <a:rPr lang="nb-NO" dirty="0" smtClean="0"/>
              <a:t/>
            </a:r>
            <a:br>
              <a:rPr lang="nb-NO" dirty="0" smtClean="0"/>
            </a:br>
            <a:r>
              <a:rPr lang="nb-NO" sz="2400" dirty="0" smtClean="0"/>
              <a:t>– </a:t>
            </a:r>
            <a:r>
              <a:rPr lang="nb-NO" sz="2400" dirty="0"/>
              <a:t>oppfattes ulikt blant de ansatte </a:t>
            </a:r>
          </a:p>
        </p:txBody>
      </p:sp>
      <p:sp>
        <p:nvSpPr>
          <p:cNvPr id="3" name="Plassholder for innhold 2"/>
          <p:cNvSpPr>
            <a:spLocks noGrp="1"/>
          </p:cNvSpPr>
          <p:nvPr>
            <p:ph idx="1"/>
          </p:nvPr>
        </p:nvSpPr>
        <p:spPr>
          <a:xfrm>
            <a:off x="285748" y="2023137"/>
            <a:ext cx="5208964" cy="3275643"/>
          </a:xfrm>
        </p:spPr>
        <p:txBody>
          <a:bodyPr>
            <a:normAutofit/>
          </a:bodyPr>
          <a:lstStyle/>
          <a:p>
            <a:pPr marL="0" indent="0">
              <a:buNone/>
            </a:pPr>
            <a:r>
              <a:rPr lang="nb-NO" dirty="0" smtClean="0"/>
              <a:t>Mange </a:t>
            </a:r>
            <a:r>
              <a:rPr lang="nb-NO" dirty="0"/>
              <a:t>erfarer at det påvirker </a:t>
            </a:r>
            <a:r>
              <a:rPr lang="nb-NO" dirty="0" smtClean="0"/>
              <a:t>arbeidssituasjonen </a:t>
            </a:r>
            <a:r>
              <a:rPr lang="nb-NO" dirty="0"/>
              <a:t>negativt. </a:t>
            </a:r>
            <a:r>
              <a:rPr lang="nb-NO" dirty="0" smtClean="0"/>
              <a:t/>
            </a:r>
            <a:br>
              <a:rPr lang="nb-NO" dirty="0" smtClean="0"/>
            </a:br>
            <a:r>
              <a:rPr lang="nb-NO" dirty="0" smtClean="0"/>
              <a:t>Andre </a:t>
            </a:r>
            <a:r>
              <a:rPr lang="nb-NO" dirty="0"/>
              <a:t>ser på det å bli målt </a:t>
            </a:r>
            <a:r>
              <a:rPr lang="nb-NO" dirty="0" smtClean="0"/>
              <a:t>som </a:t>
            </a:r>
            <a:r>
              <a:rPr lang="nb-NO" dirty="0"/>
              <a:t>en </a:t>
            </a:r>
            <a:br>
              <a:rPr lang="nb-NO" dirty="0"/>
            </a:br>
            <a:r>
              <a:rPr lang="nb-NO" dirty="0" smtClean="0"/>
              <a:t>viktig </a:t>
            </a:r>
            <a:r>
              <a:rPr lang="nb-NO" dirty="0"/>
              <a:t>motivasjonsfaktor. </a:t>
            </a:r>
            <a:endParaRPr lang="nb-NO" dirty="0" smtClean="0"/>
          </a:p>
        </p:txBody>
      </p:sp>
      <p:sp>
        <p:nvSpPr>
          <p:cNvPr id="6" name="TekstSylinder 5"/>
          <p:cNvSpPr txBox="1"/>
          <p:nvPr/>
        </p:nvSpPr>
        <p:spPr>
          <a:xfrm>
            <a:off x="4906683" y="4087905"/>
            <a:ext cx="4434541" cy="646331"/>
          </a:xfrm>
          <a:prstGeom prst="rect">
            <a:avLst/>
          </a:prstGeom>
          <a:noFill/>
        </p:spPr>
        <p:txBody>
          <a:bodyPr wrap="square" rtlCol="0">
            <a:spAutoFit/>
          </a:bodyPr>
          <a:lstStyle/>
          <a:p>
            <a:r>
              <a:rPr lang="nb-NO" dirty="0">
                <a:latin typeface="Arial" panose="020B0604020202020204" pitchFamily="34" charset="0"/>
                <a:cs typeface="Arial" panose="020B0604020202020204" pitchFamily="34" charset="0"/>
              </a:rPr>
              <a:t>Yngre arbeidstakere er mest positive. </a:t>
            </a:r>
          </a:p>
          <a:p>
            <a:endParaRPr lang="nb-NO" dirty="0"/>
          </a:p>
        </p:txBody>
      </p:sp>
    </p:spTree>
    <p:extLst>
      <p:ext uri="{BB962C8B-B14F-4D97-AF65-F5344CB8AC3E}">
        <p14:creationId xmlns:p14="http://schemas.microsoft.com/office/powerpoint/2010/main" val="1810109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180183"/>
            <a:ext cx="9144000" cy="5019970"/>
          </a:xfrm>
        </p:spPr>
      </p:pic>
      <p:sp>
        <p:nvSpPr>
          <p:cNvPr id="4" name="Tittel 3"/>
          <p:cNvSpPr>
            <a:spLocks noGrp="1"/>
          </p:cNvSpPr>
          <p:nvPr>
            <p:ph type="title"/>
          </p:nvPr>
        </p:nvSpPr>
        <p:spPr>
          <a:xfrm>
            <a:off x="280520" y="318052"/>
            <a:ext cx="3504301" cy="438406"/>
          </a:xfrm>
          <a:solidFill>
            <a:schemeClr val="bg1"/>
          </a:solidFill>
        </p:spPr>
        <p:txBody>
          <a:bodyPr>
            <a:normAutofit fontScale="90000"/>
          </a:bodyPr>
          <a:lstStyle/>
          <a:p>
            <a:pPr algn="ctr"/>
            <a:r>
              <a:rPr lang="nb-NO" sz="2600" b="1" dirty="0" smtClean="0"/>
              <a:t>Team – ikke på individ</a:t>
            </a:r>
            <a:endParaRPr lang="nb-NO" sz="2600" b="1" dirty="0"/>
          </a:p>
        </p:txBody>
      </p:sp>
    </p:spTree>
    <p:extLst>
      <p:ext uri="{BB962C8B-B14F-4D97-AF65-F5344CB8AC3E}">
        <p14:creationId xmlns:p14="http://schemas.microsoft.com/office/powerpoint/2010/main" val="1490178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951700">
            <a:off x="2304307" y="1805774"/>
            <a:ext cx="6623437" cy="2933534"/>
          </a:xfrm>
          <a:prstGeom prst="rect">
            <a:avLst/>
          </a:prstGeom>
        </p:spPr>
      </p:pic>
      <p:sp>
        <p:nvSpPr>
          <p:cNvPr id="2" name="Tittel 1"/>
          <p:cNvSpPr>
            <a:spLocks noGrp="1"/>
          </p:cNvSpPr>
          <p:nvPr>
            <p:ph type="title"/>
          </p:nvPr>
        </p:nvSpPr>
        <p:spPr>
          <a:xfrm>
            <a:off x="288471" y="539188"/>
            <a:ext cx="5206241" cy="982242"/>
          </a:xfrm>
        </p:spPr>
        <p:txBody>
          <a:bodyPr>
            <a:noAutofit/>
          </a:bodyPr>
          <a:lstStyle/>
          <a:p>
            <a:r>
              <a:rPr lang="nb-NO" dirty="0" smtClean="0"/>
              <a:t>Hovedfunnene i rapporten </a:t>
            </a:r>
            <a:br>
              <a:rPr lang="nb-NO" dirty="0" smtClean="0"/>
            </a:br>
            <a:r>
              <a:rPr lang="nb-NO" dirty="0" smtClean="0"/>
              <a:t>er fortsatt gjeldende</a:t>
            </a:r>
            <a:endParaRPr lang="nb-NO" b="1" dirty="0"/>
          </a:p>
        </p:txBody>
      </p:sp>
      <p:sp>
        <p:nvSpPr>
          <p:cNvPr id="3" name="Content Placeholder 2"/>
          <p:cNvSpPr>
            <a:spLocks noGrp="1"/>
          </p:cNvSpPr>
          <p:nvPr>
            <p:ph idx="1"/>
          </p:nvPr>
        </p:nvSpPr>
        <p:spPr>
          <a:xfrm>
            <a:off x="285748" y="1634719"/>
            <a:ext cx="5208964" cy="3275643"/>
          </a:xfrm>
        </p:spPr>
        <p:txBody>
          <a:bodyPr/>
          <a:lstStyle/>
          <a:p>
            <a:pPr marL="0" indent="0">
              <a:buNone/>
            </a:pPr>
            <a:r>
              <a:rPr lang="en-US" dirty="0" err="1" smtClean="0"/>
              <a:t>Målinger</a:t>
            </a:r>
            <a:r>
              <a:rPr lang="en-US" dirty="0" smtClean="0"/>
              <a:t> </a:t>
            </a:r>
            <a:r>
              <a:rPr lang="en-US" dirty="0" err="1" smtClean="0"/>
              <a:t>erstatter</a:t>
            </a:r>
            <a:r>
              <a:rPr lang="en-US" dirty="0" smtClean="0"/>
              <a:t> </a:t>
            </a:r>
            <a:r>
              <a:rPr lang="en-US" dirty="0" err="1" smtClean="0"/>
              <a:t>ikke</a:t>
            </a:r>
            <a:r>
              <a:rPr lang="en-US" dirty="0" smtClean="0"/>
              <a:t> god </a:t>
            </a:r>
            <a:r>
              <a:rPr lang="en-US" dirty="0" err="1" smtClean="0"/>
              <a:t>ledelse</a:t>
            </a:r>
            <a:endParaRPr lang="en-US" dirty="0"/>
          </a:p>
        </p:txBody>
      </p:sp>
    </p:spTree>
    <p:extLst>
      <p:ext uri="{BB962C8B-B14F-4D97-AF65-F5344CB8AC3E}">
        <p14:creationId xmlns:p14="http://schemas.microsoft.com/office/powerpoint/2010/main" val="679520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Tillitsvalgtes innflytelse</a:t>
            </a:r>
            <a:endParaRPr lang="nb-NO" dirty="0"/>
          </a:p>
        </p:txBody>
      </p:sp>
      <p:sp>
        <p:nvSpPr>
          <p:cNvPr id="3" name="Plassholder for innhold 2"/>
          <p:cNvSpPr>
            <a:spLocks noGrp="1"/>
          </p:cNvSpPr>
          <p:nvPr>
            <p:ph idx="1"/>
          </p:nvPr>
        </p:nvSpPr>
        <p:spPr/>
        <p:txBody>
          <a:bodyPr>
            <a:normAutofit/>
          </a:bodyPr>
          <a:lstStyle/>
          <a:p>
            <a:r>
              <a:rPr lang="nb-NO" dirty="0" smtClean="0"/>
              <a:t>Hovedavtalens § 34 nr. 3</a:t>
            </a:r>
          </a:p>
          <a:p>
            <a:r>
              <a:rPr lang="nb-NO" dirty="0" smtClean="0"/>
              <a:t>Bruk av særavtale – HA § 8</a:t>
            </a:r>
          </a:p>
          <a:p>
            <a:r>
              <a:rPr lang="nb-NO" dirty="0" smtClean="0"/>
              <a:t>Unngå bruk av individuelt samtykke</a:t>
            </a:r>
          </a:p>
          <a:p>
            <a:r>
              <a:rPr lang="nb-NO" dirty="0" smtClean="0"/>
              <a:t>Ikke alle målesystemer er like hensiktsmessige – og noen </a:t>
            </a:r>
            <a:r>
              <a:rPr lang="nb-NO" smtClean="0"/>
              <a:t>vil representere </a:t>
            </a:r>
            <a:r>
              <a:rPr lang="nb-NO" dirty="0" smtClean="0"/>
              <a:t>brudd på personvernlovgivning</a:t>
            </a:r>
          </a:p>
          <a:p>
            <a:r>
              <a:rPr lang="nb-NO" dirty="0" smtClean="0"/>
              <a:t>Det må gis omfattende informasjon til de tillitsvalgte – og de berørte</a:t>
            </a:r>
          </a:p>
          <a:p>
            <a:endParaRPr lang="nb-NO" dirty="0"/>
          </a:p>
        </p:txBody>
      </p:sp>
      <p:pic>
        <p:nvPicPr>
          <p:cNvPr id="7" name="Plassholder for innhold 6"/>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7922" r="25098"/>
          <a:stretch/>
        </p:blipFill>
        <p:spPr/>
      </p:pic>
    </p:spTree>
    <p:extLst>
      <p:ext uri="{BB962C8B-B14F-4D97-AF65-F5344CB8AC3E}">
        <p14:creationId xmlns:p14="http://schemas.microsoft.com/office/powerpoint/2010/main" val="1978996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tel 1"/>
          <p:cNvSpPr>
            <a:spLocks noGrp="1"/>
          </p:cNvSpPr>
          <p:nvPr>
            <p:ph type="title"/>
          </p:nvPr>
        </p:nvSpPr>
        <p:spPr/>
        <p:txBody>
          <a:bodyPr>
            <a:normAutofit/>
          </a:bodyPr>
          <a:lstStyle/>
          <a:p>
            <a:pPr eaLnBrk="1" hangingPunct="1"/>
            <a:r>
              <a:rPr lang="nb-NO" dirty="0" smtClean="0"/>
              <a:t>Hva er et målesystem?</a:t>
            </a:r>
          </a:p>
        </p:txBody>
      </p:sp>
      <p:sp>
        <p:nvSpPr>
          <p:cNvPr id="7172" name="Plassholder for innhold 2"/>
          <p:cNvSpPr>
            <a:spLocks noGrp="1"/>
          </p:cNvSpPr>
          <p:nvPr>
            <p:ph idx="1"/>
          </p:nvPr>
        </p:nvSpPr>
        <p:spPr/>
        <p:txBody>
          <a:bodyPr>
            <a:normAutofit fontScale="92500"/>
          </a:bodyPr>
          <a:lstStyle/>
          <a:p>
            <a:pPr eaLnBrk="1" hangingPunct="1"/>
            <a:r>
              <a:rPr lang="nb-NO" dirty="0" smtClean="0"/>
              <a:t>System som registrerer og måler de ansattes handlinger/prestasjoner elektronisk – eksempelvis; </a:t>
            </a:r>
          </a:p>
          <a:p>
            <a:pPr lvl="2" eaLnBrk="1" hangingPunct="1"/>
            <a:r>
              <a:rPr lang="nb-NO" sz="1350" dirty="0"/>
              <a:t>antall salg, kunder, telefonsamtaler, loggede aktiviteter</a:t>
            </a:r>
          </a:p>
          <a:p>
            <a:pPr lvl="2" eaLnBrk="1" hangingPunct="1"/>
            <a:r>
              <a:rPr lang="nb-NO" sz="1350" dirty="0"/>
              <a:t>registrering av  samtaletid, påloggingstid </a:t>
            </a:r>
          </a:p>
          <a:p>
            <a:pPr lvl="2" eaLnBrk="1" hangingPunct="1"/>
            <a:r>
              <a:rPr lang="nb-NO" sz="1350" dirty="0"/>
              <a:t>KTI; kundetilfredshetsundersøkelser</a:t>
            </a:r>
          </a:p>
          <a:p>
            <a:pPr lvl="2" eaLnBrk="1" hangingPunct="1"/>
            <a:endParaRPr lang="nb-NO" dirty="0" smtClean="0"/>
          </a:p>
          <a:p>
            <a:pPr eaLnBrk="1" hangingPunct="1"/>
            <a:r>
              <a:rPr lang="nb-NO" dirty="0" smtClean="0"/>
              <a:t>Kan inndeles i to hovedkategorier </a:t>
            </a:r>
          </a:p>
          <a:p>
            <a:pPr lvl="2" eaLnBrk="1" hangingPunct="1"/>
            <a:r>
              <a:rPr lang="nb-NO" sz="1350" dirty="0"/>
              <a:t>systemer som måler på teamnivå</a:t>
            </a:r>
          </a:p>
          <a:p>
            <a:pPr lvl="2" eaLnBrk="1" hangingPunct="1"/>
            <a:r>
              <a:rPr lang="nb-NO" sz="1350" dirty="0"/>
              <a:t>systemer som måler på individnivå</a:t>
            </a:r>
          </a:p>
          <a:p>
            <a:pPr lvl="2" eaLnBrk="1" hangingPunct="1">
              <a:buFont typeface="Lucida Grande" charset="0"/>
              <a:buNone/>
            </a:pPr>
            <a:endParaRPr lang="nb-NO" sz="1350" dirty="0"/>
          </a:p>
        </p:txBody>
      </p:sp>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399281"/>
            <a:ext cx="888149" cy="666112"/>
          </a:xfrm>
          <a:prstGeom prst="rect">
            <a:avLst/>
          </a:prstGeom>
        </p:spPr>
      </p:pic>
      <p:pic>
        <p:nvPicPr>
          <p:cNvPr id="9" name="Bilde 1"/>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353" r="47121"/>
          <a:stretch/>
        </p:blipFill>
        <p:spPr>
          <a:prstGeom prst="rect">
            <a:avLst/>
          </a:prstGeom>
        </p:spPr>
      </p:pic>
    </p:spTree>
    <p:extLst>
      <p:ext uri="{BB962C8B-B14F-4D97-AF65-F5344CB8AC3E}">
        <p14:creationId xmlns:p14="http://schemas.microsoft.com/office/powerpoint/2010/main" val="1798210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normAutofit fontScale="90000"/>
          </a:bodyPr>
          <a:lstStyle/>
          <a:p>
            <a:pPr eaLnBrk="1" hangingPunct="1"/>
            <a:r>
              <a:rPr lang="nb-NO" dirty="0" smtClean="0"/>
              <a:t>Hvor finnes regler om målinger?</a:t>
            </a:r>
            <a:endParaRPr lang="en-US" dirty="0" smtClean="0"/>
          </a:p>
        </p:txBody>
      </p:sp>
      <p:sp>
        <p:nvSpPr>
          <p:cNvPr id="8196" name="Rectangle 3"/>
          <p:cNvSpPr>
            <a:spLocks noGrp="1" noChangeArrowheads="1"/>
          </p:cNvSpPr>
          <p:nvPr>
            <p:ph idx="1"/>
          </p:nvPr>
        </p:nvSpPr>
        <p:spPr/>
        <p:txBody>
          <a:bodyPr/>
          <a:lstStyle/>
          <a:p>
            <a:pPr eaLnBrk="1" hangingPunct="1"/>
            <a:r>
              <a:rPr lang="nb-NO" dirty="0" smtClean="0"/>
              <a:t>Personopplysningsloven</a:t>
            </a:r>
          </a:p>
          <a:p>
            <a:pPr eaLnBrk="1" hangingPunct="1"/>
            <a:r>
              <a:rPr lang="nb-NO" dirty="0" smtClean="0"/>
              <a:t>Arbeidsmiljølovens kapittel 9</a:t>
            </a:r>
          </a:p>
          <a:p>
            <a:pPr eaLnBrk="1" hangingPunct="1"/>
            <a:r>
              <a:rPr lang="nb-NO" dirty="0" smtClean="0"/>
              <a:t>Hovedavtalens § 34</a:t>
            </a:r>
          </a:p>
          <a:p>
            <a:pPr eaLnBrk="1" hangingPunct="1"/>
            <a:r>
              <a:rPr lang="nb-NO" dirty="0" smtClean="0"/>
              <a:t>Bedriftsavtalen </a:t>
            </a:r>
          </a:p>
          <a:p>
            <a:pPr eaLnBrk="1" hangingPunct="1"/>
            <a:r>
              <a:rPr lang="nb-NO" dirty="0" smtClean="0"/>
              <a:t>Eventuelle bestemmelser i særavtale</a:t>
            </a:r>
          </a:p>
          <a:p>
            <a:pPr eaLnBrk="1" hangingPunct="1">
              <a:buFontTx/>
              <a:buNone/>
            </a:pPr>
            <a:endParaRPr lang="nb-NO" dirty="0" smtClean="0"/>
          </a:p>
          <a:p>
            <a:pPr eaLnBrk="1" hangingPunct="1"/>
            <a:endParaRPr lang="nb-NO" dirty="0" smtClean="0"/>
          </a:p>
          <a:p>
            <a:pPr eaLnBrk="1" hangingPunct="1"/>
            <a:endParaRPr lang="en-US" dirty="0" smtClean="0"/>
          </a:p>
        </p:txBody>
      </p:sp>
      <p:pic>
        <p:nvPicPr>
          <p:cNvPr id="6" name="Picture 2" descr="F:\Kompetanse og organisasjon\E-læring 2012\Bilder\_MG_6136.tif"/>
          <p:cNvPicPr>
            <a:picLocks noGrp="1" noChangeAspect="1" noChangeArrowheads="1"/>
          </p:cNvPicPr>
          <p:nvPr>
            <p:ph type="pic" sz="quarter" idx="10"/>
          </p:nvPr>
        </p:nvPicPr>
        <p:blipFill>
          <a:blip r:embed="rId3" cstate="screen"/>
          <a:srcRect t="4171" b="4171"/>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1285406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finansforbundet_m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PowerPoint" ma:contentTypeID="0x0101000BA834CC468B4F13A5F18A23810C503A004C368166C8084B4B8C3263878278854A" ma:contentTypeVersion="0" ma:contentTypeDescription="" ma:contentTypeScope="" ma:versionID="4d4dbd229fb54077a6b3d86ed05d02a1">
  <xsd:schema xmlns:xsd="http://www.w3.org/2001/XMLSchema" xmlns:xs="http://www.w3.org/2001/XMLSchema" xmlns:p="http://schemas.microsoft.com/office/2006/metadata/properties" xmlns:ns1="http://schemas.microsoft.com/sharepoint/v3" targetNamespace="http://schemas.microsoft.com/office/2006/metadata/properties" ma:root="true" ma:fieldsID="2330160aae3e2a1fc3863c09dc775a1f" ns1:_="">
    <xsd:import namespace="http://schemas.microsoft.com/sharepoint/v3"/>
    <xsd:element name="properties">
      <xsd:complexType>
        <xsd:sequence>
          <xsd:element name="documentManagement">
            <xsd:complexType>
              <xsd:all>
                <xsd:element ref="ns1:AGSCategory" minOccurs="0"/>
                <xsd:element ref="ns1:AGSUnderCategory" minOccurs="0"/>
                <xsd:element ref="ns1:AGS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GSCategory" ma:index="0" nillable="true" ma:displayName="Kategori" ma:internalName="AGSCategory">
      <xsd:simpleType>
        <xsd:restriction base="dms:Text"/>
      </xsd:simpleType>
    </xsd:element>
    <xsd:element name="AGSUnderCategory" ma:index="1" nillable="true" ma:displayName="Underkategori" ma:internalName="AGSUnderCategory">
      <xsd:simpleType>
        <xsd:restriction base="dms:Text"/>
      </xsd:simpleType>
    </xsd:element>
    <xsd:element name="AGSDescription" ma:index="2" nillable="true" ma:displayName="Beskrivelse" ma:internalName="AGS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GSCategory xmlns="http://schemas.microsoft.com/sharepoint/v3">Kommunikasjon</AGSCategory>
    <AGSDescription xmlns="http://schemas.microsoft.com/sharepoint/v3" xsi:nil="true"/>
    <AGSUnderCategory xmlns="http://schemas.microsoft.com/sharepoint/v3">Presentasjoner</AGSUnderCategory>
  </documentManagement>
</p:properties>
</file>

<file path=customXml/itemProps1.xml><?xml version="1.0" encoding="utf-8"?>
<ds:datastoreItem xmlns:ds="http://schemas.openxmlformats.org/officeDocument/2006/customXml" ds:itemID="{04587D57-EF5E-4AE7-817E-EBF2C7DD3C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18FDA-32CE-44D3-80E7-16FD60C91E1E}">
  <ds:schemaRef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Powerpointmal</Template>
  <TotalTime>2335</TotalTime>
  <Words>2015</Words>
  <Application>Microsoft Office PowerPoint</Application>
  <PresentationFormat>Skjermfremvisning (16:9)</PresentationFormat>
  <Paragraphs>231</Paragraphs>
  <Slides>18</Slides>
  <Notes>15</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18</vt:i4>
      </vt:variant>
    </vt:vector>
  </HeadingPairs>
  <TitlesOfParts>
    <vt:vector size="23" baseType="lpstr">
      <vt:lpstr>.AppleSystemUIFont</vt:lpstr>
      <vt:lpstr>Arial</vt:lpstr>
      <vt:lpstr>Calibri</vt:lpstr>
      <vt:lpstr>Lucida Grande</vt:lpstr>
      <vt:lpstr>finansforbundet_mal</vt:lpstr>
      <vt:lpstr>Målesystemer og personvern (tilpasset Finans Norge)</vt:lpstr>
      <vt:lpstr>AGENDA</vt:lpstr>
      <vt:lpstr>Målinger</vt:lpstr>
      <vt:lpstr>Målinger mest utbredt i finans  – oppfattes ulikt blant de ansatte </vt:lpstr>
      <vt:lpstr>Team – ikke på individ</vt:lpstr>
      <vt:lpstr>Hovedfunnene i rapporten  er fortsatt gjeldende</vt:lpstr>
      <vt:lpstr>Tillitsvalgtes innflytelse</vt:lpstr>
      <vt:lpstr>Hva er et målesystem?</vt:lpstr>
      <vt:lpstr>Hvor finnes regler om målinger?</vt:lpstr>
      <vt:lpstr>Hovedavtalen § 34 Personopplysninger om bedriftens ansatte</vt:lpstr>
      <vt:lpstr>Bedriftsavtalen</vt:lpstr>
      <vt:lpstr> HOVEDREGEL Generelt forbud mot å behandle personopplysninger – § 8                  </vt:lpstr>
      <vt:lpstr>Samtykke som behandlingsgrunnlag</vt:lpstr>
      <vt:lpstr>OPPSUMMERING Personopplysningsloven § 8</vt:lpstr>
      <vt:lpstr>Hvem kan få innsyn og adgang til å behandle informasjonen?</vt:lpstr>
      <vt:lpstr>Grunnkrav til behandling av personopplysninger – pol. § 11</vt:lpstr>
      <vt:lpstr>Nyttige tips ...</vt:lpstr>
      <vt:lpstr>PowerPoint-presentasjon</vt:lpstr>
    </vt:vector>
  </TitlesOfParts>
  <Manager/>
  <Company>Finansforbundet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subject/>
  <dc:creator>Kjersti E. Aronsen</dc:creator>
  <cp:keywords/>
  <dc:description/>
  <cp:lastModifiedBy>Kjersti E. Aronsen</cp:lastModifiedBy>
  <cp:revision>133</cp:revision>
  <dcterms:created xsi:type="dcterms:W3CDTF">2015-08-25T13:23:36Z</dcterms:created>
  <dcterms:modified xsi:type="dcterms:W3CDTF">2018-01-12T09:42:02Z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0x0101000BA834CC468B4F13A5F18A23810C503A004C368166C8084B4B8C3263878278854A</vt:lpwstr>
  </property>
</Properties>
</file>