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8"/>
  </p:notesMasterIdLst>
  <p:handoutMasterIdLst>
    <p:handoutMasterId r:id="rId19"/>
  </p:handoutMasterIdLst>
  <p:sldIdLst>
    <p:sldId id="275" r:id="rId4"/>
    <p:sldId id="283" r:id="rId5"/>
    <p:sldId id="296" r:id="rId6"/>
    <p:sldId id="285" r:id="rId7"/>
    <p:sldId id="286" r:id="rId8"/>
    <p:sldId id="287" r:id="rId9"/>
    <p:sldId id="297" r:id="rId10"/>
    <p:sldId id="289" r:id="rId11"/>
    <p:sldId id="290" r:id="rId12"/>
    <p:sldId id="291" r:id="rId13"/>
    <p:sldId id="292" r:id="rId14"/>
    <p:sldId id="293" r:id="rId15"/>
    <p:sldId id="298" r:id="rId16"/>
    <p:sldId id="295" r:id="rId17"/>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1"/>
    <a:srgbClr val="124E9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3" autoAdjust="0"/>
    <p:restoredTop sz="85440" autoAdjust="0"/>
  </p:normalViewPr>
  <p:slideViewPr>
    <p:cSldViewPr snapToGrid="0" snapToObjects="1" showGuides="1">
      <p:cViewPr varScale="1">
        <p:scale>
          <a:sx n="145" d="100"/>
          <a:sy n="145" d="100"/>
        </p:scale>
        <p:origin x="990" y="108"/>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12.01.2018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12.01.2018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a:t>
            </a:fld>
            <a:endParaRPr lang="nb-NO"/>
          </a:p>
        </p:txBody>
      </p:sp>
    </p:spTree>
    <p:extLst>
      <p:ext uri="{BB962C8B-B14F-4D97-AF65-F5344CB8AC3E}">
        <p14:creationId xmlns:p14="http://schemas.microsoft.com/office/powerpoint/2010/main" val="104665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Ved inngåelsen av en arbeidsavtale etableres det en kontrakt mellom to parter: arbeidsgiver og arbeidstaker. En slik individuell arbeidsavtale innebærer at man stiller sin personlige arbeidskraft til disposisjon, mot at man får et avtalt vederlag for dette - lønn. I tillegg innebærer kontraktsinngåelsen at det etableres et underordningsforhold med lydighetsplikt.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a:t>
            </a:r>
            <a:r>
              <a:rPr lang="nb-NO" sz="1200" kern="1200" baseline="0" dirty="0" smtClean="0">
                <a:solidFill>
                  <a:schemeClr val="tx1"/>
                </a:solidFill>
                <a:effectLst/>
                <a:latin typeface="+mn-lt"/>
                <a:ea typeface="+mn-ea"/>
                <a:cs typeface="+mn-cs"/>
              </a:rPr>
              <a:t> forpliktelser man har som arbeidstaker fremgår av ansettelsesavtalen og de regler, retningslinjer og normer som gjelder i den virksomheten man er ansatt. Mislighold av forpliktelsene etter arbeidskontrakten og/eller brudd på regler, retningslinjer og normer som gjelder kan medføre et saklig grunnlag for arbeidsgiver til å avvikle ansettelsesforholdet. Selv om det ikke foreligger mislighold kan det likevel oppstå omstendigheter som gir arbeidsgiver saklig grunn for å avvikle ansettelsesforholdet. </a:t>
            </a:r>
            <a:endParaRPr lang="nb-NO"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213355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dirty="0" smtClean="0"/>
              <a:t>Arbeidsavtalen</a:t>
            </a:r>
            <a:r>
              <a:rPr lang="nb-NO" baseline="0" dirty="0" smtClean="0"/>
              <a:t> beskriver rammen for ansettelsesforholdet og arbeidsgiver kan forvente at de arbeidsoppgaver som omfattes av dette oppfylles. </a:t>
            </a:r>
          </a:p>
          <a:p>
            <a:endParaRPr lang="nb-NO" baseline="0" dirty="0" smtClean="0"/>
          </a:p>
          <a:p>
            <a:r>
              <a:rPr lang="nb-NO" baseline="0" dirty="0" smtClean="0"/>
              <a:t>I kraft av styringsretten kan arbeidsgiver stille krav til hva som skal leveres, når, hvordan og til hvilken kvalitet. Krav til leveranse/arbeidets utførelse må dog ikke settes høyere en det som er rimelig for stillingen og i forhold til de driftsmessige forutsetninger. Det skal altså innen for rimelighetens grenser være mulig å nå de oppstilte forventningene. Men hvis man slurver, tar for lange pauser, produserer for lite i forhold til budsjett/fastsatt norm, kommer for seint, fyller deler av dagen med andre gjøremål, unnlater å følge de arbeidsinstrukser som gjelder for arbeidets utførelse, og ikke innretter seg etter de anvisninger/instrukser som gis; vel da kan det utvikle seg til å bli en situasjon hvor arbeidsgivers ønske om å avvikle ansettelsesforholdet fremstår som saklig. Og når misligholdet utelukkende skyldes forhold hvor arbeidstaker er å bebreide vil det være vanskelig å hevde at arbeidsgiver har plikt til å tilby annet bedre passende arbeid som erstatning for den oppsigelsen han har tenkt å fremme. </a:t>
            </a:r>
          </a:p>
          <a:p>
            <a:endParaRPr lang="nb-NO" baseline="0" dirty="0" smtClean="0"/>
          </a:p>
          <a:p>
            <a:r>
              <a:rPr lang="nb-NO" baseline="0" dirty="0" smtClean="0"/>
              <a:t>Annerledes vil det kunne være dersom misligholdet skyldes forhold hvor arbeidstaker ikke kan bebreides. Dersom sykdom medfører at arbeidstaker ikke kan fylle stillingen kan det etter omstendighetene være saklig grunn for oppsigelse. Men i et slikt tilfelle vil arbeidsgiver ha plikt til å tilby annet passende arbeid dersom det finnes. Det samme må gjelde dersom oppsigelsen skyldes at arbeidstaker ikke lenger har den kompetansen som skal til for å fylle stilingens (nye) krav. Og dersom manglende kompetanse kan bøtes på med opplæringstiltak må det – innen rimelige grenser – tilbys. Hva som ansees som rimelig er typisk tema for drøftinger mellom tillitsvalgte og ledelsen. Både på generelt og på individuelt grunnlag.</a:t>
            </a:r>
          </a:p>
          <a:p>
            <a:endParaRPr lang="nb-NO" baseline="0" dirty="0" smtClean="0"/>
          </a:p>
          <a:p>
            <a:r>
              <a:rPr lang="nb-NO" baseline="0" dirty="0" smtClean="0"/>
              <a:t> Oppsigelse kan også etter omstendighetene fremmes overfor arbeidstaker som ikke retter seg etter de </a:t>
            </a:r>
            <a:r>
              <a:rPr lang="nb-NO" sz="1200" kern="1200" baseline="0" dirty="0" smtClean="0">
                <a:solidFill>
                  <a:schemeClr val="tx1"/>
                </a:solidFill>
                <a:effectLst/>
                <a:latin typeface="+mn-lt"/>
                <a:ea typeface="+mn-ea"/>
                <a:cs typeface="+mn-cs"/>
              </a:rPr>
              <a:t>regler, retningslinjer og normer som forøvrig gjelder </a:t>
            </a:r>
            <a:r>
              <a:rPr lang="nb-NO" baseline="0" dirty="0" smtClean="0"/>
              <a:t>følger av ansettelsesforholdet. Arbeidstidsbestemmelsene må overholdes og sikkerhetsrutiner følges. Ureglementert fravær, ordrenekt og alkoholmisbruk kan etter grad av alvorlighet medføre oppsigelse. Og dersom vedkommende har gjort seg skyldig i grovt pliktbrudd eller annet vesentlig mislighold kan det i verste fall medføre avskjed. Jukser du med reiseregningene ligger du dårlig an – og særlig dersom det gjøres systematisk. Mobbing og trakassering har arbeidsgiver en plikt til å slå ned på og man kan bli tvunget til å bruke oppsigelse som virkemiddel hvis ikke andre tiltak stopper den uønskede adferden. Økonomiske misligheter – selv i svært beskjedent omfang – vil kunne medføre avskjed, og selv om arbeidsgiver i utgangspunktet ikke har noe med hva du gjør – og hvordan du opptrer – på din fritid, vil svært uhensiktsmessig, privat adferd kunne påvirke ditt ansettelsesforhold på en slik måte at arbeidsgiver kan ha saklig grunn til å avvikle forholdet. Utilbørlig opptreden og samarbeidsvansker kan også medføre oppsigelse.</a:t>
            </a:r>
          </a:p>
          <a:p>
            <a:endParaRPr lang="nb-NO" baseline="0" dirty="0" smtClean="0"/>
          </a:p>
          <a:p>
            <a:r>
              <a:rPr lang="nb-NO" baseline="0" dirty="0" smtClean="0"/>
              <a:t>Det er verdt å merke seg at loven ikke oppstiller krav om forutgående advarsel, men litt avhengig av forseelsens karakter og alvorlighetsgrad, er det likevel rimelig  at arbeidstaker har fått anledning til å justere kursen, kanskje først med en muntlig, eventuelt etterfølgende skriftlig advarsel.</a:t>
            </a:r>
          </a:p>
          <a:p>
            <a:endParaRPr lang="nb-NO" baseline="0" dirty="0" smtClean="0"/>
          </a:p>
          <a:p>
            <a:r>
              <a:rPr lang="nb-NO" baseline="0" dirty="0" smtClean="0"/>
              <a:t>Det er grunn til å reflekter over hvordan vi som tillitsvalgte skal opptre hvis vi blir trukket inn i slike saker.  </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169342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Driftsinnskrenkning, rasjonalisering eller andre former for omstilling er de vanligste grunner til oppsigelse som følge av virksomhetens forhold. Slike oppsigelser vil i svert</a:t>
            </a:r>
            <a:r>
              <a:rPr lang="nb-NO" baseline="0" dirty="0" smtClean="0"/>
              <a:t> mange </a:t>
            </a:r>
            <a:r>
              <a:rPr lang="nb-NO" dirty="0" smtClean="0"/>
              <a:t>tilfellene tilfredsstille kravet om saklighet, men bare</a:t>
            </a:r>
            <a:r>
              <a:rPr lang="nb-NO" baseline="0" dirty="0" smtClean="0"/>
              <a:t> dersom virksomheten ikke har annet passende arbeid å tilby. </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163276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dirty="0" smtClean="0"/>
              <a:t>Det må være en målsetting for en seriøs arbeidsgiver å tilby arbeid som ligger så nær opp mot det bortfallende arbeidet som mulig;</a:t>
            </a:r>
          </a:p>
          <a:p>
            <a:r>
              <a:rPr lang="nb-NO" baseline="0" dirty="0" smtClean="0"/>
              <a:t> </a:t>
            </a:r>
          </a:p>
          <a:p>
            <a:pPr marL="171450" indent="-171450">
              <a:buFont typeface="Arial" panose="020B0604020202020204" pitchFamily="34" charset="0"/>
              <a:buChar char="•"/>
            </a:pPr>
            <a:r>
              <a:rPr lang="nb-NO" baseline="0" dirty="0" smtClean="0"/>
              <a:t>samme eller tilnærmet likt </a:t>
            </a:r>
            <a:r>
              <a:rPr lang="nb-NO" dirty="0" smtClean="0"/>
              <a:t>fagområde, </a:t>
            </a: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likeartede, likeverdige eller like kvalifiserte oppgaver, </a:t>
            </a:r>
          </a:p>
          <a:p>
            <a:pPr marL="171450" indent="-171450">
              <a:buFont typeface="Arial" panose="020B0604020202020204" pitchFamily="34" charset="0"/>
              <a:buChar char="•"/>
            </a:pPr>
            <a:r>
              <a:rPr lang="nb-NO" sz="1200" kern="1200" baseline="0" dirty="0" smtClean="0">
                <a:solidFill>
                  <a:schemeClr val="tx1"/>
                </a:solidFill>
                <a:effectLst/>
                <a:latin typeface="+mn-lt"/>
                <a:ea typeface="+mn-ea"/>
                <a:cs typeface="+mn-cs"/>
              </a:rPr>
              <a:t>ny stilling hvor </a:t>
            </a:r>
            <a:r>
              <a:rPr lang="nb-NO" sz="1200" kern="1200" dirty="0" smtClean="0">
                <a:solidFill>
                  <a:schemeClr val="tx1"/>
                </a:solidFill>
                <a:effectLst/>
                <a:latin typeface="+mn-lt"/>
                <a:ea typeface="+mn-ea"/>
                <a:cs typeface="+mn-cs"/>
              </a:rPr>
              <a:t>anseelsen opprettholdes, </a:t>
            </a: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har samme status </a:t>
            </a: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med</a:t>
            </a:r>
            <a:r>
              <a:rPr lang="nb-NO" sz="1200" kern="1200" baseline="0" dirty="0" smtClean="0">
                <a:solidFill>
                  <a:schemeClr val="tx1"/>
                </a:solidFill>
                <a:effectLst/>
                <a:latin typeface="+mn-lt"/>
                <a:ea typeface="+mn-ea"/>
                <a:cs typeface="+mn-cs"/>
              </a:rPr>
              <a:t> l</a:t>
            </a:r>
            <a:r>
              <a:rPr lang="nb-NO" sz="1200" kern="1200" dirty="0" smtClean="0">
                <a:solidFill>
                  <a:schemeClr val="tx1"/>
                </a:solidFill>
                <a:effectLst/>
                <a:latin typeface="+mn-lt"/>
                <a:ea typeface="+mn-ea"/>
                <a:cs typeface="+mn-cs"/>
              </a:rPr>
              <a:t>ik avlønning. </a:t>
            </a: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Og det arbeid som tilbys bør fortrinnsvis ligge geografisk så nær til det opprinnelige arbeidsstedet som mulig.</a:t>
            </a:r>
            <a:r>
              <a:rPr lang="nb-NO" sz="1200" kern="1200" baseline="0" dirty="0" smtClean="0">
                <a:solidFill>
                  <a:schemeClr val="tx1"/>
                </a:solidFill>
                <a:effectLst/>
                <a:latin typeface="+mn-lt"/>
                <a:ea typeface="+mn-ea"/>
                <a:cs typeface="+mn-cs"/>
              </a:rPr>
              <a:t> </a:t>
            </a:r>
          </a:p>
          <a:p>
            <a:pPr marL="0" indent="0">
              <a:buFont typeface="Arial" panose="020B0604020202020204" pitchFamily="34" charset="0"/>
              <a:buNone/>
            </a:pPr>
            <a:endParaRPr lang="nb-NO"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nb-NO" sz="1200" kern="1200" dirty="0" smtClean="0">
                <a:solidFill>
                  <a:schemeClr val="tx1"/>
                </a:solidFill>
                <a:effectLst/>
                <a:latin typeface="+mn-lt"/>
                <a:ea typeface="+mn-ea"/>
                <a:cs typeface="+mn-cs"/>
              </a:rPr>
              <a:t>Dette er momenter som tilhører den ideelle verden, men når arbeidsgiver</a:t>
            </a:r>
            <a:r>
              <a:rPr lang="nb-NO" sz="1200" kern="1200" baseline="0" dirty="0" smtClean="0">
                <a:solidFill>
                  <a:schemeClr val="tx1"/>
                </a:solidFill>
                <a:effectLst/>
                <a:latin typeface="+mn-lt"/>
                <a:ea typeface="+mn-ea"/>
                <a:cs typeface="+mn-cs"/>
              </a:rPr>
              <a:t> går til det skritt å nedbemanne - og virksomheten går med store overskudd – bør man tilstrebe det ideelle.</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Det er ikke noe krav om at det finnes en ledig (formalisert) stilling for at plikten til å tilby annet passende arbeid slår inn. Det er nok at det er et udekket arbeidsbehov. Dette står ikke direkte i lovteksten, men det fremgår av lovens forarbeider.</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Omplasseringsplikten er begrenset til å gjelde virksomheten. Hva som ligger i virksomhetsbegrepet må avgjøres konkret i forhold til det enkelte selskap/bedrift og hvordan den er organisert. Det er særlig to momenter som kan være avgjørende; </a:t>
            </a:r>
          </a:p>
          <a:p>
            <a:endParaRPr lang="nb-NO"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nb-NO" sz="1200" kern="1200" baseline="0" dirty="0" smtClean="0">
                <a:solidFill>
                  <a:schemeClr val="tx1"/>
                </a:solidFill>
                <a:effectLst/>
                <a:latin typeface="+mn-lt"/>
                <a:ea typeface="+mn-ea"/>
                <a:cs typeface="+mn-cs"/>
              </a:rPr>
              <a:t>arbeidsgiveransvaret, </a:t>
            </a:r>
          </a:p>
          <a:p>
            <a:pPr marL="171450" indent="-171450">
              <a:buFont typeface="Arial" panose="020B0604020202020204" pitchFamily="34" charset="0"/>
              <a:buChar char="•"/>
            </a:pPr>
            <a:r>
              <a:rPr lang="nb-NO" sz="1200" kern="1200" baseline="0" dirty="0" smtClean="0">
                <a:solidFill>
                  <a:schemeClr val="tx1"/>
                </a:solidFill>
                <a:effectLst/>
                <a:latin typeface="+mn-lt"/>
                <a:ea typeface="+mn-ea"/>
                <a:cs typeface="+mn-cs"/>
              </a:rPr>
              <a:t>selskapsrettslige ansvaret, eksempelvis mor-datter-forhold som etter omstendighetene kan være å anse som samme virksomhet.</a:t>
            </a:r>
          </a:p>
          <a:p>
            <a:pPr marL="171450" indent="-171450">
              <a:buFont typeface="Arial" panose="020B0604020202020204" pitchFamily="34" charset="0"/>
              <a:buChar char="•"/>
            </a:pPr>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Sett fra vår side er det naturlig å definere virksomhetsgrensen så vid som mulig.</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Utvelgelse av hvem blant flere som må gå er en ubehagelig øvelse. Det dreier seg i hovedsak om to problemsstillinger. Den individuelle utvelgelsen; Per og Truls, men ikke Kari. Og for det andre: fastsettelse av utvalgskrets; hvilken del av virksomheten blir rammet. Hovedregelen er at hele virksomhetens er utvalgskrets. Men hovedregelen kan fravikes dersom det er saklig grunn for det. Sett fra vår side er det som regle ønskelig å opprettholde hovedregelen. Jo flere som blir berørt desto letter er det å finne gode, frivillige løsninger. </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I vurderingen av hva av Per, Kari eller Truls som må gå legges det vekt på kompetanse, alder (over50 år), ansiennitet (se HA § 20 nr.3), og sosiale forhold. Kompetansebegrepet inneholder en vurdering av formalkompetanse, ferdigheter, evner, holdninger og vilje til fortsatt læring. Tillitsvalgte skal ikke være med i den konkrete utvelgelsen, men drøfte utvelgelseskriteriene. Domstolene vil vektlegge – i varierende grad - tillitsvalgtes opptreden og vurderinger.</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 </a:t>
            </a:r>
          </a:p>
          <a:p>
            <a:endParaRPr lang="nb-NO" sz="1200" kern="1200" baseline="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9158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dirty="0" smtClean="0"/>
              <a:t>HA § 20 </a:t>
            </a:r>
          </a:p>
          <a:p>
            <a:pPr marL="228600" indent="-228600">
              <a:buAutoNum type="arabicParenR"/>
            </a:pPr>
            <a:r>
              <a:rPr lang="nb-NO" baseline="0" dirty="0" smtClean="0"/>
              <a:t>Drøftelser med de tillitsvalgte – så tidlige som mulig – og med sikte på å begrense omfanget og avhjelpe skadevirkningen – se for øvrig aml. § 8</a:t>
            </a:r>
          </a:p>
          <a:p>
            <a:pPr marL="228600" indent="-228600">
              <a:buAutoNum type="arabicParenR"/>
            </a:pPr>
            <a:endParaRPr lang="nb-NO" baseline="0" dirty="0" smtClean="0"/>
          </a:p>
          <a:p>
            <a:pPr marL="228600" indent="-228600">
              <a:buAutoNum type="arabicParenR"/>
            </a:pPr>
            <a:r>
              <a:rPr lang="nb-NO" baseline="0" dirty="0" smtClean="0"/>
              <a:t>Karantenetid på 2 mnd. Oppsigelse begrunnet i virksomhetens forhold kan ikke gjennomføres før tidligst 2 mnd. etter at beslutning om oppsigelse er fattet. Fristen løper fra beslutning omtalt i § 20 nr.1, 5. setning er tatt.</a:t>
            </a:r>
          </a:p>
          <a:p>
            <a:pPr marL="228600" indent="-228600">
              <a:buAutoNum type="arabicParenR"/>
            </a:pPr>
            <a:endParaRPr lang="nb-NO" baseline="0" dirty="0" smtClean="0"/>
          </a:p>
          <a:p>
            <a:pPr marL="228600" indent="-228600">
              <a:buAutoNum type="arabicParenR"/>
            </a:pPr>
            <a:r>
              <a:rPr lang="nb-NO" baseline="0" dirty="0" smtClean="0"/>
              <a:t>Ansiennitet under eller like vilkår skal følges. I vurderingen av hva som er like vilkår må forhold som kompetanse og sosiale forhold vurderes</a:t>
            </a:r>
          </a:p>
          <a:p>
            <a:r>
              <a:rPr lang="nb-NO" baseline="0" dirty="0" smtClean="0"/>
              <a:t>	Kompetansebegrepet:  </a:t>
            </a:r>
            <a:r>
              <a:rPr lang="nb-NO" sz="1200" kern="1200" dirty="0" smtClean="0">
                <a:solidFill>
                  <a:schemeClr val="tx1"/>
                </a:solidFill>
                <a:effectLst/>
                <a:latin typeface="+mn-lt"/>
                <a:ea typeface="+mn-ea"/>
                <a:cs typeface="+mn-cs"/>
              </a:rPr>
              <a:t>Den enkeltes kompetanse består av kunnskaper, ferdigheter, evner og holdninger</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Med 	kunnskaper tenker vi i første rekke på formalkompetanse, dvs. utdannelse fra undervisningsinstitusjonene - i 	første rekke universitet og høyskoler. Med kunnskaper menes selvfølgelig også etterutdanning og intern 	opplæring (eksempelvis autorisasjon som finansiell rådgiver).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Ferdigheter er evnen til å omsette kunnskapen til praktisk handling. En ting er evnen til å anvende teoretisk 	kunnskap, men det er også svært viktig å kunne samhandle med andre. I kundesituasjonen er det avgjørende at 	en kan ta kundens perspektiv og bygge en god relasjon. Relasjonskompetanse blir derfor viktig og utgjør en del 	av den enkeltes ferdigheter.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En medarbeidernes evne og vilje til faglig utvikling er en del av det utvidete kompetansebegrepet.</a:t>
            </a:r>
          </a:p>
          <a:p>
            <a:endParaRPr lang="nb-NO" sz="1200" kern="1200" dirty="0" smtClean="0">
              <a:solidFill>
                <a:schemeClr val="tx1"/>
              </a:solidFill>
              <a:effectLst/>
              <a:latin typeface="+mn-lt"/>
              <a:ea typeface="+mn-ea"/>
              <a:cs typeface="+mn-cs"/>
            </a:endParaRPr>
          </a:p>
          <a:p>
            <a:r>
              <a:rPr lang="nb-NO" dirty="0" smtClean="0"/>
              <a:t>	I tillegg til formalkompetanse, realkompetanse og personlig egnethet trenger vi medarbeidere/kolleger som har 	de rette holdningene.</a:t>
            </a:r>
            <a:r>
              <a:rPr lang="nb-NO" baseline="0" dirty="0" smtClean="0"/>
              <a:t> Vi etterspør medarbeider som er indre motiverte, kvalitetsbevisste, arbeidsvillige og lojale.</a:t>
            </a:r>
          </a:p>
          <a:p>
            <a:endParaRPr lang="nb-NO" baseline="0" dirty="0" smtClean="0"/>
          </a:p>
          <a:p>
            <a:r>
              <a:rPr lang="nb-NO" baseline="0" dirty="0" smtClean="0"/>
              <a:t>4) Tillitsvalgtes stilling skal drøftes særskilt</a:t>
            </a:r>
          </a:p>
          <a:p>
            <a:endParaRPr lang="nb-NO" baseline="0" dirty="0" smtClean="0"/>
          </a:p>
          <a:p>
            <a:r>
              <a:rPr lang="nb-NO" baseline="0" dirty="0" smtClean="0"/>
              <a:t>5) Arbeidsmiljølovens fortrinnsrettsbestemmelse er utvidet med ett år for medarbeidere med minst 3 års tjenestetid under forutsetning av at den ansatte selv gir bedriften melding om at rettigheten ønskes benyttet.</a:t>
            </a:r>
          </a:p>
          <a:p>
            <a:endParaRPr lang="nb-NO" baseline="0" dirty="0" smtClean="0"/>
          </a:p>
          <a:p>
            <a:r>
              <a:rPr lang="nb-NO" baseline="0" dirty="0" smtClean="0"/>
              <a:t>	</a:t>
            </a:r>
          </a:p>
          <a:p>
            <a:r>
              <a:rPr lang="nb-NO" baseline="0" dirty="0" smtClean="0"/>
              <a:t>	</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27552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11</a:t>
            </a:fld>
            <a:endParaRPr lang="nb-NO"/>
          </a:p>
        </p:txBody>
      </p:sp>
    </p:spTree>
    <p:extLst>
      <p:ext uri="{BB962C8B-B14F-4D97-AF65-F5344CB8AC3E}">
        <p14:creationId xmlns:p14="http://schemas.microsoft.com/office/powerpoint/2010/main" val="66115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12</a:t>
            </a:fld>
            <a:endParaRPr lang="nb-NO"/>
          </a:p>
        </p:txBody>
      </p:sp>
    </p:spTree>
    <p:extLst>
      <p:ext uri="{BB962C8B-B14F-4D97-AF65-F5344CB8AC3E}">
        <p14:creationId xmlns:p14="http://schemas.microsoft.com/office/powerpoint/2010/main" val="13748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endParaRPr lang="nb-NO" baseline="0" dirty="0" smtClean="0"/>
          </a:p>
          <a:p>
            <a:endParaRPr lang="nb-NO" baseline="0" dirty="0" smtClean="0"/>
          </a:p>
          <a:p>
            <a:r>
              <a:rPr lang="nb-NO" baseline="0" dirty="0" smtClean="0"/>
              <a:t>Rollen er omfattende og på tillitsvervet har vi lagt ut  en omfattende redegjørelse om dette. Vi anbefaler å se fagfilmen og drøfte de punktene i denne som beskriver tillitsvalgtes rolle i en omstillingsprosess.</a:t>
            </a:r>
          </a:p>
          <a:p>
            <a:endParaRPr lang="nb-NO" baseline="0" dirty="0" smtClean="0"/>
          </a:p>
          <a:p>
            <a:r>
              <a:rPr lang="nb-NO" sz="1200" kern="1200" dirty="0" smtClean="0">
                <a:solidFill>
                  <a:schemeClr val="tx1"/>
                </a:solidFill>
                <a:effectLst/>
                <a:latin typeface="+mn-lt"/>
                <a:ea typeface="+mn-ea"/>
                <a:cs typeface="+mn-cs"/>
              </a:rPr>
              <a:t>Det er som nevnt ikke oppstilt formkrav knyttet til drøftingene, men de skal være reelle; </a:t>
            </a:r>
          </a:p>
          <a:p>
            <a:r>
              <a:rPr lang="nb-NO" sz="1200" kern="1200" dirty="0" smtClean="0">
                <a:solidFill>
                  <a:schemeClr val="tx1"/>
                </a:solidFill>
                <a:effectLst/>
                <a:latin typeface="+mn-lt"/>
                <a:ea typeface="+mn-ea"/>
                <a:cs typeface="+mn-cs"/>
              </a:rPr>
              <a:t>En normal prosedyre i en slik sak kan være følgende.</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Arbeidsgiver sender vedkommende en skriftlig innkalling til drøftingsmøte. I innkallingen skal det opplyses at det dreier seg om et møte i henhold til </a:t>
            </a:r>
            <a:r>
              <a:rPr lang="nb-NO" sz="1200" kern="1200" dirty="0" err="1" smtClean="0">
                <a:solidFill>
                  <a:schemeClr val="tx1"/>
                </a:solidFill>
                <a:effectLst/>
                <a:latin typeface="+mn-lt"/>
                <a:ea typeface="+mn-ea"/>
                <a:cs typeface="+mn-cs"/>
              </a:rPr>
              <a:t>aml</a:t>
            </a:r>
            <a:r>
              <a:rPr lang="nb-NO" sz="1200" kern="1200" dirty="0" smtClean="0">
                <a:solidFill>
                  <a:schemeClr val="tx1"/>
                </a:solidFill>
                <a:effectLst/>
                <a:latin typeface="+mn-lt"/>
                <a:ea typeface="+mn-ea"/>
                <a:cs typeface="+mn-cs"/>
              </a:rPr>
              <a:t>. § 15-1; drøfting før beslutning om oppsigelse.  Grunnlaget for den eventuelle oppsigelsen bør angis i innkallingen og det må gis en rimelig frist fra vedkommende mottar innkallelsen til møte avholdes. Vedkommende må opplyses om retten til å la seg bistå av en tillitsvalgt eller annen intern eller ekstern rådgiver. Arbeidsgiver bør be om tilbakemelding på at innkallingen er mottatt og hvorvidt vedkommende ønsker å la seg bistå. Arbeidsgiver har ikke plikt eller rett til å selv informere eller innkalle tillitsvalgte til slikt møte.</a:t>
            </a:r>
          </a:p>
          <a:p>
            <a:pPr lvl="0"/>
            <a:r>
              <a:rPr lang="nb-NO" sz="1200" kern="1200" dirty="0" smtClean="0">
                <a:solidFill>
                  <a:schemeClr val="tx1"/>
                </a:solidFill>
                <a:effectLst/>
                <a:latin typeface="+mn-lt"/>
                <a:ea typeface="+mn-ea"/>
                <a:cs typeface="+mn-cs"/>
              </a:rPr>
              <a:t>Dersom du blir bedt om å bistå et medlem bør du be om en skriftlig anmodning fra vedkommende. Dersom du mener å ha kompetanse til å bistå medlemmet bør du gi en tilbakemelding til arbeidsgiver om at det er du som bistår vedkommende. Har du behov for mere informasjon og/eller bedre tid til forberedelse ber du om det og begrunner hvorfor. </a:t>
            </a:r>
          </a:p>
          <a:p>
            <a:pPr lvl="0"/>
            <a:r>
              <a:rPr lang="nb-NO" sz="1200" b="1" kern="1200" dirty="0" smtClean="0">
                <a:solidFill>
                  <a:schemeClr val="tx1"/>
                </a:solidFill>
                <a:effectLst/>
                <a:latin typeface="+mn-lt"/>
                <a:ea typeface="+mn-ea"/>
                <a:cs typeface="+mn-cs"/>
              </a:rPr>
              <a:t>Og så ringer du sekretariatet og ber om å få snakke med en av rådgiverne på prosessområdet Arbeidsliv.</a:t>
            </a:r>
          </a:p>
          <a:p>
            <a:pPr lvl="0"/>
            <a:r>
              <a:rPr lang="nb-NO" sz="1200" kern="1200" dirty="0" smtClean="0">
                <a:solidFill>
                  <a:schemeClr val="tx1"/>
                </a:solidFill>
                <a:effectLst/>
                <a:latin typeface="+mn-lt"/>
                <a:ea typeface="+mn-ea"/>
                <a:cs typeface="+mn-cs"/>
              </a:rPr>
              <a:t>I god tid før møtet må du ha en inngående samtale med vedkommende. Alt som måtte foreligge av skriftlighet i saken må du ha tilgang til og du må - så langt det er mulig - få drøftet alle forhold knyttet til ansettelsesforholdet som kan ha relevans for saken.</a:t>
            </a:r>
          </a:p>
          <a:p>
            <a:pPr lvl="0"/>
            <a:r>
              <a:rPr lang="nb-NO" sz="1200" b="1" kern="1200" dirty="0" smtClean="0">
                <a:solidFill>
                  <a:schemeClr val="tx1"/>
                </a:solidFill>
                <a:effectLst/>
                <a:latin typeface="+mn-lt"/>
                <a:ea typeface="+mn-ea"/>
                <a:cs typeface="+mn-cs"/>
              </a:rPr>
              <a:t>Og så ringer du sekretariatets rådgiver - den samme som du snakket med - en gang til</a:t>
            </a:r>
          </a:p>
          <a:p>
            <a:pPr lvl="0"/>
            <a:r>
              <a:rPr lang="nb-NO" sz="1200" kern="1200" dirty="0" smtClean="0">
                <a:solidFill>
                  <a:schemeClr val="tx1"/>
                </a:solidFill>
                <a:effectLst/>
                <a:latin typeface="+mn-lt"/>
                <a:ea typeface="+mn-ea"/>
                <a:cs typeface="+mn-cs"/>
              </a:rPr>
              <a:t>Samtalen med sekretariatets rådgiver referer du for medlemmet hvis du ikke har valgt å kjøre samtalen via konferansetelefon - og så er dere klare for møte med arbeidsgiver for å drøfte grunnlaget og omstendighetene rundt en mulig oppsigelse.</a:t>
            </a:r>
          </a:p>
          <a:p>
            <a:pPr lvl="0"/>
            <a:r>
              <a:rPr lang="nb-NO" sz="1200" kern="1200" dirty="0" smtClean="0">
                <a:solidFill>
                  <a:schemeClr val="tx1"/>
                </a:solidFill>
                <a:effectLst/>
                <a:latin typeface="+mn-lt"/>
                <a:ea typeface="+mn-ea"/>
                <a:cs typeface="+mn-cs"/>
              </a:rPr>
              <a:t>Dersom det fremkommer nye opplysninger i saken som man ikke kan ta stilling til der og da, må en be om utsettelse. Det må skrives protokoll fra møte hvor anmodningen om utsettelse og årsaken til denne protokolleres. Protokollen skal godkjennes av partene.</a:t>
            </a:r>
          </a:p>
          <a:p>
            <a:pPr lvl="0"/>
            <a:r>
              <a:rPr lang="nb-NO" sz="1200" kern="1200" dirty="0" smtClean="0">
                <a:solidFill>
                  <a:schemeClr val="tx1"/>
                </a:solidFill>
                <a:effectLst/>
                <a:latin typeface="+mn-lt"/>
                <a:ea typeface="+mn-ea"/>
                <a:cs typeface="+mn-cs"/>
              </a:rPr>
              <a:t>Når drøftingene er endelig avsluttet må man sørge for at arbeidsgivers anførsler protokolleres. Arbeidstakeren må også redegjøre for sitt syn på de forhold som trekkes frem. Eventuelle uenigheter om faktum, forståelse eller betydningen av disse bør anføres.</a:t>
            </a:r>
          </a:p>
          <a:p>
            <a:pPr lvl="0"/>
            <a:r>
              <a:rPr lang="nb-NO" sz="1200" kern="1200" dirty="0" smtClean="0">
                <a:solidFill>
                  <a:schemeClr val="tx1"/>
                </a:solidFill>
                <a:effectLst/>
                <a:latin typeface="+mn-lt"/>
                <a:ea typeface="+mn-ea"/>
                <a:cs typeface="+mn-cs"/>
              </a:rPr>
              <a:t>Det bør redegjøres for hvordan Finansforbundet ved sekretariat følger opp de saker hvor oppsigelse fremmes. Vi tilbyr - som kjent - gratis juridisk bistand til alle som har vært medlem i over 3 mnd. Vi vil tilby vedkommende å bringe saken inn for domstolene dersom det er rettslig grunnlag for det.</a:t>
            </a:r>
          </a:p>
          <a:p>
            <a:pPr lvl="0"/>
            <a:r>
              <a:rPr lang="nb-NO" sz="1200" kern="1200" dirty="0" smtClean="0">
                <a:solidFill>
                  <a:schemeClr val="tx1"/>
                </a:solidFill>
                <a:effectLst/>
                <a:latin typeface="+mn-lt"/>
                <a:ea typeface="+mn-ea"/>
                <a:cs typeface="+mn-cs"/>
              </a:rPr>
              <a:t>Deretter heves møtet og man avventer protokollutkastet som etter eventuelle justeringer underskrives av partene. Undertegnet protokoll skal foreligge før arbeidsgivers eventuelle beslutning om oppsigelse.</a:t>
            </a:r>
          </a:p>
          <a:p>
            <a:pPr lvl="0"/>
            <a:r>
              <a:rPr lang="nb-NO" sz="1200" b="1" kern="1200" dirty="0" smtClean="0">
                <a:solidFill>
                  <a:schemeClr val="tx1"/>
                </a:solidFill>
                <a:effectLst/>
                <a:latin typeface="+mn-lt"/>
                <a:ea typeface="+mn-ea"/>
                <a:cs typeface="+mn-cs"/>
              </a:rPr>
              <a:t>Dersom det fremmes en oppsigelse må sekretariatet umiddelbart kobles inn dersom vedkommende ønsker å følge opp saken</a:t>
            </a:r>
            <a:r>
              <a:rPr lang="nb-NO" sz="1200" kern="1200" dirty="0" smtClean="0">
                <a:solidFill>
                  <a:schemeClr val="tx1"/>
                </a:solidFill>
                <a:effectLst/>
                <a:latin typeface="+mn-lt"/>
                <a:ea typeface="+mn-ea"/>
                <a:cs typeface="+mn-cs"/>
              </a:rPr>
              <a:t>. Det er en rekke frister som begynner å løpe og dersom de ikke overholdes kan det få svært uheldige følger for </a:t>
            </a:r>
            <a:r>
              <a:rPr lang="nb-NO" sz="1200" kern="1200" dirty="0" err="1" smtClean="0">
                <a:solidFill>
                  <a:schemeClr val="tx1"/>
                </a:solidFill>
                <a:effectLst/>
                <a:latin typeface="+mn-lt"/>
                <a:ea typeface="+mn-ea"/>
                <a:cs typeface="+mn-cs"/>
              </a:rPr>
              <a:t>vedkommendes</a:t>
            </a:r>
            <a:r>
              <a:rPr lang="nb-NO" sz="1200" kern="1200" dirty="0" smtClean="0">
                <a:solidFill>
                  <a:schemeClr val="tx1"/>
                </a:solidFill>
                <a:effectLst/>
                <a:latin typeface="+mn-lt"/>
                <a:ea typeface="+mn-ea"/>
                <a:cs typeface="+mn-cs"/>
              </a:rPr>
              <a:t> rettslig og økonomisk interesser.  </a:t>
            </a:r>
          </a:p>
          <a:p>
            <a:r>
              <a:rPr lang="nb-NO" baseline="0" dirty="0" smtClean="0"/>
              <a:t>  </a:t>
            </a:r>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13</a:t>
            </a:fld>
            <a:endParaRPr lang="nb-NO"/>
          </a:p>
        </p:txBody>
      </p:sp>
    </p:spTree>
    <p:extLst>
      <p:ext uri="{BB962C8B-B14F-4D97-AF65-F5344CB8AC3E}">
        <p14:creationId xmlns:p14="http://schemas.microsoft.com/office/powerpoint/2010/main" val="66168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3772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5189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Opphør</a:t>
            </a:r>
            <a:r>
              <a:rPr lang="en-US" dirty="0" smtClean="0"/>
              <a:t> </a:t>
            </a:r>
            <a:r>
              <a:rPr lang="en-US" dirty="0" err="1" smtClean="0"/>
              <a:t>av</a:t>
            </a:r>
            <a:r>
              <a:rPr lang="en-US" dirty="0" smtClean="0"/>
              <a:t> </a:t>
            </a:r>
            <a:r>
              <a:rPr lang="en-US" dirty="0" err="1" smtClean="0"/>
              <a:t>arbeidsforhold</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2836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789155"/>
            <a:ext cx="5206241" cy="982242"/>
          </a:xfrm>
        </p:spPr>
        <p:txBody>
          <a:bodyPr>
            <a:normAutofit fontScale="90000"/>
          </a:bodyPr>
          <a:lstStyle/>
          <a:p>
            <a:r>
              <a:rPr lang="nb-NO" dirty="0" smtClean="0"/>
              <a:t>Hovedavtalens § 20</a:t>
            </a:r>
            <a:br>
              <a:rPr lang="nb-NO" dirty="0" smtClean="0"/>
            </a:br>
            <a:r>
              <a:rPr lang="nb-NO" sz="2000" dirty="0" smtClean="0"/>
              <a:t>Prosedyre </a:t>
            </a:r>
            <a:r>
              <a:rPr lang="nb-NO" sz="2000" dirty="0"/>
              <a:t>for rasjonalisering og </a:t>
            </a:r>
            <a:r>
              <a:rPr lang="nb-NO" sz="2000" dirty="0" smtClean="0"/>
              <a:t>driftsinnskrenkning</a:t>
            </a:r>
            <a:endParaRPr lang="nb-NO" dirty="0"/>
          </a:p>
        </p:txBody>
      </p:sp>
      <p:sp>
        <p:nvSpPr>
          <p:cNvPr id="3" name="Plassholder for innhold 2"/>
          <p:cNvSpPr>
            <a:spLocks noGrp="1"/>
          </p:cNvSpPr>
          <p:nvPr>
            <p:ph idx="1"/>
          </p:nvPr>
        </p:nvSpPr>
        <p:spPr>
          <a:xfrm>
            <a:off x="285748" y="1906368"/>
            <a:ext cx="5208964" cy="3275643"/>
          </a:xfrm>
        </p:spPr>
        <p:txBody>
          <a:bodyPr/>
          <a:lstStyle/>
          <a:p>
            <a:r>
              <a:rPr lang="nb-NO" dirty="0" smtClean="0"/>
              <a:t>Drøftinger med de tillitsvalgte</a:t>
            </a:r>
          </a:p>
          <a:p>
            <a:r>
              <a:rPr lang="nb-NO" dirty="0" smtClean="0"/>
              <a:t>Gjennomføring</a:t>
            </a:r>
          </a:p>
          <a:p>
            <a:r>
              <a:rPr lang="nb-NO" dirty="0" smtClean="0"/>
              <a:t>Utvelgelseskriterier</a:t>
            </a:r>
          </a:p>
          <a:p>
            <a:r>
              <a:rPr lang="nb-NO" dirty="0" smtClean="0"/>
              <a:t>Tillitsvalgtes særstilling</a:t>
            </a:r>
          </a:p>
          <a:p>
            <a:r>
              <a:rPr lang="nb-NO" dirty="0" smtClean="0"/>
              <a:t>Utvidet fortrinnsrett</a:t>
            </a:r>
            <a:endParaRPr lang="nb-NO" dirty="0"/>
          </a:p>
        </p:txBody>
      </p:sp>
      <p:pic>
        <p:nvPicPr>
          <p:cNvPr id="5" name="Plassholder for innhold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698249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tt pil 3"/>
          <p:cNvCxnSpPr/>
          <p:nvPr/>
        </p:nvCxnSpPr>
        <p:spPr>
          <a:xfrm>
            <a:off x="2447062" y="2533756"/>
            <a:ext cx="4893467" cy="0"/>
          </a:xfrm>
          <a:prstGeom prst="straightConnector1">
            <a:avLst/>
          </a:prstGeom>
          <a:ln>
            <a:solidFill>
              <a:srgbClr val="00B38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Rett linje 9"/>
          <p:cNvCxnSpPr/>
          <p:nvPr/>
        </p:nvCxnSpPr>
        <p:spPr>
          <a:xfrm flipV="1">
            <a:off x="2447064" y="1653661"/>
            <a:ext cx="2024" cy="880097"/>
          </a:xfrm>
          <a:prstGeom prst="line">
            <a:avLst/>
          </a:prstGeom>
          <a:ln>
            <a:solidFill>
              <a:srgbClr val="00B38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a:off x="2447063" y="2533756"/>
            <a:ext cx="2025" cy="1064121"/>
          </a:xfrm>
          <a:prstGeom prst="line">
            <a:avLst/>
          </a:prstGeom>
          <a:ln>
            <a:solidFill>
              <a:srgbClr val="00B381"/>
            </a:solidFill>
          </a:ln>
          <a:effectLst/>
        </p:spPr>
        <p:style>
          <a:lnRef idx="2">
            <a:schemeClr val="accent1"/>
          </a:lnRef>
          <a:fillRef idx="0">
            <a:schemeClr val="accent1"/>
          </a:fillRef>
          <a:effectRef idx="1">
            <a:schemeClr val="accent1"/>
          </a:effectRef>
          <a:fontRef idx="minor">
            <a:schemeClr val="tx1"/>
          </a:fontRef>
        </p:style>
      </p:cxnSp>
      <p:sp>
        <p:nvSpPr>
          <p:cNvPr id="24" name="TekstSylinder 23"/>
          <p:cNvSpPr txBox="1"/>
          <p:nvPr/>
        </p:nvSpPr>
        <p:spPr>
          <a:xfrm>
            <a:off x="2395082" y="1221613"/>
            <a:ext cx="750094" cy="338554"/>
          </a:xfrm>
          <a:prstGeom prst="rect">
            <a:avLst/>
          </a:prstGeom>
          <a:noFill/>
          <a:effectLst/>
        </p:spPr>
        <p:txBody>
          <a:bodyPr wrap="square" rtlCol="0">
            <a:spAutoFit/>
          </a:bodyPr>
          <a:lstStyle/>
          <a:p>
            <a:r>
              <a:rPr lang="nb-NO" sz="800" dirty="0">
                <a:latin typeface="Arial" charset="0"/>
                <a:ea typeface="Arial" charset="0"/>
                <a:cs typeface="Arial" charset="0"/>
              </a:rPr>
              <a:t>Behov for endring</a:t>
            </a:r>
          </a:p>
        </p:txBody>
      </p:sp>
      <p:sp>
        <p:nvSpPr>
          <p:cNvPr id="25" name="TekstSylinder 24"/>
          <p:cNvSpPr txBox="1"/>
          <p:nvPr/>
        </p:nvSpPr>
        <p:spPr>
          <a:xfrm>
            <a:off x="3159647" y="1214885"/>
            <a:ext cx="1007269" cy="338554"/>
          </a:xfrm>
          <a:prstGeom prst="rect">
            <a:avLst/>
          </a:prstGeom>
          <a:noFill/>
          <a:effectLst/>
        </p:spPr>
        <p:txBody>
          <a:bodyPr wrap="square" rtlCol="0">
            <a:spAutoFit/>
          </a:bodyPr>
          <a:lstStyle/>
          <a:p>
            <a:r>
              <a:rPr lang="nb-NO" sz="800" dirty="0">
                <a:latin typeface="Arial" charset="0"/>
                <a:ea typeface="Arial" charset="0"/>
                <a:cs typeface="Arial" charset="0"/>
              </a:rPr>
              <a:t>Omfang og beslutning</a:t>
            </a:r>
          </a:p>
        </p:txBody>
      </p:sp>
      <p:cxnSp>
        <p:nvCxnSpPr>
          <p:cNvPr id="27" name="Rett pil 26"/>
          <p:cNvCxnSpPr/>
          <p:nvPr/>
        </p:nvCxnSpPr>
        <p:spPr>
          <a:xfrm>
            <a:off x="2611366" y="1607300"/>
            <a:ext cx="0" cy="812156"/>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cxnSp>
        <p:nvCxnSpPr>
          <p:cNvPr id="29" name="Rett pil 28"/>
          <p:cNvCxnSpPr/>
          <p:nvPr/>
        </p:nvCxnSpPr>
        <p:spPr>
          <a:xfrm flipH="1">
            <a:off x="3536482" y="1607300"/>
            <a:ext cx="3572" cy="812156"/>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47" name="TekstSylinder 46"/>
          <p:cNvSpPr txBox="1"/>
          <p:nvPr/>
        </p:nvSpPr>
        <p:spPr>
          <a:xfrm>
            <a:off x="3898737" y="1244497"/>
            <a:ext cx="1110898" cy="338554"/>
          </a:xfrm>
          <a:prstGeom prst="rect">
            <a:avLst/>
          </a:prstGeom>
          <a:noFill/>
          <a:effectLst/>
        </p:spPr>
        <p:txBody>
          <a:bodyPr wrap="square" rtlCol="0">
            <a:spAutoFit/>
          </a:bodyPr>
          <a:lstStyle/>
          <a:p>
            <a:r>
              <a:rPr lang="nb-NO" sz="800">
                <a:latin typeface="Arial" charset="0"/>
                <a:ea typeface="Arial" charset="0"/>
                <a:cs typeface="Arial" charset="0"/>
              </a:rPr>
              <a:t>Utvelgelseskriterier </a:t>
            </a:r>
            <a:r>
              <a:rPr lang="nb-NO" sz="800" smtClean="0">
                <a:latin typeface="Arial" charset="0"/>
                <a:ea typeface="Arial" charset="0"/>
                <a:cs typeface="Arial" charset="0"/>
              </a:rPr>
              <a:t>– og </a:t>
            </a:r>
            <a:r>
              <a:rPr lang="nb-NO" sz="800" dirty="0">
                <a:latin typeface="Arial" charset="0"/>
                <a:ea typeface="Arial" charset="0"/>
                <a:cs typeface="Arial" charset="0"/>
              </a:rPr>
              <a:t>krets</a:t>
            </a:r>
          </a:p>
        </p:txBody>
      </p:sp>
      <p:cxnSp>
        <p:nvCxnSpPr>
          <p:cNvPr id="48" name="Rett pil 47"/>
          <p:cNvCxnSpPr/>
          <p:nvPr/>
        </p:nvCxnSpPr>
        <p:spPr>
          <a:xfrm>
            <a:off x="4358014" y="1607300"/>
            <a:ext cx="0" cy="812156"/>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50" name="Bildeforklaring formet som Pil ned 49"/>
          <p:cNvSpPr/>
          <p:nvPr/>
        </p:nvSpPr>
        <p:spPr>
          <a:xfrm>
            <a:off x="2761385" y="1717403"/>
            <a:ext cx="600075" cy="743933"/>
          </a:xfrm>
          <a:prstGeom prst="downArrowCallout">
            <a:avLst/>
          </a:prstGeom>
          <a:solidFill>
            <a:schemeClr val="accent6">
              <a:lumMod val="7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nb-NO" sz="800" dirty="0" smtClean="0">
                <a:latin typeface="Arial" charset="0"/>
                <a:ea typeface="Arial" charset="0"/>
                <a:cs typeface="Arial" charset="0"/>
              </a:rPr>
              <a:t>Arbeids-gruppe</a:t>
            </a:r>
            <a:r>
              <a:rPr lang="nb-NO" sz="800" dirty="0">
                <a:latin typeface="Arial" charset="0"/>
                <a:ea typeface="Arial" charset="0"/>
                <a:cs typeface="Arial" charset="0"/>
              </a:rPr>
              <a:t>?</a:t>
            </a:r>
          </a:p>
        </p:txBody>
      </p:sp>
      <p:sp>
        <p:nvSpPr>
          <p:cNvPr id="51" name="Bildeforklaring formet som Pil ned 50"/>
          <p:cNvSpPr/>
          <p:nvPr/>
        </p:nvSpPr>
        <p:spPr>
          <a:xfrm>
            <a:off x="4675907" y="1717403"/>
            <a:ext cx="707231" cy="743933"/>
          </a:xfrm>
          <a:prstGeom prst="downArrowCallout">
            <a:avLst/>
          </a:prstGeom>
          <a:solidFill>
            <a:schemeClr val="accent6">
              <a:lumMod val="7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nb-NO" sz="700" dirty="0" smtClean="0">
                <a:latin typeface="Arial" charset="0"/>
                <a:ea typeface="Arial" charset="0"/>
                <a:cs typeface="Arial" charset="0"/>
              </a:rPr>
              <a:t>Kartleggings-</a:t>
            </a:r>
            <a:endParaRPr lang="nb-NO" sz="700" dirty="0">
              <a:latin typeface="Arial" charset="0"/>
              <a:ea typeface="Arial" charset="0"/>
              <a:cs typeface="Arial" charset="0"/>
            </a:endParaRPr>
          </a:p>
          <a:p>
            <a:pPr algn="ctr"/>
            <a:r>
              <a:rPr lang="nb-NO" sz="700" dirty="0">
                <a:latin typeface="Arial" charset="0"/>
                <a:ea typeface="Arial" charset="0"/>
                <a:cs typeface="Arial" charset="0"/>
              </a:rPr>
              <a:t>s</a:t>
            </a:r>
            <a:r>
              <a:rPr lang="nb-NO" sz="700" dirty="0" smtClean="0">
                <a:latin typeface="Arial" charset="0"/>
                <a:ea typeface="Arial" charset="0"/>
                <a:cs typeface="Arial" charset="0"/>
              </a:rPr>
              <a:t>amtale</a:t>
            </a:r>
            <a:r>
              <a:rPr lang="nb-NO" sz="700" dirty="0">
                <a:latin typeface="Arial" charset="0"/>
                <a:ea typeface="Arial" charset="0"/>
                <a:cs typeface="Arial" charset="0"/>
              </a:rPr>
              <a:t>?</a:t>
            </a:r>
          </a:p>
        </p:txBody>
      </p:sp>
      <p:cxnSp>
        <p:nvCxnSpPr>
          <p:cNvPr id="55" name="Rett pil 54"/>
          <p:cNvCxnSpPr/>
          <p:nvPr/>
        </p:nvCxnSpPr>
        <p:spPr>
          <a:xfrm flipV="1">
            <a:off x="2614938" y="2676631"/>
            <a:ext cx="0" cy="2176166"/>
          </a:xfrm>
          <a:prstGeom prst="straightConnector1">
            <a:avLst/>
          </a:prstGeom>
          <a:ln>
            <a:solidFill>
              <a:schemeClr val="accent6">
                <a:lumMod val="75000"/>
              </a:schemeClr>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56" name="Rett pil 55"/>
          <p:cNvCxnSpPr/>
          <p:nvPr/>
        </p:nvCxnSpPr>
        <p:spPr>
          <a:xfrm flipV="1">
            <a:off x="3536482" y="2676631"/>
            <a:ext cx="0" cy="785813"/>
          </a:xfrm>
          <a:prstGeom prst="straightConnector1">
            <a:avLst/>
          </a:prstGeom>
          <a:ln>
            <a:solidFill>
              <a:schemeClr val="accent6">
                <a:lumMod val="75000"/>
              </a:schemeClr>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57" name="Rett pil 56"/>
          <p:cNvCxnSpPr/>
          <p:nvPr/>
        </p:nvCxnSpPr>
        <p:spPr>
          <a:xfrm flipV="1">
            <a:off x="5268841" y="2676632"/>
            <a:ext cx="0" cy="2176166"/>
          </a:xfrm>
          <a:prstGeom prst="straightConnector1">
            <a:avLst/>
          </a:prstGeom>
          <a:ln>
            <a:solidFill>
              <a:schemeClr val="accent6">
                <a:lumMod val="75000"/>
              </a:schemeClr>
            </a:solidFill>
            <a:tailEnd type="arrow"/>
          </a:ln>
          <a:effectLst/>
        </p:spPr>
        <p:style>
          <a:lnRef idx="3">
            <a:schemeClr val="accent4"/>
          </a:lnRef>
          <a:fillRef idx="0">
            <a:schemeClr val="accent4"/>
          </a:fillRef>
          <a:effectRef idx="2">
            <a:schemeClr val="accent4"/>
          </a:effectRef>
          <a:fontRef idx="minor">
            <a:schemeClr val="tx1"/>
          </a:fontRef>
        </p:style>
      </p:cxnSp>
      <p:sp>
        <p:nvSpPr>
          <p:cNvPr id="58" name="TekstSylinder 57"/>
          <p:cNvSpPr txBox="1"/>
          <p:nvPr/>
        </p:nvSpPr>
        <p:spPr>
          <a:xfrm>
            <a:off x="2761384" y="4621964"/>
            <a:ext cx="2378870" cy="215444"/>
          </a:xfrm>
          <a:prstGeom prst="rect">
            <a:avLst/>
          </a:prstGeom>
          <a:solidFill>
            <a:schemeClr val="accent5">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nb-NO" sz="800" dirty="0">
                <a:latin typeface="Arial" charset="0"/>
                <a:ea typeface="Arial" charset="0"/>
                <a:cs typeface="Arial" charset="0"/>
              </a:rPr>
              <a:t>Drøftinger med tillitsvalgte</a:t>
            </a:r>
          </a:p>
        </p:txBody>
      </p:sp>
      <p:sp>
        <p:nvSpPr>
          <p:cNvPr id="59" name="TekstSylinder 58"/>
          <p:cNvSpPr txBox="1"/>
          <p:nvPr/>
        </p:nvSpPr>
        <p:spPr>
          <a:xfrm>
            <a:off x="5359936" y="1261051"/>
            <a:ext cx="1007269" cy="215444"/>
          </a:xfrm>
          <a:prstGeom prst="rect">
            <a:avLst/>
          </a:prstGeom>
          <a:noFill/>
          <a:effectLst/>
        </p:spPr>
        <p:txBody>
          <a:bodyPr wrap="square" rtlCol="0">
            <a:spAutoFit/>
          </a:bodyPr>
          <a:lstStyle/>
          <a:p>
            <a:r>
              <a:rPr lang="nb-NO" sz="800" dirty="0">
                <a:latin typeface="Arial" charset="0"/>
                <a:ea typeface="Arial" charset="0"/>
                <a:cs typeface="Arial" charset="0"/>
              </a:rPr>
              <a:t>Valg av individ</a:t>
            </a:r>
          </a:p>
        </p:txBody>
      </p:sp>
      <p:cxnSp>
        <p:nvCxnSpPr>
          <p:cNvPr id="60" name="Rett pil 59"/>
          <p:cNvCxnSpPr/>
          <p:nvPr/>
        </p:nvCxnSpPr>
        <p:spPr>
          <a:xfrm>
            <a:off x="5854629" y="1491884"/>
            <a:ext cx="7143" cy="927572"/>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65" name="TekstSylinder 64"/>
          <p:cNvSpPr txBox="1"/>
          <p:nvPr/>
        </p:nvSpPr>
        <p:spPr>
          <a:xfrm>
            <a:off x="6265417" y="1261051"/>
            <a:ext cx="775097" cy="215444"/>
          </a:xfrm>
          <a:prstGeom prst="rect">
            <a:avLst/>
          </a:prstGeom>
          <a:noFill/>
          <a:effectLst/>
        </p:spPr>
        <p:txBody>
          <a:bodyPr wrap="square" rtlCol="0">
            <a:spAutoFit/>
          </a:bodyPr>
          <a:lstStyle/>
          <a:p>
            <a:r>
              <a:rPr lang="nb-NO" sz="800" dirty="0">
                <a:latin typeface="Arial" charset="0"/>
                <a:ea typeface="Arial" charset="0"/>
                <a:cs typeface="Arial" charset="0"/>
              </a:rPr>
              <a:t>Oppsigelse</a:t>
            </a:r>
          </a:p>
        </p:txBody>
      </p:sp>
      <p:sp>
        <p:nvSpPr>
          <p:cNvPr id="66" name="Rektangel 65"/>
          <p:cNvSpPr/>
          <p:nvPr/>
        </p:nvSpPr>
        <p:spPr>
          <a:xfrm>
            <a:off x="6590390" y="1678247"/>
            <a:ext cx="57150" cy="19440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solidFill>
                <a:schemeClr val="tx1"/>
              </a:solidFill>
            </a:endParaRPr>
          </a:p>
        </p:txBody>
      </p:sp>
      <p:cxnSp>
        <p:nvCxnSpPr>
          <p:cNvPr id="68" name="Rett linje 67"/>
          <p:cNvCxnSpPr/>
          <p:nvPr/>
        </p:nvCxnSpPr>
        <p:spPr>
          <a:xfrm>
            <a:off x="6890473" y="2172997"/>
            <a:ext cx="0" cy="721519"/>
          </a:xfrm>
          <a:prstGeom prst="line">
            <a:avLst/>
          </a:prstGeom>
          <a:effectLst/>
        </p:spPr>
        <p:style>
          <a:lnRef idx="2">
            <a:schemeClr val="dk1"/>
          </a:lnRef>
          <a:fillRef idx="0">
            <a:schemeClr val="dk1"/>
          </a:fillRef>
          <a:effectRef idx="1">
            <a:schemeClr val="dk1"/>
          </a:effectRef>
          <a:fontRef idx="minor">
            <a:schemeClr val="tx1"/>
          </a:fontRef>
        </p:style>
      </p:cxnSp>
      <p:sp>
        <p:nvSpPr>
          <p:cNvPr id="73" name="TekstSylinder 72"/>
          <p:cNvSpPr txBox="1"/>
          <p:nvPr/>
        </p:nvSpPr>
        <p:spPr>
          <a:xfrm>
            <a:off x="7340528" y="2419456"/>
            <a:ext cx="514263" cy="215444"/>
          </a:xfrm>
          <a:prstGeom prst="rect">
            <a:avLst/>
          </a:prstGeom>
          <a:noFill/>
          <a:effectLst/>
        </p:spPr>
        <p:txBody>
          <a:bodyPr wrap="square" rtlCol="0">
            <a:spAutoFit/>
          </a:bodyPr>
          <a:lstStyle/>
          <a:p>
            <a:r>
              <a:rPr lang="nb-NO" sz="800" dirty="0">
                <a:latin typeface="Arial" charset="0"/>
                <a:ea typeface="Arial" charset="0"/>
                <a:cs typeface="Arial" charset="0"/>
              </a:rPr>
              <a:t>Dom</a:t>
            </a:r>
          </a:p>
        </p:txBody>
      </p:sp>
      <p:cxnSp>
        <p:nvCxnSpPr>
          <p:cNvPr id="74" name="Rett linje 73"/>
          <p:cNvCxnSpPr/>
          <p:nvPr/>
        </p:nvCxnSpPr>
        <p:spPr>
          <a:xfrm>
            <a:off x="7090498" y="2253364"/>
            <a:ext cx="0" cy="560784"/>
          </a:xfrm>
          <a:prstGeom prst="line">
            <a:avLst/>
          </a:prstGeom>
          <a:effectLst/>
        </p:spPr>
        <p:style>
          <a:lnRef idx="2">
            <a:schemeClr val="dk1"/>
          </a:lnRef>
          <a:fillRef idx="0">
            <a:schemeClr val="dk1"/>
          </a:fillRef>
          <a:effectRef idx="1">
            <a:schemeClr val="dk1"/>
          </a:effectRef>
          <a:fontRef idx="minor">
            <a:schemeClr val="tx1"/>
          </a:fontRef>
        </p:style>
      </p:cxnSp>
      <p:sp>
        <p:nvSpPr>
          <p:cNvPr id="75" name="TekstSylinder 74"/>
          <p:cNvSpPr txBox="1"/>
          <p:nvPr/>
        </p:nvSpPr>
        <p:spPr>
          <a:xfrm>
            <a:off x="6732737" y="2965953"/>
            <a:ext cx="307777" cy="992981"/>
          </a:xfrm>
          <a:prstGeom prst="rect">
            <a:avLst/>
          </a:prstGeom>
          <a:noFill/>
          <a:effectLst/>
        </p:spPr>
        <p:txBody>
          <a:bodyPr vert="vert" wrap="square" rtlCol="0">
            <a:spAutoFit/>
          </a:bodyPr>
          <a:lstStyle/>
          <a:p>
            <a:r>
              <a:rPr lang="nb-NO" sz="800" dirty="0">
                <a:latin typeface="Arial" charset="0"/>
                <a:ea typeface="Arial" charset="0"/>
                <a:cs typeface="Arial" charset="0"/>
              </a:rPr>
              <a:t>Forhandlinger</a:t>
            </a:r>
          </a:p>
        </p:txBody>
      </p:sp>
      <p:sp>
        <p:nvSpPr>
          <p:cNvPr id="76" name="TekstSylinder 75"/>
          <p:cNvSpPr txBox="1"/>
          <p:nvPr/>
        </p:nvSpPr>
        <p:spPr>
          <a:xfrm>
            <a:off x="6932762" y="2965953"/>
            <a:ext cx="307777" cy="992981"/>
          </a:xfrm>
          <a:prstGeom prst="rect">
            <a:avLst/>
          </a:prstGeom>
          <a:noFill/>
          <a:effectLst/>
        </p:spPr>
        <p:txBody>
          <a:bodyPr vert="vert" wrap="square" rtlCol="0">
            <a:spAutoFit/>
          </a:bodyPr>
          <a:lstStyle/>
          <a:p>
            <a:r>
              <a:rPr lang="nb-NO" sz="800" dirty="0">
                <a:latin typeface="Arial" charset="0"/>
                <a:ea typeface="Arial" charset="0"/>
                <a:cs typeface="Arial" charset="0"/>
              </a:rPr>
              <a:t>Søksmål</a:t>
            </a:r>
          </a:p>
        </p:txBody>
      </p:sp>
      <p:cxnSp>
        <p:nvCxnSpPr>
          <p:cNvPr id="79" name="Rett pil 78"/>
          <p:cNvCxnSpPr/>
          <p:nvPr/>
        </p:nvCxnSpPr>
        <p:spPr>
          <a:xfrm flipV="1">
            <a:off x="5847486" y="2676631"/>
            <a:ext cx="14286" cy="1282303"/>
          </a:xfrm>
          <a:prstGeom prst="straightConnector1">
            <a:avLst/>
          </a:prstGeom>
          <a:ln>
            <a:solidFill>
              <a:schemeClr val="accent6">
                <a:lumMod val="60000"/>
                <a:lumOff val="40000"/>
              </a:schemeClr>
            </a:solidFill>
            <a:tailEnd type="arrow"/>
          </a:ln>
          <a:effectLst/>
        </p:spPr>
        <p:style>
          <a:lnRef idx="2">
            <a:schemeClr val="accent3"/>
          </a:lnRef>
          <a:fillRef idx="0">
            <a:schemeClr val="accent3"/>
          </a:fillRef>
          <a:effectRef idx="1">
            <a:schemeClr val="accent3"/>
          </a:effectRef>
          <a:fontRef idx="minor">
            <a:schemeClr val="tx1"/>
          </a:fontRef>
        </p:style>
      </p:cxnSp>
      <p:sp>
        <p:nvSpPr>
          <p:cNvPr id="82" name="TekstSylinder 81"/>
          <p:cNvSpPr txBox="1"/>
          <p:nvPr/>
        </p:nvSpPr>
        <p:spPr>
          <a:xfrm>
            <a:off x="5383137" y="4460381"/>
            <a:ext cx="1064420" cy="338554"/>
          </a:xfrm>
          <a:prstGeom prst="rect">
            <a:avLst/>
          </a:prstGeom>
          <a:solidFill>
            <a:schemeClr val="accent5">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nb-NO" sz="800" dirty="0">
                <a:latin typeface="Arial" charset="0"/>
                <a:ea typeface="Arial" charset="0"/>
                <a:cs typeface="Arial" charset="0"/>
              </a:rPr>
              <a:t>Drøfting med arbeidstaker</a:t>
            </a:r>
          </a:p>
        </p:txBody>
      </p:sp>
      <p:sp>
        <p:nvSpPr>
          <p:cNvPr id="85" name="Bildeforklaring formet som Pil opp 84"/>
          <p:cNvSpPr/>
          <p:nvPr/>
        </p:nvSpPr>
        <p:spPr>
          <a:xfrm>
            <a:off x="3742755" y="2676631"/>
            <a:ext cx="848321" cy="800100"/>
          </a:xfrm>
          <a:prstGeom prst="upArrowCallout">
            <a:avLst/>
          </a:prstGeom>
          <a:solidFill>
            <a:srgbClr val="124E91"/>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800" dirty="0">
                <a:solidFill>
                  <a:schemeClr val="bg1"/>
                </a:solidFill>
                <a:latin typeface="Arial" charset="0"/>
                <a:ea typeface="Arial" charset="0"/>
                <a:cs typeface="Arial" charset="0"/>
              </a:rPr>
              <a:t>Frivillighet?</a:t>
            </a:r>
          </a:p>
        </p:txBody>
      </p:sp>
      <p:sp>
        <p:nvSpPr>
          <p:cNvPr id="87" name="TekstSylinder 86"/>
          <p:cNvSpPr txBox="1"/>
          <p:nvPr/>
        </p:nvSpPr>
        <p:spPr>
          <a:xfrm>
            <a:off x="2761384" y="3622330"/>
            <a:ext cx="2378870" cy="584775"/>
          </a:xfrm>
          <a:prstGeom prst="rect">
            <a:avLst/>
          </a:prstGeom>
          <a:solidFill>
            <a:schemeClr val="accent6">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r>
              <a:rPr lang="nb-NO" sz="800" dirty="0" err="1">
                <a:latin typeface="Arial" charset="0"/>
                <a:ea typeface="Arial" charset="0"/>
                <a:cs typeface="Arial" charset="0"/>
              </a:rPr>
              <a:t>Aml</a:t>
            </a:r>
            <a:r>
              <a:rPr lang="nb-NO" sz="800" dirty="0">
                <a:latin typeface="Arial" charset="0"/>
                <a:ea typeface="Arial" charset="0"/>
                <a:cs typeface="Arial" charset="0"/>
              </a:rPr>
              <a:t> </a:t>
            </a:r>
            <a:r>
              <a:rPr lang="nb-NO" sz="800" dirty="0" err="1">
                <a:latin typeface="Arial" charset="0"/>
                <a:ea typeface="Arial" charset="0"/>
                <a:cs typeface="Arial" charset="0"/>
              </a:rPr>
              <a:t>kap</a:t>
            </a:r>
            <a:r>
              <a:rPr lang="nb-NO" sz="800" dirty="0">
                <a:latin typeface="Arial" charset="0"/>
                <a:ea typeface="Arial" charset="0"/>
                <a:cs typeface="Arial" charset="0"/>
              </a:rPr>
              <a:t> 8 og § 15-2</a:t>
            </a:r>
          </a:p>
          <a:p>
            <a:r>
              <a:rPr lang="nb-NO" sz="800" dirty="0">
                <a:latin typeface="Arial" charset="0"/>
                <a:ea typeface="Arial" charset="0"/>
                <a:cs typeface="Arial" charset="0"/>
              </a:rPr>
              <a:t>HA § 15A </a:t>
            </a:r>
            <a:r>
              <a:rPr lang="nb-NO" sz="800" dirty="0" err="1">
                <a:latin typeface="Arial" charset="0"/>
                <a:ea typeface="Arial" charset="0"/>
                <a:cs typeface="Arial" charset="0"/>
              </a:rPr>
              <a:t>nr</a:t>
            </a:r>
            <a:r>
              <a:rPr lang="nb-NO" sz="800" dirty="0">
                <a:latin typeface="Arial" charset="0"/>
                <a:ea typeface="Arial" charset="0"/>
                <a:cs typeface="Arial" charset="0"/>
              </a:rPr>
              <a:t> 5 (SAMU)</a:t>
            </a:r>
          </a:p>
          <a:p>
            <a:r>
              <a:rPr lang="nb-NO" sz="800" dirty="0">
                <a:latin typeface="Arial" charset="0"/>
                <a:ea typeface="Arial" charset="0"/>
                <a:cs typeface="Arial" charset="0"/>
              </a:rPr>
              <a:t>HA § 13A nr 9 og § 13B nr 3-6</a:t>
            </a:r>
          </a:p>
          <a:p>
            <a:r>
              <a:rPr lang="nb-NO" sz="800" dirty="0">
                <a:latin typeface="Arial" charset="0"/>
                <a:ea typeface="Arial" charset="0"/>
                <a:cs typeface="Arial" charset="0"/>
              </a:rPr>
              <a:t>HA § 20 </a:t>
            </a:r>
          </a:p>
        </p:txBody>
      </p:sp>
      <p:sp>
        <p:nvSpPr>
          <p:cNvPr id="90" name="TekstSylinder 89"/>
          <p:cNvSpPr txBox="1"/>
          <p:nvPr/>
        </p:nvSpPr>
        <p:spPr>
          <a:xfrm>
            <a:off x="5497464" y="4107078"/>
            <a:ext cx="803649" cy="215444"/>
          </a:xfrm>
          <a:prstGeom prst="rect">
            <a:avLst/>
          </a:prstGeom>
          <a:solidFill>
            <a:schemeClr val="accent6">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r>
              <a:rPr lang="nb-NO" sz="800" dirty="0" err="1">
                <a:latin typeface="Arial" charset="0"/>
                <a:ea typeface="Arial" charset="0"/>
                <a:cs typeface="Arial" charset="0"/>
              </a:rPr>
              <a:t>Aml</a:t>
            </a:r>
            <a:r>
              <a:rPr lang="nb-NO" sz="800" dirty="0">
                <a:latin typeface="Arial" charset="0"/>
                <a:ea typeface="Arial" charset="0"/>
                <a:cs typeface="Arial" charset="0"/>
              </a:rPr>
              <a:t> § 15-1</a:t>
            </a:r>
          </a:p>
        </p:txBody>
      </p:sp>
      <p:sp>
        <p:nvSpPr>
          <p:cNvPr id="35" name="Femkant 34"/>
          <p:cNvSpPr/>
          <p:nvPr/>
        </p:nvSpPr>
        <p:spPr>
          <a:xfrm>
            <a:off x="1152944" y="2733781"/>
            <a:ext cx="1080120" cy="216024"/>
          </a:xfrm>
          <a:prstGeom prst="homePlate">
            <a:avLst/>
          </a:prstGeom>
          <a:solidFill>
            <a:srgbClr val="00B38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nb-NO" sz="800" dirty="0">
                <a:latin typeface="Arial" charset="0"/>
                <a:ea typeface="Arial" charset="0"/>
                <a:cs typeface="Arial" charset="0"/>
              </a:rPr>
              <a:t>Nye IT-systemer </a:t>
            </a:r>
          </a:p>
        </p:txBody>
      </p:sp>
      <p:sp>
        <p:nvSpPr>
          <p:cNvPr id="36" name="Femkant 35"/>
          <p:cNvSpPr/>
          <p:nvPr/>
        </p:nvSpPr>
        <p:spPr>
          <a:xfrm>
            <a:off x="1152944" y="2031703"/>
            <a:ext cx="1134126" cy="540060"/>
          </a:xfrm>
          <a:prstGeom prst="homePlate">
            <a:avLst/>
          </a:prstGeom>
          <a:solidFill>
            <a:srgbClr val="00B38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nb-NO" sz="800" dirty="0">
                <a:latin typeface="Arial" charset="0"/>
                <a:ea typeface="Arial" charset="0"/>
                <a:cs typeface="Arial" charset="0"/>
              </a:rPr>
              <a:t>Nedleggelse av </a:t>
            </a:r>
          </a:p>
          <a:p>
            <a:r>
              <a:rPr lang="nb-NO" sz="800" dirty="0">
                <a:latin typeface="Arial" charset="0"/>
                <a:ea typeface="Arial" charset="0"/>
                <a:cs typeface="Arial" charset="0"/>
              </a:rPr>
              <a:t>filial, avdeling,</a:t>
            </a:r>
          </a:p>
          <a:p>
            <a:r>
              <a:rPr lang="nb-NO" sz="800" dirty="0">
                <a:latin typeface="Arial" charset="0"/>
                <a:ea typeface="Arial" charset="0"/>
                <a:cs typeface="Arial" charset="0"/>
              </a:rPr>
              <a:t>kontor o.l.</a:t>
            </a:r>
          </a:p>
        </p:txBody>
      </p:sp>
      <p:sp>
        <p:nvSpPr>
          <p:cNvPr id="37" name="Femkant 36"/>
          <p:cNvSpPr/>
          <p:nvPr/>
        </p:nvSpPr>
        <p:spPr>
          <a:xfrm>
            <a:off x="1152944" y="3057817"/>
            <a:ext cx="1242138" cy="972108"/>
          </a:xfrm>
          <a:prstGeom prst="homePlate">
            <a:avLst/>
          </a:prstGeom>
          <a:solidFill>
            <a:srgbClr val="00B38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nb-NO" sz="800" dirty="0">
                <a:latin typeface="Arial" charset="0"/>
                <a:ea typeface="Arial" charset="0"/>
                <a:cs typeface="Arial" charset="0"/>
              </a:rPr>
              <a:t>Andre </a:t>
            </a:r>
            <a:r>
              <a:rPr lang="nb-NO" sz="800" dirty="0" smtClean="0">
                <a:latin typeface="Arial" charset="0"/>
                <a:ea typeface="Arial" charset="0"/>
                <a:cs typeface="Arial" charset="0"/>
              </a:rPr>
              <a:t>rasjonaliserings-</a:t>
            </a:r>
            <a:endParaRPr lang="nb-NO" sz="800" dirty="0">
              <a:latin typeface="Arial" charset="0"/>
              <a:ea typeface="Arial" charset="0"/>
              <a:cs typeface="Arial" charset="0"/>
            </a:endParaRPr>
          </a:p>
          <a:p>
            <a:r>
              <a:rPr lang="nb-NO" sz="800" dirty="0">
                <a:latin typeface="Arial" charset="0"/>
                <a:ea typeface="Arial" charset="0"/>
                <a:cs typeface="Arial" charset="0"/>
              </a:rPr>
              <a:t>tiltak, eks:</a:t>
            </a:r>
          </a:p>
          <a:p>
            <a:pPr>
              <a:buFontTx/>
              <a:buChar char="-"/>
            </a:pPr>
            <a:r>
              <a:rPr lang="nb-NO" sz="800" dirty="0">
                <a:latin typeface="Arial" charset="0"/>
                <a:ea typeface="Arial" charset="0"/>
                <a:cs typeface="Arial" charset="0"/>
              </a:rPr>
              <a:t> kostnadskutt</a:t>
            </a:r>
          </a:p>
          <a:p>
            <a:pPr>
              <a:buFontTx/>
              <a:buChar char="-"/>
            </a:pPr>
            <a:r>
              <a:rPr lang="nb-NO" sz="800" dirty="0">
                <a:latin typeface="Arial" charset="0"/>
                <a:ea typeface="Arial" charset="0"/>
                <a:cs typeface="Arial" charset="0"/>
              </a:rPr>
              <a:t> effektivisering</a:t>
            </a:r>
          </a:p>
        </p:txBody>
      </p:sp>
      <p:sp>
        <p:nvSpPr>
          <p:cNvPr id="38" name="Femkant 37"/>
          <p:cNvSpPr/>
          <p:nvPr/>
        </p:nvSpPr>
        <p:spPr>
          <a:xfrm>
            <a:off x="1152944" y="1653661"/>
            <a:ext cx="972108" cy="216024"/>
          </a:xfrm>
          <a:prstGeom prst="homePlate">
            <a:avLst/>
          </a:prstGeom>
          <a:solidFill>
            <a:srgbClr val="00B38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nb-NO" sz="800" dirty="0">
                <a:latin typeface="Arial" charset="0"/>
                <a:ea typeface="Arial" charset="0"/>
                <a:cs typeface="Arial" charset="0"/>
              </a:rPr>
              <a:t>Fusjon/fisjon</a:t>
            </a:r>
          </a:p>
        </p:txBody>
      </p:sp>
      <p:sp>
        <p:nvSpPr>
          <p:cNvPr id="5" name="Title 4"/>
          <p:cNvSpPr>
            <a:spLocks noGrp="1"/>
          </p:cNvSpPr>
          <p:nvPr>
            <p:ph type="title"/>
          </p:nvPr>
        </p:nvSpPr>
        <p:spPr>
          <a:xfrm>
            <a:off x="288471" y="0"/>
            <a:ext cx="8447542" cy="982242"/>
          </a:xfrm>
          <a:effectLst/>
        </p:spPr>
        <p:txBody>
          <a:bodyPr>
            <a:normAutofit/>
          </a:bodyPr>
          <a:lstStyle/>
          <a:p>
            <a:r>
              <a:rPr lang="en-US" sz="2700" dirty="0" err="1" smtClean="0"/>
              <a:t>Gangen</a:t>
            </a:r>
            <a:r>
              <a:rPr lang="en-US" sz="2700" dirty="0" smtClean="0"/>
              <a:t> </a:t>
            </a:r>
            <a:r>
              <a:rPr lang="en-US" sz="2700" dirty="0" err="1" smtClean="0"/>
              <a:t>i</a:t>
            </a:r>
            <a:r>
              <a:rPr lang="en-US" sz="2700" dirty="0" smtClean="0"/>
              <a:t> </a:t>
            </a:r>
            <a:r>
              <a:rPr lang="en-US" sz="2700" dirty="0" err="1" smtClean="0"/>
              <a:t>en</a:t>
            </a:r>
            <a:r>
              <a:rPr lang="en-US" sz="2700" dirty="0" smtClean="0"/>
              <a:t> </a:t>
            </a:r>
            <a:r>
              <a:rPr lang="en-US" sz="2700" dirty="0" err="1" smtClean="0"/>
              <a:t>omstillings</a:t>
            </a:r>
            <a:r>
              <a:rPr lang="en-US" sz="2700" dirty="0" smtClean="0"/>
              <a:t>- </a:t>
            </a:r>
            <a:r>
              <a:rPr lang="en-US" sz="2700" dirty="0" err="1" smtClean="0"/>
              <a:t>og</a:t>
            </a:r>
            <a:r>
              <a:rPr lang="en-US" sz="2700" dirty="0" smtClean="0"/>
              <a:t> </a:t>
            </a:r>
            <a:r>
              <a:rPr lang="en-US" sz="2700" dirty="0" err="1" smtClean="0"/>
              <a:t>nedbemanningsprosess</a:t>
            </a:r>
            <a:endParaRPr lang="en-US" sz="2700" dirty="0"/>
          </a:p>
        </p:txBody>
      </p:sp>
    </p:spTree>
    <p:extLst>
      <p:ext uri="{BB962C8B-B14F-4D97-AF65-F5344CB8AC3E}">
        <p14:creationId xmlns:p14="http://schemas.microsoft.com/office/powerpoint/2010/main" val="72310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a:t>
            </a:r>
            <a:endParaRPr lang="nb-NO" dirty="0"/>
          </a:p>
        </p:txBody>
      </p:sp>
      <p:sp>
        <p:nvSpPr>
          <p:cNvPr id="3" name="Plassholder for innhold 2"/>
          <p:cNvSpPr>
            <a:spLocks noGrp="1"/>
          </p:cNvSpPr>
          <p:nvPr>
            <p:ph idx="1"/>
          </p:nvPr>
        </p:nvSpPr>
        <p:spPr/>
        <p:txBody>
          <a:bodyPr>
            <a:normAutofit/>
          </a:bodyPr>
          <a:lstStyle/>
          <a:p>
            <a:pPr marL="0" indent="0">
              <a:buNone/>
            </a:pPr>
            <a:r>
              <a:rPr lang="nb-NO" sz="2000" dirty="0" smtClean="0"/>
              <a:t>Hva tenker dere om tillitsvalgtes rolle </a:t>
            </a:r>
            <a:r>
              <a:rPr lang="nb-NO" sz="2000" dirty="0"/>
              <a:t/>
            </a:r>
            <a:br>
              <a:rPr lang="nb-NO" sz="2000" dirty="0"/>
            </a:br>
            <a:r>
              <a:rPr lang="nb-NO" sz="2000" dirty="0" smtClean="0"/>
              <a:t>og ansattes muligheter – ved driftsinnskrenkning og rasjonalisering</a:t>
            </a:r>
            <a:endParaRPr lang="nb-NO" sz="2000" dirty="0"/>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17690" y="813977"/>
            <a:ext cx="3546988" cy="3524865"/>
          </a:xfrm>
          <a:prstGeom prst="rect">
            <a:avLst/>
          </a:prstGeom>
        </p:spPr>
      </p:pic>
    </p:spTree>
    <p:extLst>
      <p:ext uri="{BB962C8B-B14F-4D97-AF65-F5344CB8AC3E}">
        <p14:creationId xmlns:p14="http://schemas.microsoft.com/office/powerpoint/2010/main" val="960552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Drøftingsplikten</a:t>
            </a:r>
            <a:endParaRPr lang="nb-NO" dirty="0"/>
          </a:p>
        </p:txBody>
      </p:sp>
      <p:sp>
        <p:nvSpPr>
          <p:cNvPr id="3" name="Plassholder for innhold 2"/>
          <p:cNvSpPr>
            <a:spLocks noGrp="1"/>
          </p:cNvSpPr>
          <p:nvPr>
            <p:ph idx="1"/>
          </p:nvPr>
        </p:nvSpPr>
        <p:spPr/>
        <p:txBody>
          <a:bodyPr/>
          <a:lstStyle/>
          <a:p>
            <a:pPr marL="0" indent="0">
              <a:buNone/>
            </a:pPr>
            <a:r>
              <a:rPr lang="nb-NO" dirty="0" smtClean="0">
                <a:solidFill>
                  <a:schemeClr val="tx1">
                    <a:lumMod val="85000"/>
                    <a:lumOff val="15000"/>
                  </a:schemeClr>
                </a:solidFill>
              </a:rPr>
              <a:t>Gjelder </a:t>
            </a:r>
            <a:r>
              <a:rPr lang="nb-NO" dirty="0">
                <a:solidFill>
                  <a:schemeClr val="tx1">
                    <a:lumMod val="85000"/>
                    <a:lumOff val="15000"/>
                  </a:schemeClr>
                </a:solidFill>
              </a:rPr>
              <a:t>både når oppsigelsen skyldes arbeidstakers forhold og ved driftsinnskrenkning og rasjonalisering</a:t>
            </a:r>
          </a:p>
          <a:p>
            <a:endParaRPr lang="nb-NO" dirty="0"/>
          </a:p>
        </p:txBody>
      </p:sp>
      <p:pic>
        <p:nvPicPr>
          <p:cNvPr id="5" name="Plassholder for bilde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4008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3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69239" y="2397920"/>
            <a:ext cx="5870425" cy="2569928"/>
          </a:xfrm>
        </p:spPr>
        <p:txBody>
          <a:bodyPr>
            <a:normAutofit/>
          </a:bodyPr>
          <a:lstStyle/>
          <a:p>
            <a:r>
              <a:rPr lang="nb-NO" sz="2000" dirty="0" smtClean="0"/>
              <a:t>Oppsigelse som skyldes arbeidstakers forhold</a:t>
            </a:r>
            <a:endParaRPr lang="nb-NO" sz="2000" dirty="0"/>
          </a:p>
          <a:p>
            <a:r>
              <a:rPr lang="nb-NO" sz="2000" dirty="0" smtClean="0"/>
              <a:t>Oppsigelse som skyldes virksomhetens forhold</a:t>
            </a:r>
            <a:endParaRPr lang="nb-NO" sz="2000" dirty="0"/>
          </a:p>
          <a:p>
            <a:r>
              <a:rPr lang="nb-NO" sz="2000" dirty="0" smtClean="0"/>
              <a:t>Drøftingsplikten</a:t>
            </a:r>
            <a:endParaRPr lang="nb-NO" sz="200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09827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721324"/>
            <a:ext cx="4762852" cy="982242"/>
          </a:xfrm>
        </p:spPr>
        <p:txBody>
          <a:bodyPr>
            <a:normAutofit fontScale="90000"/>
          </a:bodyPr>
          <a:lstStyle/>
          <a:p>
            <a:r>
              <a:rPr lang="nb-NO" dirty="0" smtClean="0"/>
              <a:t>Oppsigelse som skyldes </a:t>
            </a:r>
            <a:br>
              <a:rPr lang="nb-NO" dirty="0" smtClean="0"/>
            </a:br>
            <a:r>
              <a:rPr lang="nb-NO" dirty="0" smtClean="0"/>
              <a:t>arbeidstakers forhold</a:t>
            </a:r>
            <a:endParaRPr lang="nb-NO" dirty="0"/>
          </a:p>
        </p:txBody>
      </p:sp>
      <p:sp>
        <p:nvSpPr>
          <p:cNvPr id="3" name="Plassholder for innhold 2"/>
          <p:cNvSpPr>
            <a:spLocks noGrp="1"/>
          </p:cNvSpPr>
          <p:nvPr>
            <p:ph idx="1"/>
          </p:nvPr>
        </p:nvSpPr>
        <p:spPr>
          <a:xfrm>
            <a:off x="285748" y="1855162"/>
            <a:ext cx="5208964" cy="3275643"/>
          </a:xfrm>
        </p:spPr>
        <p:txBody>
          <a:bodyPr/>
          <a:lstStyle/>
          <a:p>
            <a:r>
              <a:rPr lang="nb-NO" dirty="0" smtClean="0"/>
              <a:t>Krav til saklighet</a:t>
            </a:r>
          </a:p>
          <a:p>
            <a:r>
              <a:rPr lang="nb-NO" dirty="0" smtClean="0"/>
              <a:t>Mislighold</a:t>
            </a:r>
          </a:p>
          <a:p>
            <a:r>
              <a:rPr lang="nb-NO" dirty="0" smtClean="0"/>
              <a:t>Noen typetilfeller</a:t>
            </a:r>
            <a:endParaRPr lang="nb-NO" dirty="0"/>
          </a:p>
        </p:txBody>
      </p:sp>
      <p:pic>
        <p:nvPicPr>
          <p:cNvPr id="5" name="Bilde 4"/>
          <p:cNvPicPr>
            <a:picLocks noChangeAspect="1"/>
          </p:cNvPicPr>
          <p:nvPr/>
        </p:nvPicPr>
        <p:blipFill rotWithShape="1">
          <a:blip r:embed="rId2" cstate="print">
            <a:extLst>
              <a:ext uri="{28A0092B-C50C-407E-A947-70E740481C1C}">
                <a14:useLocalDpi xmlns:a14="http://schemas.microsoft.com/office/drawing/2010/main"/>
              </a:ext>
            </a:extLst>
          </a:blip>
          <a:srcRect t="-598"/>
          <a:stretch/>
        </p:blipFill>
        <p:spPr>
          <a:xfrm>
            <a:off x="4822723" y="147483"/>
            <a:ext cx="4321277" cy="5018139"/>
          </a:xfrm>
          <a:prstGeom prst="rect">
            <a:avLst/>
          </a:prstGeom>
        </p:spPr>
      </p:pic>
    </p:spTree>
    <p:extLst>
      <p:ext uri="{BB962C8B-B14F-4D97-AF65-F5344CB8AC3E}">
        <p14:creationId xmlns:p14="http://schemas.microsoft.com/office/powerpoint/2010/main" val="272586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Krav til saklighet</a:t>
            </a:r>
            <a:endParaRPr lang="nb-NO" dirty="0"/>
          </a:p>
        </p:txBody>
      </p:sp>
      <p:sp>
        <p:nvSpPr>
          <p:cNvPr id="3" name="Plassholder for innhold 2"/>
          <p:cNvSpPr>
            <a:spLocks noGrp="1"/>
          </p:cNvSpPr>
          <p:nvPr>
            <p:ph idx="1"/>
          </p:nvPr>
        </p:nvSpPr>
        <p:spPr>
          <a:xfrm>
            <a:off x="285748" y="1456695"/>
            <a:ext cx="8179826" cy="1131648"/>
          </a:xfrm>
        </p:spPr>
        <p:txBody>
          <a:bodyPr>
            <a:normAutofit/>
          </a:bodyPr>
          <a:lstStyle/>
          <a:p>
            <a:r>
              <a:rPr lang="nb-NO" dirty="0" smtClean="0"/>
              <a:t>Aml § 15-7 Arbeidstaker kan ikke sies opp uten at det er saklig begrunnet i ….</a:t>
            </a:r>
            <a:r>
              <a:rPr lang="nb-NO" b="1" dirty="0" smtClean="0"/>
              <a:t>arbeidstakers</a:t>
            </a:r>
            <a:r>
              <a:rPr lang="nb-NO" dirty="0" smtClean="0"/>
              <a:t> forhold</a:t>
            </a:r>
          </a:p>
        </p:txBody>
      </p:sp>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095500"/>
            <a:ext cx="9144000" cy="3048000"/>
          </a:xfrm>
          <a:prstGeom prst="rect">
            <a:avLst/>
          </a:prstGeom>
        </p:spPr>
      </p:pic>
    </p:spTree>
    <p:extLst>
      <p:ext uri="{BB962C8B-B14F-4D97-AF65-F5344CB8AC3E}">
        <p14:creationId xmlns:p14="http://schemas.microsoft.com/office/powerpoint/2010/main" val="85237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88471" y="571604"/>
            <a:ext cx="5206241" cy="982242"/>
          </a:xfrm>
        </p:spPr>
        <p:txBody>
          <a:bodyPr>
            <a:normAutofit fontScale="90000"/>
          </a:bodyPr>
          <a:lstStyle/>
          <a:p>
            <a:r>
              <a:rPr lang="nb-NO" dirty="0" smtClean="0"/>
              <a:t>Mislighold av arbeidstakers forpliktelser</a:t>
            </a:r>
            <a:endParaRPr lang="nb-NO" dirty="0"/>
          </a:p>
        </p:txBody>
      </p:sp>
      <p:sp>
        <p:nvSpPr>
          <p:cNvPr id="5" name="Plassholder for innhold 4"/>
          <p:cNvSpPr>
            <a:spLocks noGrp="1"/>
          </p:cNvSpPr>
          <p:nvPr>
            <p:ph idx="1"/>
          </p:nvPr>
        </p:nvSpPr>
        <p:spPr>
          <a:xfrm>
            <a:off x="285748" y="1705442"/>
            <a:ext cx="5208964" cy="3275643"/>
          </a:xfrm>
        </p:spPr>
        <p:txBody>
          <a:bodyPr/>
          <a:lstStyle/>
          <a:p>
            <a:r>
              <a:rPr lang="nb-NO" dirty="0" smtClean="0"/>
              <a:t>Mislighold av arbeidsavtalen</a:t>
            </a:r>
          </a:p>
          <a:p>
            <a:pPr lvl="2"/>
            <a:r>
              <a:rPr lang="nb-NO" dirty="0" smtClean="0"/>
              <a:t>Arbeidstaker kan bebreides</a:t>
            </a:r>
          </a:p>
          <a:p>
            <a:pPr lvl="2"/>
            <a:r>
              <a:rPr lang="nb-NO" dirty="0" smtClean="0"/>
              <a:t>Kan ikke bebreides</a:t>
            </a:r>
          </a:p>
          <a:p>
            <a:r>
              <a:rPr lang="nb-NO" dirty="0" smtClean="0"/>
              <a:t>Mislighold av øvrige forpliktelser som omfattes av arbeidsforholdet</a:t>
            </a:r>
          </a:p>
          <a:p>
            <a:endParaRPr lang="nb-NO" dirty="0"/>
          </a:p>
        </p:txBody>
      </p:sp>
      <p:pic>
        <p:nvPicPr>
          <p:cNvPr id="3" name="Plassholder for bilde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745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a:t>
            </a:r>
            <a:endParaRPr lang="nb-NO" dirty="0"/>
          </a:p>
        </p:txBody>
      </p:sp>
      <p:sp>
        <p:nvSpPr>
          <p:cNvPr id="3" name="Plassholder for innhold 2"/>
          <p:cNvSpPr>
            <a:spLocks noGrp="1"/>
          </p:cNvSpPr>
          <p:nvPr>
            <p:ph idx="1"/>
          </p:nvPr>
        </p:nvSpPr>
        <p:spPr/>
        <p:txBody>
          <a:bodyPr>
            <a:normAutofit/>
          </a:bodyPr>
          <a:lstStyle/>
          <a:p>
            <a:r>
              <a:rPr lang="nb-NO" dirty="0" smtClean="0"/>
              <a:t>Hvilke tanker gjør du deg om tillitsvalgtes </a:t>
            </a:r>
            <a:br>
              <a:rPr lang="nb-NO" dirty="0" smtClean="0"/>
            </a:br>
            <a:r>
              <a:rPr lang="nb-NO" dirty="0" smtClean="0"/>
              <a:t>rolle i saker om oppsigelse som skyldes arbeidstakers  forhold</a:t>
            </a:r>
            <a:endParaRPr lang="nb-NO" dirty="0"/>
          </a:p>
        </p:txBody>
      </p:sp>
      <p:pic>
        <p:nvPicPr>
          <p:cNvPr id="5" name="Plassholder for innhold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5554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627207"/>
            <a:ext cx="5206241" cy="982242"/>
          </a:xfrm>
        </p:spPr>
        <p:txBody>
          <a:bodyPr>
            <a:normAutofit fontScale="90000"/>
          </a:bodyPr>
          <a:lstStyle/>
          <a:p>
            <a:r>
              <a:rPr lang="nb-NO" dirty="0" smtClean="0"/>
              <a:t>Oppsigelse som skyldes forhold i bedriften</a:t>
            </a:r>
            <a:endParaRPr lang="nb-NO" dirty="0"/>
          </a:p>
        </p:txBody>
      </p:sp>
      <p:sp>
        <p:nvSpPr>
          <p:cNvPr id="3" name="Plassholder for innhold 2"/>
          <p:cNvSpPr>
            <a:spLocks noGrp="1"/>
          </p:cNvSpPr>
          <p:nvPr>
            <p:ph idx="1"/>
          </p:nvPr>
        </p:nvSpPr>
        <p:spPr>
          <a:xfrm>
            <a:off x="285748" y="1761045"/>
            <a:ext cx="5208964" cy="3275643"/>
          </a:xfrm>
        </p:spPr>
        <p:txBody>
          <a:bodyPr/>
          <a:lstStyle/>
          <a:p>
            <a:r>
              <a:rPr lang="nb-NO" dirty="0" smtClean="0"/>
              <a:t>Krav </a:t>
            </a:r>
            <a:r>
              <a:rPr lang="nb-NO" dirty="0"/>
              <a:t>til saklighet</a:t>
            </a:r>
            <a:endParaRPr lang="nb-NO" dirty="0" smtClean="0"/>
          </a:p>
          <a:p>
            <a:r>
              <a:rPr lang="nb-NO" dirty="0" smtClean="0"/>
              <a:t>Noen sentrale problemstillinger</a:t>
            </a:r>
            <a:endParaRPr lang="nb-NO" dirty="0"/>
          </a:p>
        </p:txBody>
      </p:sp>
      <p:pic>
        <p:nvPicPr>
          <p:cNvPr id="7" name="Bilde 6"/>
          <p:cNvPicPr>
            <a:picLocks noChangeAspect="1"/>
          </p:cNvPicPr>
          <p:nvPr/>
        </p:nvPicPr>
        <p:blipFill rotWithShape="1">
          <a:blip r:embed="rId2">
            <a:extLst>
              <a:ext uri="{28A0092B-C50C-407E-A947-70E740481C1C}">
                <a14:useLocalDpi xmlns:a14="http://schemas.microsoft.com/office/drawing/2010/main" val="0"/>
              </a:ext>
            </a:extLst>
          </a:blip>
          <a:srcRect l="45395"/>
          <a:stretch/>
        </p:blipFill>
        <p:spPr>
          <a:xfrm>
            <a:off x="4881717" y="176980"/>
            <a:ext cx="4262284" cy="4966519"/>
          </a:xfrm>
          <a:prstGeom prst="rect">
            <a:avLst/>
          </a:prstGeom>
        </p:spPr>
      </p:pic>
    </p:spTree>
    <p:extLst>
      <p:ext uri="{BB962C8B-B14F-4D97-AF65-F5344CB8AC3E}">
        <p14:creationId xmlns:p14="http://schemas.microsoft.com/office/powerpoint/2010/main" val="235589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0"/>
            <a:ext cx="9144000" cy="3048000"/>
          </a:xfrm>
          <a:prstGeom prst="rect">
            <a:avLst/>
          </a:prstGeom>
        </p:spPr>
      </p:pic>
      <p:sp>
        <p:nvSpPr>
          <p:cNvPr id="2" name="Tittel 1"/>
          <p:cNvSpPr>
            <a:spLocks noGrp="1"/>
          </p:cNvSpPr>
          <p:nvPr>
            <p:ph type="title"/>
          </p:nvPr>
        </p:nvSpPr>
        <p:spPr/>
        <p:txBody>
          <a:bodyPr/>
          <a:lstStyle/>
          <a:p>
            <a:r>
              <a:rPr lang="nb-NO" dirty="0" smtClean="0"/>
              <a:t>Krav til saklighet</a:t>
            </a:r>
            <a:endParaRPr lang="nb-NO" dirty="0"/>
          </a:p>
        </p:txBody>
      </p:sp>
      <p:sp>
        <p:nvSpPr>
          <p:cNvPr id="3" name="Plassholder for innhold 2"/>
          <p:cNvSpPr>
            <a:spLocks noGrp="1"/>
          </p:cNvSpPr>
          <p:nvPr>
            <p:ph idx="1"/>
          </p:nvPr>
        </p:nvSpPr>
        <p:spPr>
          <a:xfrm>
            <a:off x="285748" y="1456694"/>
            <a:ext cx="8061839" cy="3275643"/>
          </a:xfrm>
        </p:spPr>
        <p:txBody>
          <a:bodyPr>
            <a:normAutofit/>
          </a:bodyPr>
          <a:lstStyle/>
          <a:p>
            <a:r>
              <a:rPr lang="nb-NO" dirty="0" smtClean="0"/>
              <a:t>Aml § 15-7 Arbeidstaker kan ikke sies opp uten at det er saklig begrunnet i </a:t>
            </a:r>
            <a:r>
              <a:rPr lang="nb-NO" b="1" dirty="0" smtClean="0"/>
              <a:t>virksomhetens</a:t>
            </a:r>
            <a:r>
              <a:rPr lang="nb-NO" dirty="0" smtClean="0"/>
              <a:t> … forhold</a:t>
            </a:r>
          </a:p>
          <a:p>
            <a:r>
              <a:rPr lang="nb-NO" dirty="0" smtClean="0"/>
              <a:t>§15-7 nr. 2</a:t>
            </a:r>
          </a:p>
          <a:p>
            <a:endParaRPr lang="nb-NO" dirty="0"/>
          </a:p>
          <a:p>
            <a:endParaRPr lang="nb-NO" dirty="0" smtClean="0"/>
          </a:p>
        </p:txBody>
      </p:sp>
    </p:spTree>
    <p:extLst>
      <p:ext uri="{BB962C8B-B14F-4D97-AF65-F5344CB8AC3E}">
        <p14:creationId xmlns:p14="http://schemas.microsoft.com/office/powerpoint/2010/main" val="23200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555612"/>
            <a:ext cx="5206241" cy="982242"/>
          </a:xfrm>
        </p:spPr>
        <p:txBody>
          <a:bodyPr>
            <a:noAutofit/>
          </a:bodyPr>
          <a:lstStyle/>
          <a:p>
            <a:r>
              <a:rPr lang="nb-NO" dirty="0" smtClean="0"/>
              <a:t>Noen sentrale problemstillinger</a:t>
            </a:r>
            <a:endParaRPr lang="nb-NO" dirty="0"/>
          </a:p>
        </p:txBody>
      </p:sp>
      <p:sp>
        <p:nvSpPr>
          <p:cNvPr id="3" name="Plassholder for innhold 2"/>
          <p:cNvSpPr>
            <a:spLocks noGrp="1"/>
          </p:cNvSpPr>
          <p:nvPr>
            <p:ph idx="1"/>
          </p:nvPr>
        </p:nvSpPr>
        <p:spPr>
          <a:xfrm>
            <a:off x="285748" y="1867857"/>
            <a:ext cx="5208964" cy="3275643"/>
          </a:xfrm>
        </p:spPr>
        <p:txBody>
          <a:bodyPr>
            <a:normAutofit/>
          </a:bodyPr>
          <a:lstStyle/>
          <a:p>
            <a:r>
              <a:rPr lang="nb-NO" dirty="0"/>
              <a:t>Hva er «annet passende arbeid»»</a:t>
            </a:r>
          </a:p>
          <a:p>
            <a:r>
              <a:rPr lang="nb-NO" dirty="0" smtClean="0"/>
              <a:t>Ledig stilling eller udekket arbeidskraftsbehov</a:t>
            </a:r>
          </a:p>
          <a:p>
            <a:r>
              <a:rPr lang="nb-NO" dirty="0" smtClean="0"/>
              <a:t>Hvordan defineres virksomheten</a:t>
            </a:r>
            <a:endParaRPr lang="nb-NO" dirty="0"/>
          </a:p>
          <a:p>
            <a:r>
              <a:rPr lang="nb-NO" dirty="0" smtClean="0"/>
              <a:t>Hvem må gå</a:t>
            </a:r>
          </a:p>
        </p:txBody>
      </p:sp>
      <p:pic>
        <p:nvPicPr>
          <p:cNvPr id="5" name="Plassholder for bilde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8553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Props1.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Powerpointmal</Template>
  <TotalTime>2259</TotalTime>
  <Words>1574</Words>
  <Application>Microsoft Office PowerPoint</Application>
  <PresentationFormat>Skjermfremvisning (16:9)</PresentationFormat>
  <Paragraphs>161</Paragraphs>
  <Slides>14</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.AppleSystemUIFont</vt:lpstr>
      <vt:lpstr>Arial</vt:lpstr>
      <vt:lpstr>Calibri</vt:lpstr>
      <vt:lpstr>Lucida Grande</vt:lpstr>
      <vt:lpstr>finansforbundet_mal</vt:lpstr>
      <vt:lpstr>Opphør av arbeidsforhold</vt:lpstr>
      <vt:lpstr>AGENDA</vt:lpstr>
      <vt:lpstr>Oppsigelse som skyldes  arbeidstakers forhold</vt:lpstr>
      <vt:lpstr>Krav til saklighet</vt:lpstr>
      <vt:lpstr>Mislighold av arbeidstakers forpliktelser</vt:lpstr>
      <vt:lpstr>Refleksjon</vt:lpstr>
      <vt:lpstr>Oppsigelse som skyldes forhold i bedriften</vt:lpstr>
      <vt:lpstr>Krav til saklighet</vt:lpstr>
      <vt:lpstr>Noen sentrale problemstillinger</vt:lpstr>
      <vt:lpstr>Hovedavtalens § 20 Prosedyre for rasjonalisering og driftsinnskrenkning</vt:lpstr>
      <vt:lpstr>Gangen i en omstillings- og nedbemanningsprosess</vt:lpstr>
      <vt:lpstr>Refleksjon</vt:lpstr>
      <vt:lpstr>Drøftingsplikten</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135</cp:revision>
  <dcterms:created xsi:type="dcterms:W3CDTF">2015-08-25T13:23:36Z</dcterms:created>
  <dcterms:modified xsi:type="dcterms:W3CDTF">2018-01-12T09:46:01Z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