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3"/>
  </p:notesMasterIdLst>
  <p:handoutMasterIdLst>
    <p:handoutMasterId r:id="rId14"/>
  </p:handoutMasterIdLst>
  <p:sldIdLst>
    <p:sldId id="272" r:id="rId4"/>
    <p:sldId id="283" r:id="rId5"/>
    <p:sldId id="284" r:id="rId6"/>
    <p:sldId id="285" r:id="rId7"/>
    <p:sldId id="286" r:id="rId8"/>
    <p:sldId id="287" r:id="rId9"/>
    <p:sldId id="288" r:id="rId10"/>
    <p:sldId id="290" r:id="rId11"/>
    <p:sldId id="289" r:id="rId12"/>
  </p:sldIdLst>
  <p:sldSz cx="9144000" cy="5143500" type="screen16x9"/>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E91"/>
    <a:srgbClr val="00B381"/>
    <a:srgbClr val="52565A"/>
    <a:srgbClr val="8B1F1E"/>
    <a:srgbClr val="2B899A"/>
    <a:srgbClr val="5A447A"/>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23" autoAdjust="0"/>
    <p:restoredTop sz="95707" autoAdjust="0"/>
  </p:normalViewPr>
  <p:slideViewPr>
    <p:cSldViewPr snapToGrid="0" snapToObjects="1" showGuides="1">
      <p:cViewPr varScale="1">
        <p:scale>
          <a:sx n="163" d="100"/>
          <a:sy n="163" d="100"/>
        </p:scale>
        <p:origin x="480" y="126"/>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4" d="100"/>
          <a:sy n="144" d="100"/>
        </p:scale>
        <p:origin x="26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EC33D6-0A0D-2848-A23A-0A3032B25DD0}" type="datetimeFigureOut">
              <a:rPr lang="nn-NO" smtClean="0"/>
              <a:pPr/>
              <a:t>12.01.2018</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207785-6654-9A46-916F-836BB606299B}" type="slidenum">
              <a:rPr lang="nb-NO" smtClean="0"/>
              <a:pPr/>
              <a:t>‹#›</a:t>
            </a:fld>
            <a:endParaRPr lang="nb-NO"/>
          </a:p>
        </p:txBody>
      </p:sp>
    </p:spTree>
    <p:extLst>
      <p:ext uri="{BB962C8B-B14F-4D97-AF65-F5344CB8AC3E}">
        <p14:creationId xmlns:p14="http://schemas.microsoft.com/office/powerpoint/2010/main" val="1332155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194AA-8E11-474B-A892-FF3FA19C5C6D}" type="datetimeFigureOut">
              <a:rPr lang="nn-NO" smtClean="0"/>
              <a:pPr/>
              <a:t>12.01.2018</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B51AC-F4F3-624A-984C-DB3639108764}" type="slidenum">
              <a:rPr lang="nb-NO" smtClean="0"/>
              <a:pPr/>
              <a:t>‹#›</a:t>
            </a:fld>
            <a:endParaRPr lang="nb-NO"/>
          </a:p>
        </p:txBody>
      </p:sp>
    </p:spTree>
    <p:extLst>
      <p:ext uri="{BB962C8B-B14F-4D97-AF65-F5344CB8AC3E}">
        <p14:creationId xmlns:p14="http://schemas.microsoft.com/office/powerpoint/2010/main" val="2371965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r>
              <a:rPr lang="nb-NO" dirty="0" smtClean="0"/>
              <a:t>Bildene</a:t>
            </a:r>
            <a:r>
              <a:rPr lang="nb-NO" baseline="0" dirty="0" smtClean="0"/>
              <a:t> illustrerer noen av de mest grunnleggende verdiene i de sosiale ordningene vi har gjennom velferdsstaten. </a:t>
            </a:r>
          </a:p>
          <a:p>
            <a:pPr marL="228600" indent="-228600">
              <a:buAutoNum type="arabicParenR"/>
            </a:pPr>
            <a:r>
              <a:rPr lang="nb-NO" baseline="0" dirty="0" smtClean="0"/>
              <a:t>Rett til fri med lønn i forbindelse med svangerskapskontroll (aml. § 12-1) og rett til permisjon i inntil 12 uker under svangerskapet (aml. § 12-2)</a:t>
            </a:r>
          </a:p>
          <a:p>
            <a:pPr marL="228600" indent="-228600">
              <a:buAutoNum type="arabicParenR"/>
            </a:pPr>
            <a:r>
              <a:rPr lang="nb-NO" baseline="0" dirty="0" smtClean="0"/>
              <a:t>Fars rett til 2 uker for å bistå mor i forbindelse med fødselen</a:t>
            </a:r>
          </a:p>
          <a:p>
            <a:pPr marL="228600" indent="-228600">
              <a:buAutoNum type="arabicParenR"/>
            </a:pPr>
            <a:r>
              <a:rPr lang="nb-NO" baseline="0" dirty="0" smtClean="0"/>
              <a:t>Foreldrepermisjon for hver av foreldrene (aml § 12-5)</a:t>
            </a:r>
          </a:p>
          <a:p>
            <a:pPr marL="228600" indent="-228600">
              <a:buAutoNum type="arabicParenR"/>
            </a:pPr>
            <a:r>
              <a:rPr lang="nb-NO" baseline="0" dirty="0" smtClean="0"/>
              <a:t>og denne retten gjelder også for adopsjons- og fosterforeldre</a:t>
            </a:r>
          </a:p>
          <a:p>
            <a:pPr marL="228600" indent="-228600">
              <a:buAutoNum type="arabicParenR"/>
            </a:pPr>
            <a:r>
              <a:rPr lang="nb-NO" baseline="0" dirty="0" smtClean="0"/>
              <a:t>Ammefri, og med rett til en time med lønn i barnets første leveår (aml. § 12-8)</a:t>
            </a:r>
          </a:p>
          <a:p>
            <a:pPr marL="228600" indent="-228600">
              <a:buAutoNum type="arabicParenR"/>
            </a:pPr>
            <a:r>
              <a:rPr lang="nb-NO" baseline="0" dirty="0" smtClean="0"/>
              <a:t>Rett til fri ved barn og barnepassers sykdom (aml. § 12-9)</a:t>
            </a:r>
          </a:p>
          <a:p>
            <a:pPr marL="228600" indent="-228600">
              <a:buAutoNum type="arabicParenR"/>
            </a:pPr>
            <a:r>
              <a:rPr lang="nb-NO" baseline="0" dirty="0" smtClean="0"/>
              <a:t>Rett til omsorg og pleie av nærstående (aml. § 12-10)</a:t>
            </a:r>
          </a:p>
          <a:p>
            <a:pPr marL="228600" indent="-228600">
              <a:buAutoNum type="arabicParenR"/>
            </a:pPr>
            <a:r>
              <a:rPr lang="nb-NO" baseline="0" dirty="0" smtClean="0"/>
              <a:t>Rett til redusert arbeidstid som følge av helsemessige, sosiale eller andre vektige velferdsgrunner (aml. § 10-2 (4) </a:t>
            </a:r>
          </a:p>
          <a:p>
            <a:pPr marL="0" indent="0">
              <a:buNone/>
            </a:pPr>
            <a:endParaRPr lang="nb-NO" dirty="0" smtClean="0"/>
          </a:p>
          <a:p>
            <a:pPr marL="0" indent="0">
              <a:buNone/>
            </a:pPr>
            <a:r>
              <a:rPr lang="nb-NO" dirty="0" smtClean="0"/>
              <a:t>Fra</a:t>
            </a:r>
            <a:r>
              <a:rPr lang="nb-NO" baseline="0" dirty="0" smtClean="0"/>
              <a:t> arbeidervernloven av 1956, hvor vi fikk den første bestemmelsen rettet inn mot vern av mødre, har vi hatt en utvikling av velferdsstaten hvor tilretteleggelse av kvinners rettigheter  og muligheter til likestilt deltakelse i arbeidsmarkedet har vært en sentral og villet politikk. En av de grunnleggende forutsetningene for dette har vært å tilrettelegge for kvinnens – og senere mannens – mulighet for ivaretakelse av omsorgs- og pleiebehov i første rekke knyttet til svangerskap og fødsel. Det er utviklet gode ordninger ikke minst som følge av tariffrettigheter fremforhandlet av partene i arbeidslivet og senere allmengjort gjennom lovverket.</a:t>
            </a:r>
          </a:p>
          <a:p>
            <a:pPr marL="0" indent="0">
              <a:buNone/>
            </a:pPr>
            <a:endParaRPr lang="nb-NO" baseline="0" dirty="0" smtClean="0"/>
          </a:p>
          <a:p>
            <a:pPr marL="0" indent="0">
              <a:buNone/>
            </a:pPr>
            <a:r>
              <a:rPr lang="nb-NO" baseline="0" dirty="0" smtClean="0"/>
              <a:t>Ordningene følget et to-sporet system; rett til fri, men uten lønn, følger av arbeidsmiljøloven, mens de økonomiske rettighetene følger av trygdelovgivningen.  (Unntak fra dette er svangerskapskontrollen etter aml. §12-1 og ved ammefri etter § 12-8 hvor det gis fri med lønn.) De økonomiske rettighetene er på mange områder utvidet gjennom vår Sentralavtale som i SA § 13. Her fremgår det at «Differansen mellom full lønn og foreldrepenger etter folketrygdloven, dekkes av bedriften.»</a:t>
            </a:r>
            <a:endParaRPr lang="nb-NO" dirty="0" smtClean="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4</a:t>
            </a:fld>
            <a:endParaRPr lang="nb-NO"/>
          </a:p>
        </p:txBody>
      </p:sp>
    </p:spTree>
    <p:extLst>
      <p:ext uri="{BB962C8B-B14F-4D97-AF65-F5344CB8AC3E}">
        <p14:creationId xmlns:p14="http://schemas.microsoft.com/office/powerpoint/2010/main" val="146396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Etter arbeidsmiljølovens har alle som har vært i arbeidslivet i minst tre år, og som har vært ansatt hos arbeidsgiveren i de siste to årene, rett til permisjon (uten lønn) i inntil tre år for å delta i organiserte utdanningstilbud. Det er ikke krav om at utdanning er knyttet til de arbeidsoppgaver eller stilling man har</a:t>
            </a:r>
            <a:r>
              <a:rPr lang="nb-NO" baseline="0" dirty="0" smtClean="0"/>
              <a:t> has arbeidsgiver.</a:t>
            </a:r>
          </a:p>
          <a:p>
            <a:endParaRPr lang="nb-NO" baseline="0" dirty="0" smtClean="0"/>
          </a:p>
          <a:p>
            <a:r>
              <a:rPr lang="nb-NO" baseline="0" dirty="0" smtClean="0"/>
              <a:t>Vår tariffavtale har utfyllende regler om kompetansehevende tiltak. De finner vi i SA  kap 5. Etter disse bestemmelsene skal kompetansespørsmål planmessig behandles i samarbeidsutvalget eller kontaktmøte, og hvor tiltak og kostnadsrammer for kompetanseheving drøftes.</a:t>
            </a:r>
          </a:p>
          <a:p>
            <a:endParaRPr lang="nb-NO" baseline="0" dirty="0" smtClean="0"/>
          </a:p>
          <a:p>
            <a:r>
              <a:rPr lang="nb-NO" baseline="0" dirty="0" smtClean="0"/>
              <a:t>I den enkelte bedrift skal kompetansebehovet kartlegges, og hvis det avdekkes gap mellom bedriftens nåværende kompetanse og fremtidig behov, forutsettes dette dekket med kompetansehevende tiltak.</a:t>
            </a:r>
          </a:p>
          <a:p>
            <a:endParaRPr lang="nb-NO" baseline="0" dirty="0" smtClean="0"/>
          </a:p>
          <a:p>
            <a:r>
              <a:rPr lang="nb-NO" baseline="0" dirty="0" smtClean="0"/>
              <a:t>Ved kompetansegap hos den enkelte ansatte skal det utarbeides en kompetanseutviklingsplan.</a:t>
            </a:r>
          </a:p>
          <a:p>
            <a:endParaRPr lang="nb-NO"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nb-NO" b="1" baseline="0" dirty="0" smtClean="0"/>
              <a:t>Og slik gjør vi det hos oss:……………………  </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5</a:t>
            </a:fld>
            <a:endParaRPr lang="nb-NO"/>
          </a:p>
        </p:txBody>
      </p:sp>
    </p:spTree>
    <p:extLst>
      <p:ext uri="{BB962C8B-B14F-4D97-AF65-F5344CB8AC3E}">
        <p14:creationId xmlns:p14="http://schemas.microsoft.com/office/powerpoint/2010/main" val="195621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Etter aml § 12-12 har man</a:t>
            </a:r>
            <a:r>
              <a:rPr lang="nb-NO" baseline="0" dirty="0" smtClean="0"/>
              <a:t> rett til permisjon ved pliktig eller frivillig militærtjeneste. Sentralavtalens § 15 gir den vernepliktige rett til full lønn sammenlagt i inntil 90 dager. På samme vilkår gis ansatte under repetisjonsøvelser et så stort tillegg til det som utbetales av det offentlige, at de oppnår full lønn i inntil 1 mnd. i kalenderåret.</a:t>
            </a:r>
          </a:p>
          <a:p>
            <a:endParaRPr lang="nb-NO" baseline="0" dirty="0" smtClean="0"/>
          </a:p>
          <a:p>
            <a:r>
              <a:rPr lang="nb-NO" baseline="0" dirty="0" smtClean="0"/>
              <a:t>Etter § 12-13 har man rett til permisjon fra arbeid i det omfang det er nødvendig for å oppfylle lovbestemt møteplikt i offentlige organer.</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6</a:t>
            </a:fld>
            <a:endParaRPr lang="nb-NO"/>
          </a:p>
        </p:txBody>
      </p:sp>
    </p:spTree>
    <p:extLst>
      <p:ext uri="{BB962C8B-B14F-4D97-AF65-F5344CB8AC3E}">
        <p14:creationId xmlns:p14="http://schemas.microsoft.com/office/powerpoint/2010/main" val="1056749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4399" y="374400"/>
            <a:ext cx="8451613"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81494"/>
            <a:ext cx="5164236" cy="3177465"/>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6"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
            <a:ext cx="9144000" cy="5143499"/>
          </a:xfrm>
        </p:spPr>
        <p:txBody>
          <a:bodyPr/>
          <a:lstStyle>
            <a:lvl1pPr>
              <a:defRPr baseline="0"/>
            </a:lvl1p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5" name="Plassholder for innhold 2"/>
          <p:cNvSpPr>
            <a:spLocks noGrp="1"/>
          </p:cNvSpPr>
          <p:nvPr>
            <p:ph idx="1" hasCustomPrompt="1"/>
          </p:nvPr>
        </p:nvSpPr>
        <p:spPr>
          <a:xfrm>
            <a:off x="285748" y="1456694"/>
            <a:ext cx="4136623"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16" name="Plassholder for innhold 2"/>
          <p:cNvSpPr>
            <a:spLocks noGrp="1"/>
          </p:cNvSpPr>
          <p:nvPr>
            <p:ph idx="10" hasCustomPrompt="1"/>
          </p:nvPr>
        </p:nvSpPr>
        <p:spPr>
          <a:xfrm>
            <a:off x="4605251" y="1456694"/>
            <a:ext cx="4130762"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a:blip r:embed="rId2"/>
          <a:stretch>
            <a:fillRect/>
          </a:stretch>
        </p:blipFill>
        <p:spPr>
          <a:xfrm>
            <a:off x="0" y="181535"/>
            <a:ext cx="9144000" cy="428625"/>
          </a:xfrm>
          <a:prstGeom prst="rect">
            <a:avLst/>
          </a:prstGeom>
        </p:spPr>
      </p:pic>
      <p:sp>
        <p:nvSpPr>
          <p:cNvPr id="3" name="Title 2"/>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8458579"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a:stretch>
            <a:fillRect/>
          </a:stretch>
        </p:blipFill>
        <p:spPr>
          <a:xfrm>
            <a:off x="5709769" y="1482027"/>
            <a:ext cx="3058912" cy="1329527"/>
          </a:xfrm>
          <a:prstGeom prst="rect">
            <a:avLst/>
          </a:prstGeom>
        </p:spPr>
      </p:pic>
      <p:sp>
        <p:nvSpPr>
          <p:cNvPr id="3" name="Text Placeholder 2"/>
          <p:cNvSpPr>
            <a:spLocks noGrp="1"/>
          </p:cNvSpPr>
          <p:nvPr>
            <p:ph type="body" sz="quarter" idx="11" hasCustomPrompt="1"/>
          </p:nvPr>
        </p:nvSpPr>
        <p:spPr>
          <a:xfrm>
            <a:off x="6105287" y="1851072"/>
            <a:ext cx="2257317"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pic>
        <p:nvPicPr>
          <p:cNvPr id="11" name="Picture 10"/>
          <p:cNvPicPr>
            <a:picLocks noChangeAspect="1"/>
          </p:cNvPicPr>
          <p:nvPr userDrawn="1"/>
        </p:nvPicPr>
        <p:blipFill>
          <a:blip r:embed="rId2"/>
          <a:stretch>
            <a:fillRect/>
          </a:stretch>
        </p:blipFill>
        <p:spPr>
          <a:xfrm>
            <a:off x="5714907" y="2904779"/>
            <a:ext cx="3058912" cy="1329527"/>
          </a:xfrm>
          <a:prstGeom prst="rect">
            <a:avLst/>
          </a:prstGeom>
        </p:spPr>
      </p:pic>
      <p:sp>
        <p:nvSpPr>
          <p:cNvPr id="12" name="Text Placeholder 2"/>
          <p:cNvSpPr>
            <a:spLocks noGrp="1"/>
          </p:cNvSpPr>
          <p:nvPr>
            <p:ph type="body" sz="quarter" idx="12" hasCustomPrompt="1"/>
          </p:nvPr>
        </p:nvSpPr>
        <p:spPr>
          <a:xfrm>
            <a:off x="6110425" y="3273824"/>
            <a:ext cx="2252179"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0" name="Plassholder for innhold 2"/>
          <p:cNvSpPr>
            <a:spLocks noGrp="1"/>
          </p:cNvSpPr>
          <p:nvPr>
            <p:ph idx="1" hasCustomPrompt="1"/>
          </p:nvPr>
        </p:nvSpPr>
        <p:spPr>
          <a:xfrm>
            <a:off x="285748" y="1456694"/>
            <a:ext cx="5184027"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9144000" cy="51435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5" descr="Logo_neg.png"/>
          <p:cNvPicPr>
            <a:picLocks noChangeAspect="1"/>
          </p:cNvPicPr>
          <p:nvPr userDrawn="1"/>
        </p:nvPicPr>
        <p:blipFill>
          <a:blip r:embed="rId2" cstate="screen"/>
          <a:srcRect/>
          <a:stretch>
            <a:fillRect/>
          </a:stretch>
        </p:blipFill>
        <p:spPr bwMode="auto">
          <a:xfrm>
            <a:off x="2155830" y="1902708"/>
            <a:ext cx="4832339" cy="1338084"/>
          </a:xfrm>
          <a:prstGeom prst="rect">
            <a:avLst/>
          </a:prstGeom>
          <a:noFill/>
          <a:ln w="9525">
            <a:noFill/>
            <a:miter lim="800000"/>
            <a:headEnd/>
            <a:tailEnd/>
          </a:ln>
        </p:spPr>
      </p:pic>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285749" y="1400400"/>
            <a:ext cx="8229600" cy="3249306"/>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9516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288471" y="1400400"/>
            <a:ext cx="4232729" cy="3175644"/>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730750" y="1400904"/>
            <a:ext cx="4038600" cy="318516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85658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76862"/>
            <a:ext cx="5164235" cy="3168000"/>
          </a:xfrm>
          <a:prstGeom prst="rect">
            <a:avLst/>
          </a:prstGeom>
        </p:spPr>
      </p:pic>
      <p:sp>
        <p:nvSpPr>
          <p:cNvPr id="11"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5"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67397"/>
            <a:ext cx="5164236" cy="3160527"/>
          </a:xfrm>
          <a:prstGeom prst="rect">
            <a:avLst/>
          </a:prstGeom>
        </p:spPr>
      </p:pic>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89883" y="1674122"/>
            <a:ext cx="5164236" cy="316781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0"/>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userDrawn="1">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1050" y="1667397"/>
            <a:ext cx="5173069" cy="3162010"/>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1"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3380638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022912" y="1973167"/>
            <a:ext cx="5098176" cy="2569928"/>
          </a:xfrm>
        </p:spPr>
        <p:txBody>
          <a:bodyPr>
            <a:normAutofit/>
          </a:bodyPr>
          <a:lstStyle>
            <a:lvl1pPr algn="l">
              <a:buClr>
                <a:srgbClr val="124E91"/>
              </a:buClr>
              <a:defRPr sz="2400">
                <a:solidFill>
                  <a:srgbClr val="124E91"/>
                </a:solidFill>
                <a:latin typeface="Arial" charset="0"/>
                <a:ea typeface="Arial" charset="0"/>
                <a:cs typeface="Arial" charset="0"/>
              </a:defRPr>
            </a:lvl1pPr>
            <a:lvl2pPr algn="l">
              <a:buClr>
                <a:srgbClr val="00B381"/>
              </a:buClr>
              <a:defRPr sz="1800">
                <a:latin typeface="Arial" charset="0"/>
                <a:ea typeface="Arial" charset="0"/>
                <a:cs typeface="Arial" charset="0"/>
              </a:defRPr>
            </a:lvl2pPr>
            <a:lvl3pPr algn="l">
              <a:buClr>
                <a:srgbClr val="00B381"/>
              </a:buClr>
              <a:defRPr sz="1800">
                <a:latin typeface="Arial" charset="0"/>
                <a:ea typeface="Arial" charset="0"/>
                <a:cs typeface="Arial" charset="0"/>
              </a:defRPr>
            </a:lvl3pPr>
            <a:lvl4pPr algn="l">
              <a:buClr>
                <a:srgbClr val="00B381"/>
              </a:buClr>
              <a:defRPr sz="1800">
                <a:latin typeface="Arial" charset="0"/>
                <a:ea typeface="Arial" charset="0"/>
                <a:cs typeface="Arial" charset="0"/>
              </a:defRPr>
            </a:lvl4pPr>
            <a:lvl5pPr algn="l">
              <a:buClr>
                <a:srgbClr val="00B381"/>
              </a:buClr>
              <a:defRPr sz="18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211"/>
            <a:ext cx="9144000" cy="140999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
          <p:cNvSpPr>
            <a:spLocks noGrp="1"/>
          </p:cNvSpPr>
          <p:nvPr>
            <p:ph type="title" hasCustomPrompt="1"/>
          </p:nvPr>
        </p:nvSpPr>
        <p:spPr>
          <a:xfrm>
            <a:off x="288471" y="484217"/>
            <a:ext cx="8447542" cy="85725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411202"/>
            <a:ext cx="9144000" cy="42862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tel og bilde2">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5" name="Picture Placeholder 4"/>
          <p:cNvSpPr>
            <a:spLocks noGrp="1"/>
          </p:cNvSpPr>
          <p:nvPr>
            <p:ph type="pic" sz="quarter" idx="10" hasCustomPrompt="1"/>
          </p:nvPr>
        </p:nvSpPr>
        <p:spPr>
          <a:xfrm>
            <a:off x="5643563" y="181535"/>
            <a:ext cx="3500437" cy="4961965"/>
          </a:xfrm>
        </p:spPr>
        <p:txBody>
          <a:body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smtClean="0"/>
          </a:p>
          <a:p>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Plassholder for innhold 2"/>
          <p:cNvSpPr>
            <a:spLocks noGrp="1"/>
          </p:cNvSpPr>
          <p:nvPr>
            <p:ph idx="1" hasCustomPrompt="1"/>
          </p:nvPr>
        </p:nvSpPr>
        <p:spPr>
          <a:xfrm>
            <a:off x="285748" y="1456694"/>
            <a:ext cx="8450265"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2" name="Title 1"/>
          <p:cNvSpPr>
            <a:spLocks noGrp="1"/>
          </p:cNvSpPr>
          <p:nvPr>
            <p:ph type="title" hasCustomPrompt="1"/>
          </p:nvPr>
        </p:nvSpPr>
        <p:spPr>
          <a:xfrm>
            <a:off x="288471" y="322856"/>
            <a:ext cx="8447542" cy="982242"/>
          </a:xfrm>
        </p:spPr>
        <p:txBody>
          <a:bodyPr/>
          <a:lstStyle>
            <a:lvl1pPr>
              <a:defRPr baseline="0"/>
            </a:lvl1p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88471" y="322856"/>
            <a:ext cx="8455856" cy="982242"/>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285749" y="1456694"/>
            <a:ext cx="8458578" cy="3275644"/>
          </a:xfrm>
          <a:prstGeom prst="rect">
            <a:avLst/>
          </a:prstGeom>
        </p:spPr>
        <p:txBody>
          <a:bodyPr vert="horz" lIns="91440" tIns="45720" rIns="91440" bIns="45720" rtlCol="0">
            <a:normAutofit/>
          </a:bodyPr>
          <a:lstStyle/>
          <a:p>
            <a:pPr lvl="0"/>
            <a:r>
              <a:rPr lang="nb-NO" dirty="0" smtClean="0"/>
              <a:t>Klikk for å skrive inn tekst</a:t>
            </a:r>
          </a:p>
          <a:p>
            <a:pPr lvl="1"/>
            <a:r>
              <a:rPr lang="nb-NO" dirty="0" smtClean="0"/>
              <a:t>Andre nivå</a:t>
            </a:r>
          </a:p>
        </p:txBody>
      </p:sp>
    </p:spTree>
  </p:cSld>
  <p:clrMap bg1="lt1" tx1="dk1" bg2="lt2" tx2="dk2" accent1="accent1" accent2="accent2" accent3="accent3" accent4="accent4" accent5="accent5" accent6="accent6" hlink="hlink" folHlink="folHlink"/>
  <p:sldLayoutIdLst>
    <p:sldLayoutId id="2147483673" r:id="rId1"/>
    <p:sldLayoutId id="2147483667" r:id="rId2"/>
    <p:sldLayoutId id="2147483676" r:id="rId3"/>
    <p:sldLayoutId id="2147483672" r:id="rId4"/>
    <p:sldLayoutId id="2147483663" r:id="rId5"/>
    <p:sldLayoutId id="2147483683" r:id="rId6"/>
    <p:sldLayoutId id="2147483682" r:id="rId7"/>
    <p:sldLayoutId id="2147483685" r:id="rId8"/>
    <p:sldLayoutId id="2147483650" r:id="rId9"/>
    <p:sldLayoutId id="2147483680" r:id="rId10"/>
    <p:sldLayoutId id="2147483652" r:id="rId11"/>
    <p:sldLayoutId id="2147483678" r:id="rId12"/>
    <p:sldLayoutId id="2147483684" r:id="rId13"/>
    <p:sldLayoutId id="2147483671" r:id="rId14"/>
    <p:sldLayoutId id="2147483687" r:id="rId15"/>
    <p:sldLayoutId id="2147483688" r:id="rId16"/>
  </p:sldLayoutIdLst>
  <p:timing>
    <p:tnLst>
      <p:par>
        <p:cTn id="1" dur="indefinite" restart="never" nodeType="tmRoot"/>
      </p:par>
    </p:tnLst>
  </p:timing>
  <p:hf sldNum="0" hdr="0" ftr="0"/>
  <p:txStyles>
    <p:titleStyle>
      <a:lvl1pPr algn="l" defTabSz="457200" rtl="0" eaLnBrk="1" latinLnBrk="0" hangingPunct="1">
        <a:spcBef>
          <a:spcPct val="0"/>
        </a:spcBef>
        <a:buNone/>
        <a:defRPr sz="3200" b="0" kern="1200">
          <a:solidFill>
            <a:srgbClr val="124E91"/>
          </a:solidFill>
          <a:latin typeface="Arial" charset="0"/>
          <a:ea typeface="Arial" charset="0"/>
          <a:cs typeface="Arial" charset="0"/>
        </a:defRPr>
      </a:lvl1pPr>
    </p:titleStyle>
    <p:bodyStyle>
      <a:lvl1pPr marL="177800" indent="-177800" algn="l" defTabSz="457200" rtl="0" eaLnBrk="1" latinLnBrk="0" hangingPunct="1">
        <a:spcBef>
          <a:spcPts val="1200"/>
        </a:spcBef>
        <a:buClr>
          <a:srgbClr val="00B381"/>
        </a:buClr>
        <a:buFont typeface="Arial"/>
        <a:buChar char="•"/>
        <a:defRPr sz="1800" kern="1200">
          <a:solidFill>
            <a:srgbClr val="52565A"/>
          </a:solidFill>
          <a:latin typeface="Arial" charset="0"/>
          <a:ea typeface="Arial" charset="0"/>
          <a:cs typeface="Arial" charset="0"/>
        </a:defRPr>
      </a:lvl1pPr>
      <a:lvl2pPr marL="360363" indent="-182563" algn="l" defTabSz="457200" rtl="0" eaLnBrk="1" latinLnBrk="0" hangingPunct="1">
        <a:spcBef>
          <a:spcPts val="1200"/>
        </a:spcBef>
        <a:buClr>
          <a:srgbClr val="124E91"/>
        </a:buClr>
        <a:buSzPct val="100000"/>
        <a:buFont typeface=".AppleSystemUIFont" charset="-120"/>
        <a:buChar char="–"/>
        <a:defRPr sz="1600" kern="1200" baseline="0">
          <a:solidFill>
            <a:srgbClr val="52565A"/>
          </a:solidFill>
          <a:latin typeface="Arial" charset="0"/>
          <a:ea typeface="Arial" charset="0"/>
          <a:cs typeface="Arial" charset="0"/>
        </a:defRPr>
      </a:lvl2pPr>
      <a:lvl3pPr marL="646113" indent="-285750" algn="l" defTabSz="457200" rtl="0" eaLnBrk="1" latinLnBrk="0" hangingPunct="1">
        <a:spcBef>
          <a:spcPts val="1200"/>
        </a:spcBef>
        <a:buClr>
          <a:srgbClr val="00B381"/>
        </a:buClr>
        <a:buFont typeface=".AppleSystemUIFont" charset="-120"/>
        <a:buChar char="–"/>
        <a:defRPr sz="1600" kern="1200">
          <a:solidFill>
            <a:srgbClr val="52565A"/>
          </a:solidFill>
          <a:latin typeface="Arial" charset="0"/>
          <a:ea typeface="Arial" charset="0"/>
          <a:cs typeface="Arial" charset="0"/>
        </a:defRPr>
      </a:lvl3pPr>
      <a:lvl4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4pPr>
      <a:lvl5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5503" userDrawn="1">
          <p15:clr>
            <a:srgbClr val="F26B43"/>
          </p15:clr>
        </p15:guide>
        <p15:guide id="4" pos="249" userDrawn="1">
          <p15:clr>
            <a:srgbClr val="F26B43"/>
          </p15:clr>
        </p15:guide>
        <p15:guide id="5"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smtClean="0"/>
              <a:t>Permisjoner</a:t>
            </a:r>
            <a:endParaRPr lang="en-US" dirty="0"/>
          </a:p>
        </p:txBody>
      </p:sp>
      <p:sp>
        <p:nvSpPr>
          <p:cNvPr id="6" name="Text Placeholder 5"/>
          <p:cNvSpPr>
            <a:spLocks noGrp="1"/>
          </p:cNvSpPr>
          <p:nvPr>
            <p:ph type="body" sz="quarter" idx="11"/>
          </p:nvPr>
        </p:nvSpPr>
        <p:spPr/>
        <p:txBody>
          <a:bodyPr/>
          <a:lstStyle/>
          <a:p>
            <a:endParaRPr lang="en-US"/>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203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495372" y="2289690"/>
            <a:ext cx="6775257" cy="2569928"/>
          </a:xfrm>
        </p:spPr>
        <p:txBody>
          <a:bodyPr>
            <a:normAutofit/>
          </a:bodyPr>
          <a:lstStyle/>
          <a:p>
            <a:r>
              <a:rPr lang="nb-NO" sz="2000" dirty="0" smtClean="0"/>
              <a:t>Permisjoner etter arbeidsmiljøloven</a:t>
            </a:r>
            <a:endParaRPr lang="nb-NO" sz="2000" dirty="0"/>
          </a:p>
          <a:p>
            <a:r>
              <a:rPr lang="nb-NO" sz="2000" dirty="0" smtClean="0"/>
              <a:t>Sentralavtalens bestemmelser om lønnskompensasjon</a:t>
            </a:r>
            <a:endParaRPr lang="nb-NO" sz="2000" dirty="0"/>
          </a:p>
          <a:p>
            <a:r>
              <a:rPr lang="nb-NO" sz="2000" dirty="0" smtClean="0"/>
              <a:t>Permisjoner etter lokale bestemmelser:</a:t>
            </a:r>
          </a:p>
          <a:p>
            <a:r>
              <a:rPr lang="nb-NO" sz="2000" dirty="0" smtClean="0"/>
              <a:t>Slik har vi det hos oss</a:t>
            </a:r>
            <a:endParaRPr lang="nb-NO" sz="2000" dirty="0"/>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49417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700135"/>
            <a:ext cx="5206241" cy="982242"/>
          </a:xfrm>
        </p:spPr>
        <p:txBody>
          <a:bodyPr>
            <a:noAutofit/>
          </a:bodyPr>
          <a:lstStyle/>
          <a:p>
            <a:r>
              <a:rPr lang="nb-NO" dirty="0" smtClean="0"/>
              <a:t>Permisjonsbestemmelsene i arbeidsmiljøloven</a:t>
            </a:r>
            <a:endParaRPr lang="nb-NO" dirty="0"/>
          </a:p>
        </p:txBody>
      </p:sp>
      <p:sp>
        <p:nvSpPr>
          <p:cNvPr id="3" name="Plassholder for innhold 2"/>
          <p:cNvSpPr>
            <a:spLocks noGrp="1"/>
          </p:cNvSpPr>
          <p:nvPr>
            <p:ph idx="1"/>
          </p:nvPr>
        </p:nvSpPr>
        <p:spPr>
          <a:xfrm>
            <a:off x="285748" y="1984409"/>
            <a:ext cx="5208964" cy="3275643"/>
          </a:xfrm>
        </p:spPr>
        <p:txBody>
          <a:bodyPr>
            <a:normAutofit/>
          </a:bodyPr>
          <a:lstStyle/>
          <a:p>
            <a:r>
              <a:rPr lang="nb-NO" sz="2000" dirty="0" smtClean="0"/>
              <a:t>Kapittel 12. Rett til permisjon:</a:t>
            </a:r>
            <a:br>
              <a:rPr lang="nb-NO" sz="2000" dirty="0" smtClean="0"/>
            </a:br>
            <a:r>
              <a:rPr lang="nb-NO" sz="2000" dirty="0" smtClean="0"/>
              <a:t>tre hovedkategorier</a:t>
            </a:r>
          </a:p>
          <a:p>
            <a:pPr lvl="1"/>
            <a:r>
              <a:rPr lang="nb-NO" sz="2000" dirty="0" smtClean="0"/>
              <a:t>1: omsorg og pleie</a:t>
            </a:r>
          </a:p>
          <a:p>
            <a:pPr lvl="1"/>
            <a:r>
              <a:rPr lang="nb-NO" sz="2000" dirty="0" smtClean="0"/>
              <a:t>2: utdanning</a:t>
            </a:r>
          </a:p>
          <a:p>
            <a:pPr lvl="1"/>
            <a:r>
              <a:rPr lang="nb-NO" sz="2000" dirty="0" smtClean="0"/>
              <a:t>3: samfunnstjeneste/plikter</a:t>
            </a:r>
          </a:p>
          <a:p>
            <a:endParaRPr lang="nb-NO" sz="2000" dirty="0" smtClean="0"/>
          </a:p>
        </p:txBody>
      </p:sp>
      <p:sp>
        <p:nvSpPr>
          <p:cNvPr id="5" name="Picture Placeholder 4"/>
          <p:cNvSpPr>
            <a:spLocks noGrp="1"/>
          </p:cNvSpPr>
          <p:nvPr>
            <p:ph type="pic" sz="quarter" idx="10"/>
          </p:nvPr>
        </p:nvSpPr>
        <p:spPr>
          <a:xfrm>
            <a:off x="10215563" y="-799367"/>
            <a:ext cx="3500437" cy="4961965"/>
          </a:xfrm>
        </p:spPr>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7525" y="479397"/>
            <a:ext cx="2135578" cy="1423719"/>
          </a:xfrm>
          <a:prstGeom prst="rect">
            <a:avLst/>
          </a:prstGeom>
        </p:spPr>
      </p:pic>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525" y="1984409"/>
            <a:ext cx="2156171" cy="1439146"/>
          </a:xfrm>
          <a:prstGeom prst="rect">
            <a:avLst/>
          </a:prstGeom>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526" y="3504848"/>
            <a:ext cx="2135578" cy="1423997"/>
          </a:xfrm>
          <a:prstGeom prst="rect">
            <a:avLst/>
          </a:prstGeom>
        </p:spPr>
      </p:pic>
    </p:spTree>
    <p:extLst>
      <p:ext uri="{BB962C8B-B14F-4D97-AF65-F5344CB8AC3E}">
        <p14:creationId xmlns:p14="http://schemas.microsoft.com/office/powerpoint/2010/main" val="1978300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Omsorg og pleie</a:t>
            </a:r>
            <a:endParaRPr lang="nb-NO" dirty="0"/>
          </a:p>
        </p:txBody>
      </p:sp>
      <p:pic>
        <p:nvPicPr>
          <p:cNvPr id="2" name="Bilde 1"/>
          <p:cNvPicPr>
            <a:picLocks noChangeAspect="1"/>
          </p:cNvPicPr>
          <p:nvPr/>
        </p:nvPicPr>
        <p:blipFill rotWithShape="1">
          <a:blip r:embed="rId3" cstate="print">
            <a:extLst>
              <a:ext uri="{28A0092B-C50C-407E-A947-70E740481C1C}">
                <a14:useLocalDpi xmlns:a14="http://schemas.microsoft.com/office/drawing/2010/main" val="0"/>
              </a:ext>
            </a:extLst>
          </a:blip>
          <a:srcRect l="33341" r="16385"/>
          <a:stretch/>
        </p:blipFill>
        <p:spPr>
          <a:xfrm>
            <a:off x="4772364" y="1634515"/>
            <a:ext cx="2336122" cy="3097823"/>
          </a:xfrm>
          <a:prstGeom prst="rect">
            <a:avLst/>
          </a:prstGeom>
        </p:spPr>
      </p:pic>
      <p:pic>
        <p:nvPicPr>
          <p:cNvPr id="3" name="Bilde 2"/>
          <p:cNvPicPr>
            <a:picLocks noChangeAspect="1"/>
          </p:cNvPicPr>
          <p:nvPr/>
        </p:nvPicPr>
        <p:blipFill rotWithShape="1">
          <a:blip r:embed="rId4" cstate="print">
            <a:extLst>
              <a:ext uri="{28A0092B-C50C-407E-A947-70E740481C1C}">
                <a14:useLocalDpi xmlns:a14="http://schemas.microsoft.com/office/drawing/2010/main" val="0"/>
              </a:ext>
            </a:extLst>
          </a:blip>
          <a:srcRect l="-22492" r="48849"/>
          <a:stretch/>
        </p:blipFill>
        <p:spPr>
          <a:xfrm>
            <a:off x="1581258" y="1634515"/>
            <a:ext cx="3098562" cy="3097823"/>
          </a:xfrm>
          <a:prstGeom prst="rect">
            <a:avLst/>
          </a:prstGeom>
        </p:spPr>
      </p:pic>
      <p:pic>
        <p:nvPicPr>
          <p:cNvPr id="5" name="Bild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288" y="1634515"/>
            <a:ext cx="2065215" cy="3097823"/>
          </a:xfrm>
          <a:prstGeom prst="rect">
            <a:avLst/>
          </a:prstGeom>
        </p:spPr>
      </p:pic>
    </p:spTree>
    <p:extLst>
      <p:ext uri="{BB962C8B-B14F-4D97-AF65-F5344CB8AC3E}">
        <p14:creationId xmlns:p14="http://schemas.microsoft.com/office/powerpoint/2010/main" val="1955655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Utdanning</a:t>
            </a:r>
            <a:endParaRPr lang="nb-NO" dirty="0"/>
          </a:p>
        </p:txBody>
      </p:sp>
      <p:sp>
        <p:nvSpPr>
          <p:cNvPr id="3" name="Plassholder for innhold 2"/>
          <p:cNvSpPr>
            <a:spLocks noGrp="1"/>
          </p:cNvSpPr>
          <p:nvPr>
            <p:ph idx="1"/>
          </p:nvPr>
        </p:nvSpPr>
        <p:spPr/>
        <p:txBody>
          <a:bodyPr/>
          <a:lstStyle/>
          <a:p>
            <a:r>
              <a:rPr lang="nb-NO" dirty="0" smtClean="0"/>
              <a:t>Aml § 12-11 Utdanningspermisjoner</a:t>
            </a:r>
          </a:p>
          <a:p>
            <a:pPr lvl="1"/>
            <a:r>
              <a:rPr lang="nb-NO" dirty="0" smtClean="0"/>
              <a:t>Rett til permisjon i 3 år til utdanning som omfatter elle typer arbeidsmarkedsrelevant etter- og videreutdanning</a:t>
            </a:r>
          </a:p>
          <a:p>
            <a:pPr lvl="1"/>
            <a:r>
              <a:rPr lang="nb-NO" dirty="0" smtClean="0"/>
              <a:t>Sentralavtalens </a:t>
            </a:r>
            <a:r>
              <a:rPr lang="nb-NO" dirty="0" err="1" smtClean="0"/>
              <a:t>kap</a:t>
            </a:r>
            <a:r>
              <a:rPr lang="nb-NO" smtClean="0"/>
              <a:t>. </a:t>
            </a:r>
            <a:r>
              <a:rPr lang="nb-NO" dirty="0" smtClean="0"/>
              <a:t>5 Kompetanseutvikling</a:t>
            </a:r>
          </a:p>
        </p:txBody>
      </p:sp>
      <p:pic>
        <p:nvPicPr>
          <p:cNvPr id="5" name="Plassholder for innhold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6451" r="26451"/>
          <a:stretch>
            <a:fillRect/>
          </a:stretch>
        </p:blipFill>
        <p:spPr/>
      </p:pic>
    </p:spTree>
    <p:extLst>
      <p:ext uri="{BB962C8B-B14F-4D97-AF65-F5344CB8AC3E}">
        <p14:creationId xmlns:p14="http://schemas.microsoft.com/office/powerpoint/2010/main" val="1130014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Samfunnstjeneste/plikter</a:t>
            </a:r>
            <a:endParaRPr lang="nb-NO" dirty="0"/>
          </a:p>
        </p:txBody>
      </p:sp>
      <p:pic>
        <p:nvPicPr>
          <p:cNvPr id="6" name="Plassholder for innhold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673965" y="1911350"/>
            <a:ext cx="4038600" cy="2820988"/>
          </a:xfrm>
        </p:spPr>
      </p:pic>
      <p:pic>
        <p:nvPicPr>
          <p:cNvPr id="5" name="Plassholder for innhold 4"/>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r="4977"/>
          <a:stretch/>
        </p:blipFill>
        <p:spPr>
          <a:xfrm>
            <a:off x="447817" y="1911350"/>
            <a:ext cx="4024556" cy="2826327"/>
          </a:xfrm>
        </p:spPr>
      </p:pic>
    </p:spTree>
    <p:extLst>
      <p:ext uri="{BB962C8B-B14F-4D97-AF65-F5344CB8AC3E}">
        <p14:creationId xmlns:p14="http://schemas.microsoft.com/office/powerpoint/2010/main" val="121575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Slik er det hos oss</a:t>
            </a:r>
            <a:endParaRPr lang="nb-NO" dirty="0"/>
          </a:p>
        </p:txBody>
      </p:sp>
      <p:pic>
        <p:nvPicPr>
          <p:cNvPr id="5" name="Plassholder for innhold 4"/>
          <p:cNvPicPr>
            <a:picLocks noGrp="1" noChangeAspect="1"/>
          </p:cNvPicPr>
          <p:nvPr>
            <p:ph idx="1"/>
          </p:nvPr>
        </p:nvPicPr>
        <p:blipFill rotWithShape="1">
          <a:blip r:embed="rId2" cstate="screen">
            <a:extLst>
              <a:ext uri="{28A0092B-C50C-407E-A947-70E740481C1C}">
                <a14:useLocalDpi xmlns:a14="http://schemas.microsoft.com/office/drawing/2010/main"/>
              </a:ext>
            </a:extLst>
          </a:blip>
          <a:stretch/>
        </p:blipFill>
        <p:spPr>
          <a:xfrm>
            <a:off x="5494712" y="322856"/>
            <a:ext cx="3566161" cy="4687912"/>
          </a:xfrm>
          <a:prstGeom prst="rect">
            <a:avLst/>
          </a:prstGeom>
        </p:spPr>
      </p:pic>
      <p:sp>
        <p:nvSpPr>
          <p:cNvPr id="7" name="TekstSylinder 6"/>
          <p:cNvSpPr txBox="1"/>
          <p:nvPr/>
        </p:nvSpPr>
        <p:spPr>
          <a:xfrm>
            <a:off x="5727468" y="3399086"/>
            <a:ext cx="2098431" cy="584775"/>
          </a:xfrm>
          <a:prstGeom prst="rect">
            <a:avLst/>
          </a:prstGeom>
          <a:noFill/>
        </p:spPr>
        <p:txBody>
          <a:bodyPr wrap="square" rtlCol="0">
            <a:spAutoFit/>
          </a:bodyPr>
          <a:lstStyle/>
          <a:p>
            <a:r>
              <a:rPr lang="nb-NO" sz="1600" dirty="0" smtClean="0">
                <a:latin typeface="Arial" charset="0"/>
                <a:ea typeface="Arial" charset="0"/>
                <a:cs typeface="Arial" charset="0"/>
              </a:rPr>
              <a:t>Bedriftsavtale</a:t>
            </a:r>
          </a:p>
          <a:p>
            <a:r>
              <a:rPr lang="nb-NO" sz="1600" dirty="0" smtClean="0">
                <a:latin typeface="Arial" charset="0"/>
                <a:ea typeface="Arial" charset="0"/>
                <a:cs typeface="Arial" charset="0"/>
              </a:rPr>
              <a:t>Reglement</a:t>
            </a:r>
            <a:endParaRPr lang="nb-NO" sz="1600" dirty="0">
              <a:latin typeface="Arial" charset="0"/>
              <a:ea typeface="Arial" charset="0"/>
              <a:cs typeface="Arial" charset="0"/>
            </a:endParaRPr>
          </a:p>
        </p:txBody>
      </p:sp>
      <p:sp>
        <p:nvSpPr>
          <p:cNvPr id="8" name="Plassholder for innhold 2"/>
          <p:cNvSpPr txBox="1">
            <a:spLocks/>
          </p:cNvSpPr>
          <p:nvPr/>
        </p:nvSpPr>
        <p:spPr>
          <a:xfrm>
            <a:off x="285748" y="1456694"/>
            <a:ext cx="4819652" cy="3275643"/>
          </a:xfrm>
          <a:prstGeom prst="rect">
            <a:avLst/>
          </a:prstGeom>
          <a:noFill/>
        </p:spPr>
        <p:txBody>
          <a:bodyPr vert="horz" lIns="91440" tIns="45720" rIns="91440" bIns="45720" rtlCol="0">
            <a:normAutofit/>
          </a:bodyPr>
          <a:lstStyle>
            <a:lvl1pPr marL="177800" indent="-177800" algn="l" defTabSz="457200" rtl="0" eaLnBrk="1" latinLnBrk="0" hangingPunct="1">
              <a:spcBef>
                <a:spcPts val="1200"/>
              </a:spcBef>
              <a:buClr>
                <a:srgbClr val="00B381"/>
              </a:buClr>
              <a:buFont typeface="Arial"/>
              <a:buChar char="•"/>
              <a:defRPr sz="1800" kern="1200">
                <a:solidFill>
                  <a:srgbClr val="52565A"/>
                </a:solidFill>
                <a:latin typeface="Arial" charset="0"/>
                <a:ea typeface="Arial" charset="0"/>
                <a:cs typeface="Arial" charset="0"/>
              </a:defRPr>
            </a:lvl1pPr>
            <a:lvl2pPr marL="360363" indent="-182563" algn="l" defTabSz="457200" rtl="0" eaLnBrk="1" latinLnBrk="0" hangingPunct="1">
              <a:spcBef>
                <a:spcPts val="1200"/>
              </a:spcBef>
              <a:buClr>
                <a:srgbClr val="124E91"/>
              </a:buClr>
              <a:buSzPct val="100000"/>
              <a:buFont typeface=".AppleSystemUIFont" charset="-120"/>
              <a:buChar char="–"/>
              <a:defRPr sz="1600" kern="1200" baseline="0">
                <a:solidFill>
                  <a:srgbClr val="52565A"/>
                </a:solidFill>
                <a:latin typeface="Arial" charset="0"/>
                <a:ea typeface="Arial" charset="0"/>
                <a:cs typeface="Arial" charset="0"/>
              </a:defRPr>
            </a:lvl2pPr>
            <a:lvl3pPr marL="646113" indent="-285750" algn="l" defTabSz="457200" rtl="0" eaLnBrk="1" latinLnBrk="0" hangingPunct="1">
              <a:spcBef>
                <a:spcPts val="1200"/>
              </a:spcBef>
              <a:buClr>
                <a:srgbClr val="00B381"/>
              </a:buClr>
              <a:buFont typeface=".AppleSystemUIFont" charset="-120"/>
              <a:buChar char="–"/>
              <a:defRPr sz="1800" kern="1200">
                <a:solidFill>
                  <a:srgbClr val="52565A"/>
                </a:solidFill>
                <a:latin typeface="Arial" charset="0"/>
                <a:ea typeface="Arial" charset="0"/>
                <a:cs typeface="Arial" charset="0"/>
              </a:defRPr>
            </a:lvl3pPr>
            <a:lvl4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4pPr>
            <a:lvl5pPr marL="538163" indent="-177800" algn="l" defTabSz="457200" rtl="0" eaLnBrk="1" latinLnBrk="0" hangingPunct="1">
              <a:spcBef>
                <a:spcPts val="1200"/>
              </a:spcBef>
              <a:buClr>
                <a:srgbClr val="00B381"/>
              </a:buClr>
              <a:buFont typeface="Lucida Grande"/>
              <a:buChar char="-"/>
              <a:defRPr sz="1800" kern="1200">
                <a:solidFill>
                  <a:srgbClr val="52565A"/>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dirty="0"/>
          </a:p>
        </p:txBody>
      </p:sp>
    </p:spTree>
    <p:extLst>
      <p:ext uri="{BB962C8B-B14F-4D97-AF65-F5344CB8AC3E}">
        <p14:creationId xmlns:p14="http://schemas.microsoft.com/office/powerpoint/2010/main" val="1090951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r>
              <a:rPr lang="nb-NO" dirty="0" err="1" smtClean="0"/>
              <a:t>kkk</a:t>
            </a:r>
            <a:endParaRPr lang="nb-NO" dirty="0"/>
          </a:p>
        </p:txBody>
      </p:sp>
      <p:sp>
        <p:nvSpPr>
          <p:cNvPr id="4" name="Plassholder for bilde 3"/>
          <p:cNvSpPr>
            <a:spLocks noGrp="1"/>
          </p:cNvSpPr>
          <p:nvPr>
            <p:ph type="pic" sz="quarter" idx="10"/>
          </p:nvPr>
        </p:nvSpPr>
        <p:spPr/>
      </p:sp>
    </p:spTree>
    <p:extLst>
      <p:ext uri="{BB962C8B-B14F-4D97-AF65-F5344CB8AC3E}">
        <p14:creationId xmlns:p14="http://schemas.microsoft.com/office/powerpoint/2010/main" val="85645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10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0BA834CC468B4F13A5F18A23810C503A004C368166C8084B4B8C3263878278854A" ma:contentTypeVersion="0" ma:contentTypeDescription="" ma:contentTypeScope="" ma:versionID="4d4dbd229fb54077a6b3d86ed05d02a1">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Kommunikasjon</AGSCategory>
    <AGSDescription xmlns="http://schemas.microsoft.com/sharepoint/v3" xsi:nil="true"/>
    <AGSUnderCategory xmlns="http://schemas.microsoft.com/sharepoint/v3">Presentasjoner</AGSUnderCategory>
  </documentManagement>
</p:properties>
</file>

<file path=customXml/itemProps1.xml><?xml version="1.0" encoding="utf-8"?>
<ds:datastoreItem xmlns:ds="http://schemas.openxmlformats.org/officeDocument/2006/customXml" ds:itemID="{04587D57-EF5E-4AE7-817E-EBF2C7DD3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918FDA-32CE-44D3-80E7-16FD60C91E1E}">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Powerpointmal</Template>
  <TotalTime>2181</TotalTime>
  <Words>644</Words>
  <Application>Microsoft Office PowerPoint</Application>
  <PresentationFormat>Skjermfremvisning (16:9)</PresentationFormat>
  <Paragraphs>49</Paragraphs>
  <Slides>9</Slides>
  <Notes>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9</vt:i4>
      </vt:variant>
    </vt:vector>
  </HeadingPairs>
  <TitlesOfParts>
    <vt:vector size="14" baseType="lpstr">
      <vt:lpstr>.AppleSystemUIFont</vt:lpstr>
      <vt:lpstr>Arial</vt:lpstr>
      <vt:lpstr>Calibri</vt:lpstr>
      <vt:lpstr>Lucida Grande</vt:lpstr>
      <vt:lpstr>finansforbundet_mal</vt:lpstr>
      <vt:lpstr>Permisjoner</vt:lpstr>
      <vt:lpstr>AGENDA</vt:lpstr>
      <vt:lpstr>Permisjonsbestemmelsene i arbeidsmiljøloven</vt:lpstr>
      <vt:lpstr>Omsorg og pleie</vt:lpstr>
      <vt:lpstr>Utdanning</vt:lpstr>
      <vt:lpstr>Samfunnstjeneste/plikter</vt:lpstr>
      <vt:lpstr>Slik er det hos oss</vt:lpstr>
      <vt:lpstr>PowerPoint-presentasjon</vt:lpstr>
      <vt:lpstr>PowerPoint-presentasjon</vt:lpstr>
    </vt:vector>
  </TitlesOfParts>
  <Manager/>
  <Company>Finansforbundet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Kjersti E. Aronsen</dc:creator>
  <cp:keywords/>
  <dc:description/>
  <cp:lastModifiedBy>Kjersti E. Aronsen</cp:lastModifiedBy>
  <cp:revision>127</cp:revision>
  <dcterms:created xsi:type="dcterms:W3CDTF">2015-08-25T13:23:36Z</dcterms:created>
  <dcterms:modified xsi:type="dcterms:W3CDTF">2018-01-12T09:47:49Z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0x0101000BA834CC468B4F13A5F18A23810C503A004C368166C8084B4B8C3263878278854A</vt:lpwstr>
  </property>
</Properties>
</file>