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317" r:id="rId4"/>
    <p:sldId id="316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379"/>
    <a:srgbClr val="A37EB1"/>
    <a:srgbClr val="59276C"/>
    <a:srgbClr val="A385B0"/>
    <a:srgbClr val="695173"/>
    <a:srgbClr val="B79AC2"/>
    <a:srgbClr val="B397C2"/>
    <a:srgbClr val="91549E"/>
    <a:srgbClr val="994DAD"/>
    <a:srgbClr val="FF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-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stil 1 -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61859" autoAdjust="0"/>
  </p:normalViewPr>
  <p:slideViewPr>
    <p:cSldViewPr>
      <p:cViewPr varScale="1">
        <p:scale>
          <a:sx n="69" d="100"/>
          <a:sy n="69" d="100"/>
        </p:scale>
        <p:origin x="21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476A1-AADB-4EF0-A7E5-1A757AF931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3B4972-397B-4133-BF6E-0D84814D65E6}">
      <dgm:prSet phldrT="[Tekst]"/>
      <dgm:spPr/>
      <dgm:t>
        <a:bodyPr/>
        <a:lstStyle/>
        <a:p>
          <a:r>
            <a:rPr lang="nb-NO" dirty="0" smtClean="0"/>
            <a:t>Kandidater</a:t>
          </a:r>
          <a:endParaRPr lang="nb-NO" dirty="0"/>
        </a:p>
      </dgm:t>
    </dgm:pt>
    <dgm:pt modelId="{48ED453F-4AC7-4D7E-B13D-2E272BEC85F8}" type="parTrans" cxnId="{F6F47CAE-5A91-4CF0-85B4-212A7BF6E121}">
      <dgm:prSet/>
      <dgm:spPr/>
      <dgm:t>
        <a:bodyPr/>
        <a:lstStyle/>
        <a:p>
          <a:endParaRPr lang="nb-NO"/>
        </a:p>
      </dgm:t>
    </dgm:pt>
    <dgm:pt modelId="{5D216145-5446-4A4F-8A9A-2BBF9B5967B9}" type="sibTrans" cxnId="{F6F47CAE-5A91-4CF0-85B4-212A7BF6E121}">
      <dgm:prSet/>
      <dgm:spPr/>
      <dgm:t>
        <a:bodyPr/>
        <a:lstStyle/>
        <a:p>
          <a:endParaRPr lang="nb-NO"/>
        </a:p>
      </dgm:t>
    </dgm:pt>
    <dgm:pt modelId="{58702C85-5858-4DE7-B942-FE0023C68E03}">
      <dgm:prSet phldrT="[Tekst]"/>
      <dgm:spPr/>
      <dgm:t>
        <a:bodyPr/>
        <a:lstStyle/>
        <a:p>
          <a:r>
            <a:rPr lang="nb-NO" dirty="0" smtClean="0"/>
            <a:t>Ansatte</a:t>
          </a:r>
          <a:endParaRPr lang="nb-NO" dirty="0"/>
        </a:p>
      </dgm:t>
    </dgm:pt>
    <dgm:pt modelId="{D5B93475-8888-48C9-88E4-40398326DA65}" type="parTrans" cxnId="{677B02A9-A986-4D4D-8FB5-8B38505E19C7}">
      <dgm:prSet/>
      <dgm:spPr/>
      <dgm:t>
        <a:bodyPr/>
        <a:lstStyle/>
        <a:p>
          <a:endParaRPr lang="nb-NO"/>
        </a:p>
      </dgm:t>
    </dgm:pt>
    <dgm:pt modelId="{DC520D31-39C6-4557-9347-E99D622191DE}" type="sibTrans" cxnId="{677B02A9-A986-4D4D-8FB5-8B38505E19C7}">
      <dgm:prSet/>
      <dgm:spPr/>
      <dgm:t>
        <a:bodyPr/>
        <a:lstStyle/>
        <a:p>
          <a:endParaRPr lang="nb-NO"/>
        </a:p>
      </dgm:t>
    </dgm:pt>
    <dgm:pt modelId="{E5DB9C7F-6FBE-4CB3-9503-4EA43194BE3F}">
      <dgm:prSet phldrT="[Tekst]"/>
      <dgm:spPr>
        <a:noFill/>
        <a:ln>
          <a:noFill/>
        </a:ln>
      </dgm:spPr>
      <dgm:t>
        <a:bodyPr/>
        <a:lstStyle/>
        <a:p>
          <a:r>
            <a:rPr lang="nb-NO" dirty="0" smtClean="0"/>
            <a:t>Prosess</a:t>
          </a:r>
          <a:endParaRPr lang="nb-NO" dirty="0"/>
        </a:p>
      </dgm:t>
    </dgm:pt>
    <dgm:pt modelId="{54EC0BD9-7631-46CA-9973-204E2EFE5EEF}" type="sibTrans" cxnId="{BF5EC839-1089-46C5-B59E-8C8A06DF681B}">
      <dgm:prSet/>
      <dgm:spPr/>
      <dgm:t>
        <a:bodyPr/>
        <a:lstStyle/>
        <a:p>
          <a:endParaRPr lang="nb-NO"/>
        </a:p>
      </dgm:t>
    </dgm:pt>
    <dgm:pt modelId="{07D47835-C401-4452-8874-28F0226B6B93}" type="parTrans" cxnId="{BF5EC839-1089-46C5-B59E-8C8A06DF681B}">
      <dgm:prSet/>
      <dgm:spPr/>
      <dgm:t>
        <a:bodyPr/>
        <a:lstStyle/>
        <a:p>
          <a:endParaRPr lang="nb-NO"/>
        </a:p>
      </dgm:t>
    </dgm:pt>
    <dgm:pt modelId="{C15FCBAA-79C3-4B15-A38A-63F688D0F7D4}" type="pres">
      <dgm:prSet presAssocID="{CD2476A1-AADB-4EF0-A7E5-1A757AF93149}" presName="Name0" presStyleCnt="0">
        <dgm:presLayoutVars>
          <dgm:dir/>
          <dgm:resizeHandles val="exact"/>
        </dgm:presLayoutVars>
      </dgm:prSet>
      <dgm:spPr/>
    </dgm:pt>
    <dgm:pt modelId="{7C676DBA-100C-446B-BAFB-D2472DF68D53}" type="pres">
      <dgm:prSet presAssocID="{A13B4972-397B-4133-BF6E-0D84814D65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DAAFBFB-0C19-46E7-9A13-2CE1A8DEC6E9}" type="pres">
      <dgm:prSet presAssocID="{5D216145-5446-4A4F-8A9A-2BBF9B5967B9}" presName="sibTrans" presStyleLbl="sibTrans2D1" presStyleIdx="0" presStyleCnt="2"/>
      <dgm:spPr/>
      <dgm:t>
        <a:bodyPr/>
        <a:lstStyle/>
        <a:p>
          <a:endParaRPr lang="nb-NO"/>
        </a:p>
      </dgm:t>
    </dgm:pt>
    <dgm:pt modelId="{BC0C6859-6CA8-4845-A7CB-E3A62F849DB5}" type="pres">
      <dgm:prSet presAssocID="{5D216145-5446-4A4F-8A9A-2BBF9B5967B9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665F271C-C33C-4121-8194-B9F770DD643D}" type="pres">
      <dgm:prSet presAssocID="{E5DB9C7F-6FBE-4CB3-9503-4EA43194BE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BE59BF-B13D-4614-8727-1D9B3BD3CE86}" type="pres">
      <dgm:prSet presAssocID="{54EC0BD9-7631-46CA-9973-204E2EFE5EEF}" presName="sibTrans" presStyleLbl="sibTrans2D1" presStyleIdx="1" presStyleCnt="2"/>
      <dgm:spPr/>
      <dgm:t>
        <a:bodyPr/>
        <a:lstStyle/>
        <a:p>
          <a:endParaRPr lang="nb-NO"/>
        </a:p>
      </dgm:t>
    </dgm:pt>
    <dgm:pt modelId="{148CD3A9-DB54-4F1B-AAEC-F8DF3F8297AE}" type="pres">
      <dgm:prSet presAssocID="{54EC0BD9-7631-46CA-9973-204E2EFE5EEF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071DFA68-537D-44E0-AEFD-20A4D5DB2C53}" type="pres">
      <dgm:prSet presAssocID="{58702C85-5858-4DE7-B942-FE0023C68E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450465D-B43A-4A58-99C4-D238C2A742B5}" type="presOf" srcId="{54EC0BD9-7631-46CA-9973-204E2EFE5EEF}" destId="{148CD3A9-DB54-4F1B-AAEC-F8DF3F8297AE}" srcOrd="1" destOrd="0" presId="urn:microsoft.com/office/officeart/2005/8/layout/process1"/>
    <dgm:cxn modelId="{06638118-DFB7-442D-9034-0BF4DD10A012}" type="presOf" srcId="{CD2476A1-AADB-4EF0-A7E5-1A757AF93149}" destId="{C15FCBAA-79C3-4B15-A38A-63F688D0F7D4}" srcOrd="0" destOrd="0" presId="urn:microsoft.com/office/officeart/2005/8/layout/process1"/>
    <dgm:cxn modelId="{34C842B4-9A6A-4472-9B3A-8F06866A3358}" type="presOf" srcId="{54EC0BD9-7631-46CA-9973-204E2EFE5EEF}" destId="{46BE59BF-B13D-4614-8727-1D9B3BD3CE86}" srcOrd="0" destOrd="0" presId="urn:microsoft.com/office/officeart/2005/8/layout/process1"/>
    <dgm:cxn modelId="{BF5EC839-1089-46C5-B59E-8C8A06DF681B}" srcId="{CD2476A1-AADB-4EF0-A7E5-1A757AF93149}" destId="{E5DB9C7F-6FBE-4CB3-9503-4EA43194BE3F}" srcOrd="1" destOrd="0" parTransId="{07D47835-C401-4452-8874-28F0226B6B93}" sibTransId="{54EC0BD9-7631-46CA-9973-204E2EFE5EEF}"/>
    <dgm:cxn modelId="{4A3F0AC5-332D-4778-A697-D4D1948B99C2}" type="presOf" srcId="{A13B4972-397B-4133-BF6E-0D84814D65E6}" destId="{7C676DBA-100C-446B-BAFB-D2472DF68D53}" srcOrd="0" destOrd="0" presId="urn:microsoft.com/office/officeart/2005/8/layout/process1"/>
    <dgm:cxn modelId="{19F887FD-88E5-4FBA-ABFE-09EA931935AA}" type="presOf" srcId="{E5DB9C7F-6FBE-4CB3-9503-4EA43194BE3F}" destId="{665F271C-C33C-4121-8194-B9F770DD643D}" srcOrd="0" destOrd="0" presId="urn:microsoft.com/office/officeart/2005/8/layout/process1"/>
    <dgm:cxn modelId="{677B02A9-A986-4D4D-8FB5-8B38505E19C7}" srcId="{CD2476A1-AADB-4EF0-A7E5-1A757AF93149}" destId="{58702C85-5858-4DE7-B942-FE0023C68E03}" srcOrd="2" destOrd="0" parTransId="{D5B93475-8888-48C9-88E4-40398326DA65}" sibTransId="{DC520D31-39C6-4557-9347-E99D622191DE}"/>
    <dgm:cxn modelId="{AD63C03B-4686-4DFB-A1F2-269C5B5F43DE}" type="presOf" srcId="{58702C85-5858-4DE7-B942-FE0023C68E03}" destId="{071DFA68-537D-44E0-AEFD-20A4D5DB2C53}" srcOrd="0" destOrd="0" presId="urn:microsoft.com/office/officeart/2005/8/layout/process1"/>
    <dgm:cxn modelId="{F6F47CAE-5A91-4CF0-85B4-212A7BF6E121}" srcId="{CD2476A1-AADB-4EF0-A7E5-1A757AF93149}" destId="{A13B4972-397B-4133-BF6E-0D84814D65E6}" srcOrd="0" destOrd="0" parTransId="{48ED453F-4AC7-4D7E-B13D-2E272BEC85F8}" sibTransId="{5D216145-5446-4A4F-8A9A-2BBF9B5967B9}"/>
    <dgm:cxn modelId="{85B707BB-F5EF-46A6-9B86-A5D3CEE5183A}" type="presOf" srcId="{5D216145-5446-4A4F-8A9A-2BBF9B5967B9}" destId="{6DAAFBFB-0C19-46E7-9A13-2CE1A8DEC6E9}" srcOrd="0" destOrd="0" presId="urn:microsoft.com/office/officeart/2005/8/layout/process1"/>
    <dgm:cxn modelId="{3A911580-3D23-4A6E-9D2A-DE26657AA9C7}" type="presOf" srcId="{5D216145-5446-4A4F-8A9A-2BBF9B5967B9}" destId="{BC0C6859-6CA8-4845-A7CB-E3A62F849DB5}" srcOrd="1" destOrd="0" presId="urn:microsoft.com/office/officeart/2005/8/layout/process1"/>
    <dgm:cxn modelId="{53D8FE40-13B1-4BAD-9EB2-2DAD19411A50}" type="presParOf" srcId="{C15FCBAA-79C3-4B15-A38A-63F688D0F7D4}" destId="{7C676DBA-100C-446B-BAFB-D2472DF68D53}" srcOrd="0" destOrd="0" presId="urn:microsoft.com/office/officeart/2005/8/layout/process1"/>
    <dgm:cxn modelId="{28C6422D-6B6B-40BA-A5EB-C94D441E1E63}" type="presParOf" srcId="{C15FCBAA-79C3-4B15-A38A-63F688D0F7D4}" destId="{6DAAFBFB-0C19-46E7-9A13-2CE1A8DEC6E9}" srcOrd="1" destOrd="0" presId="urn:microsoft.com/office/officeart/2005/8/layout/process1"/>
    <dgm:cxn modelId="{A7FBF14C-D8B3-4188-8A5B-DE31DCEF3286}" type="presParOf" srcId="{6DAAFBFB-0C19-46E7-9A13-2CE1A8DEC6E9}" destId="{BC0C6859-6CA8-4845-A7CB-E3A62F849DB5}" srcOrd="0" destOrd="0" presId="urn:microsoft.com/office/officeart/2005/8/layout/process1"/>
    <dgm:cxn modelId="{20E11ED2-73AF-43BB-BF5A-EFCCEF5C7239}" type="presParOf" srcId="{C15FCBAA-79C3-4B15-A38A-63F688D0F7D4}" destId="{665F271C-C33C-4121-8194-B9F770DD643D}" srcOrd="2" destOrd="0" presId="urn:microsoft.com/office/officeart/2005/8/layout/process1"/>
    <dgm:cxn modelId="{FF151AC1-7855-488A-B391-4D225846C2A8}" type="presParOf" srcId="{C15FCBAA-79C3-4B15-A38A-63F688D0F7D4}" destId="{46BE59BF-B13D-4614-8727-1D9B3BD3CE86}" srcOrd="3" destOrd="0" presId="urn:microsoft.com/office/officeart/2005/8/layout/process1"/>
    <dgm:cxn modelId="{543337BF-8753-4941-89BA-C121139DE6C2}" type="presParOf" srcId="{46BE59BF-B13D-4614-8727-1D9B3BD3CE86}" destId="{148CD3A9-DB54-4F1B-AAEC-F8DF3F8297AE}" srcOrd="0" destOrd="0" presId="urn:microsoft.com/office/officeart/2005/8/layout/process1"/>
    <dgm:cxn modelId="{0687FD3A-40B5-40E0-B445-F23EAE6BCFDA}" type="presParOf" srcId="{C15FCBAA-79C3-4B15-A38A-63F688D0F7D4}" destId="{071DFA68-537D-44E0-AEFD-20A4D5DB2C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E6B5-C67D-4844-990C-A87BBBDD34B1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BA11-3440-4485-9BFB-807ABA05B9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75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1C76-21BC-4C55-965F-327B29FCFC4D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5951-FC29-4002-9F14-34D0D44ED2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96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Tillitsvalgte</a:t>
            </a:r>
            <a:r>
              <a:rPr lang="nb-NO" baseline="0" dirty="0" smtClean="0"/>
              <a:t> har, etter avtaleverket, en plass i ansettelsesutvalg og vi kan også påvirker rekrutteringsprosessene internt i bedriften vår.</a:t>
            </a:r>
          </a:p>
          <a:p>
            <a:r>
              <a:rPr lang="nb-NO" baseline="0" dirty="0" smtClean="0"/>
              <a:t>Hvordan skal vi jobbe for å sikre en likestilt rekruttering? En rekruttering som sikrer at vi ikke diskriminerer på bakgrunn av kjønn, etnisitet, religion etc. Denne presentasjonen gir viktige innspill i denne prosessen.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07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96" charset="-128"/>
                <a:cs typeface="+mn-cs"/>
              </a:rPr>
              <a:t>All rekruttering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96" charset="-128"/>
                <a:cs typeface="+mn-cs"/>
              </a:rPr>
              <a:t> skal være profesjonell. For å skape endring kan man tenke mangfold som kvalifikasjon, og man kan ta i bruk positiv særbehandling i særskilte tilfeller.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96" charset="-128"/>
                <a:cs typeface="+mn-cs"/>
              </a:rPr>
              <a:t>Dersom du sitter i et ANSU og blir usikker på om en ansettelse er i tråd med lovgivning og tariffavtale, ikke nøl med å ta kontakt med sekretariatet for å få </a:t>
            </a:r>
            <a:r>
              <a:rPr lang="nb-NO" sz="1200" kern="1200" baseline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96" charset="-128"/>
                <a:cs typeface="+mn-cs"/>
              </a:rPr>
              <a:t>en vurdering.</a:t>
            </a:r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E46E2-BCAB-4C9D-9603-EFF5DC1609F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3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Presentasjonen er laget av LDO. Kommentarer</a:t>
            </a:r>
            <a:r>
              <a:rPr lang="nb-NO" baseline="0" dirty="0" smtClean="0"/>
              <a:t> i manus er skrevet av Finansforbundets sekretariat.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10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Rekrutteringsprosesser</a:t>
            </a:r>
            <a:r>
              <a:rPr lang="nb-NO" baseline="0" dirty="0" smtClean="0"/>
              <a:t> er utfordrende prosesser, og mange steder driver man ikke prosessene på en tilstrekkelig god og velbegrunnet måte. Det er ulikt hvordan tillitsvalgte involveres i prosessene, men tillitsvalgte kan påvirke tilsettingsprosessene og gi gode innspill.</a:t>
            </a:r>
          </a:p>
          <a:p>
            <a:r>
              <a:rPr lang="nb-NO" baseline="0" dirty="0" smtClean="0"/>
              <a:t>Hvem kan søke og dere og hvem vil søke? Dette avhenger av bedriftens etterlatte inntrykk (som påvirkes av mange forhold) I hovedsak er det utlysningsteksten som påvirker hvem som kan og vil søke. Det skal vi se på underveis i innledningen.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E46E2-BCAB-4C9D-9603-EFF5DC1609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Tillitsvalgte</a:t>
            </a:r>
            <a:r>
              <a:rPr lang="nb-NO" baseline="0" dirty="0" smtClean="0"/>
              <a:t> må kjenne til rammeverket for tilsettingsprosesser. Her er følgende lover sentrale. Likestillingsloven – fokus på kjønn.</a:t>
            </a:r>
          </a:p>
          <a:p>
            <a:r>
              <a:rPr lang="nb-NO" baseline="0" dirty="0" smtClean="0"/>
              <a:t>Videre diskrimineringsloven om etnisitet og diskrimineringsloven om seksuell orientering. </a:t>
            </a:r>
          </a:p>
          <a:p>
            <a:r>
              <a:rPr lang="nb-NO" baseline="0" dirty="0" smtClean="0"/>
              <a:t>Tillitsvalgte har også et avtaleverk som gir retningslinjer for hvordan rekrutteringsprosesser skal gjennomføres eks vis HA §14.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E46E2-BCAB-4C9D-9603-EFF5DC1609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Likestilt rekruttering er å ha gode prosesser som gjør at man vurderer kandidater på bakgrunn av kompetanse, og ikke andre markører som etnisitet, alder, kjønn, religion etc.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81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kommer en presentasjon</a:t>
            </a:r>
            <a:r>
              <a:rPr lang="nb-NO" baseline="0" dirty="0" smtClean="0"/>
              <a:t> av en hensiktsmessig arbeidsform i rekrutteringsprosesser.</a:t>
            </a:r>
          </a:p>
          <a:p>
            <a:r>
              <a:rPr lang="nb-NO" baseline="0" dirty="0" smtClean="0"/>
              <a:t>Det er ikke alltid tillitsvalgte er med på alle deler av denne prosessen, men det er hensiktsmessig å se til at rekrutteringsprosesser foregår på tilnærmet samme vis som skisser her.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48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 på denne teksten: Er dette relevante</a:t>
            </a:r>
            <a:r>
              <a:rPr lang="nb-NO" baseline="0" dirty="0" smtClean="0"/>
              <a:t> kriterier for å kunne gjøre en god arbeidsinnsats i en økonomistilling. Hvem appellerer denne annonsen til. Hvem kan søke og hvem vil søke?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E46E2-BCAB-4C9D-9603-EFF5DC1609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ansettelser i staten vil det kunne være lovlig å ansette en person med nedsatt funksjonsevne selv om vedkommende er dårligere kvalifisert enn andre søkere, om personen er uten arbeid eller står i fare for å miste arbeid. Dette er regulert i forskrift til statens tjenestemenn § 9.</a:t>
            </a:r>
          </a:p>
          <a:p>
            <a:r>
              <a:rPr lang="nb-NO" dirty="0" smtClean="0"/>
              <a:t>Dette kalles en positiv særbehandling.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69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velges kandidater ut på din arbeidsplass?</a:t>
            </a:r>
          </a:p>
          <a:p>
            <a:r>
              <a:rPr lang="nb-NO" dirty="0" smtClean="0"/>
              <a:t>Gjennom strukturer</a:t>
            </a:r>
            <a:r>
              <a:rPr lang="nb-NO" baseline="0" dirty="0" smtClean="0"/>
              <a:t>t gjennomgang av kandidatene, eller basert på skjønn. Det er hensiktsmessig å ha et utvelgelsessystem som er minst mulig basert på skjønn, og mest mulig på objektive kriterier.</a:t>
            </a:r>
          </a:p>
          <a:p>
            <a:r>
              <a:rPr lang="nb-NO" baseline="0" dirty="0" smtClean="0"/>
              <a:t>Kan man f eks analysere søknadene anonymt i en periode og se om det gjør en forskjell?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5951-FC29-4002-9F14-34D0D44ED24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82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ittel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37116" cy="432567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827584" y="3933056"/>
            <a:ext cx="748883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189856" y="4113076"/>
            <a:ext cx="6982544" cy="756084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119" y="4941168"/>
            <a:ext cx="6480225" cy="504056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3008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 er LD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7" y="3926003"/>
            <a:ext cx="3367591" cy="109053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4" y="3922646"/>
            <a:ext cx="3387086" cy="10905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66" y="2708920"/>
            <a:ext cx="3367591" cy="107531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3384376" cy="107531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67544" y="642290"/>
            <a:ext cx="8208912" cy="125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15616" y="836712"/>
            <a:ext cx="216024" cy="864096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1115616" y="3068959"/>
            <a:ext cx="3384376" cy="60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EN</a:t>
            </a:r>
            <a:r>
              <a:rPr lang="nb-NO" sz="2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LOVHÅNDHEVER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4640922" y="3068957"/>
            <a:ext cx="3387086" cy="60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 VEILEDER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1115992" y="4217940"/>
            <a:ext cx="3384000" cy="60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</a:t>
            </a:r>
            <a:r>
              <a:rPr lang="nb-NO" sz="2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PÅDRIVER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Sylinder 20"/>
          <p:cNvSpPr txBox="1"/>
          <p:nvPr userDrawn="1"/>
        </p:nvSpPr>
        <p:spPr>
          <a:xfrm>
            <a:off x="4654248" y="4202970"/>
            <a:ext cx="3384000" cy="60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ET KUNNSKAPSMILJØ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Sylinder 26"/>
          <p:cNvSpPr txBox="1"/>
          <p:nvPr userDrawn="1"/>
        </p:nvSpPr>
        <p:spPr>
          <a:xfrm>
            <a:off x="489781" y="980728"/>
            <a:ext cx="81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LDO?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a er LD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564904"/>
            <a:ext cx="3161980" cy="720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67544" y="642290"/>
            <a:ext cx="8208912" cy="125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15616" y="836712"/>
            <a:ext cx="216024" cy="864096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/>
          <p:cNvSpPr txBox="1"/>
          <p:nvPr userDrawn="1"/>
        </p:nvSpPr>
        <p:spPr>
          <a:xfrm>
            <a:off x="1115616" y="2740858"/>
            <a:ext cx="316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EN</a:t>
            </a:r>
            <a:r>
              <a:rPr lang="nb-NO" sz="2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LOVHÅNDHEVER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26"/>
          <p:cNvSpPr/>
          <p:nvPr userDrawn="1"/>
        </p:nvSpPr>
        <p:spPr>
          <a:xfrm>
            <a:off x="1115616" y="3331306"/>
            <a:ext cx="3161980" cy="1605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ktangel 27"/>
          <p:cNvSpPr/>
          <p:nvPr userDrawn="1"/>
        </p:nvSpPr>
        <p:spPr>
          <a:xfrm>
            <a:off x="1311038" y="3315527"/>
            <a:ext cx="290092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Klagesaksbehandling</a:t>
            </a: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 av likestillingsredegjørelser</a:t>
            </a: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Konvensjonsovervåking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37" y="2564904"/>
            <a:ext cx="3540139" cy="236297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489781" y="980728"/>
            <a:ext cx="81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LDO?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1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a er LD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554805"/>
            <a:ext cx="3168352" cy="720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67544" y="642290"/>
            <a:ext cx="8208912" cy="125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15616" y="836712"/>
            <a:ext cx="216024" cy="864096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 userDrawn="1"/>
        </p:nvSpPr>
        <p:spPr>
          <a:xfrm>
            <a:off x="1115616" y="272045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 VEILEDER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1115616" y="3331306"/>
            <a:ext cx="3168352" cy="1605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ktangel 23"/>
          <p:cNvSpPr/>
          <p:nvPr userDrawn="1"/>
        </p:nvSpPr>
        <p:spPr>
          <a:xfrm>
            <a:off x="1331640" y="3352553"/>
            <a:ext cx="290092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 veiledning til virksomheter, organisasjoner og enkeltindivider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25" y="2564904"/>
            <a:ext cx="3534551" cy="2353002"/>
          </a:xfrm>
          <a:prstGeom prst="rect">
            <a:avLst/>
          </a:prstGeom>
        </p:spPr>
      </p:pic>
      <p:sp>
        <p:nvSpPr>
          <p:cNvPr id="30" name="TekstSylinder 29"/>
          <p:cNvSpPr txBox="1"/>
          <p:nvPr userDrawn="1"/>
        </p:nvSpPr>
        <p:spPr>
          <a:xfrm>
            <a:off x="489781" y="980728"/>
            <a:ext cx="81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LDO?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1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va er LD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57" y="2564904"/>
            <a:ext cx="3194408" cy="720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67544" y="642290"/>
            <a:ext cx="8208912" cy="125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15616" y="836712"/>
            <a:ext cx="216024" cy="864096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1115616" y="2708920"/>
            <a:ext cx="316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 PÅDRIVER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1115616" y="3335746"/>
            <a:ext cx="3167349" cy="158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1331640" y="3315527"/>
            <a:ext cx="2900922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Påpeke utfordringer 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og </a:t>
            </a: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sikre 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likestillings-perspektivet</a:t>
            </a:r>
            <a:endParaRPr lang="nb-N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11" y="2564904"/>
            <a:ext cx="3531465" cy="2357184"/>
          </a:xfrm>
          <a:prstGeom prst="rect">
            <a:avLst/>
          </a:prstGeom>
        </p:spPr>
      </p:pic>
      <p:sp>
        <p:nvSpPr>
          <p:cNvPr id="19" name="TekstSylinder 18"/>
          <p:cNvSpPr txBox="1"/>
          <p:nvPr userDrawn="1"/>
        </p:nvSpPr>
        <p:spPr>
          <a:xfrm>
            <a:off x="489781" y="980728"/>
            <a:ext cx="81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LDO?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va er LD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9112"/>
            <a:ext cx="3168352" cy="720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467544" y="642290"/>
            <a:ext cx="8208912" cy="125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115616" y="836712"/>
            <a:ext cx="216024" cy="864096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15616" y="273504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ET KUNNSKAPSMILJØ</a:t>
            </a:r>
            <a:endParaRPr lang="nb-NO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1115616" y="3334238"/>
            <a:ext cx="3168352" cy="1587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1400562" y="3314020"/>
            <a:ext cx="2900922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None/>
            </a:pPr>
            <a:endParaRPr lang="nb-NO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dyktige, engasjerte   og faglig oppdaterte medarbeidere. </a:t>
            </a:r>
            <a:endParaRPr lang="nb-N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39" y="2564903"/>
            <a:ext cx="3537637" cy="2352529"/>
          </a:xfrm>
          <a:prstGeom prst="rect">
            <a:avLst/>
          </a:prstGeom>
        </p:spPr>
      </p:pic>
      <p:sp>
        <p:nvSpPr>
          <p:cNvPr id="23" name="TekstSylinder 22"/>
          <p:cNvSpPr txBox="1"/>
          <p:nvPr userDrawn="1"/>
        </p:nvSpPr>
        <p:spPr>
          <a:xfrm>
            <a:off x="489781" y="980728"/>
            <a:ext cx="81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LDO?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6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321297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3570585"/>
            <a:ext cx="6982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357301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67544" y="764704"/>
            <a:ext cx="8208143" cy="2304678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483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57200" y="548680"/>
            <a:ext cx="8229600" cy="1287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3805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43397"/>
            <a:ext cx="4038600" cy="3805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18.05.2017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02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3"/>
          </p:nvPr>
        </p:nvSpPr>
        <p:spPr>
          <a:xfrm>
            <a:off x="1475656" y="1700808"/>
            <a:ext cx="6481763" cy="360045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7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pPr/>
              <a:t>18.05.2017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971550" y="1557338"/>
            <a:ext cx="7200850" cy="3455987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186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pPr/>
              <a:t>18.05.2017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28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topp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37116" cy="432567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827584" y="3933056"/>
            <a:ext cx="748883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189856" y="3933056"/>
            <a:ext cx="6982544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pPr/>
              <a:t>18.05.2017</a:t>
            </a:fld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97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06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1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3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465328" y="476672"/>
            <a:ext cx="8208912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4355976" y="280589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Clr>
                <a:srgbClr val="91549E"/>
              </a:buClr>
              <a:buFont typeface="Wingdings" panose="05000000000000000000" pitchFamily="2" charset="2"/>
              <a:buChar char="§"/>
            </a:pPr>
            <a:r>
              <a:rPr lang="nb-N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Likestillings- og diskrimineringsombud</a:t>
            </a:r>
          </a:p>
          <a:p>
            <a:pPr marL="285750" indent="-285750">
              <a:lnSpc>
                <a:spcPct val="150000"/>
              </a:lnSpc>
              <a:buClr>
                <a:srgbClr val="91549E"/>
              </a:buClr>
              <a:buFont typeface="Wingdings" panose="05000000000000000000" pitchFamily="2" charset="2"/>
              <a:buChar char="§"/>
            </a:pPr>
            <a:r>
              <a:rPr lang="nb-N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Utdannet jurist</a:t>
            </a:r>
          </a:p>
          <a:p>
            <a:pPr marL="285750" indent="-285750">
              <a:lnSpc>
                <a:spcPct val="150000"/>
              </a:lnSpc>
              <a:buClr>
                <a:srgbClr val="91549E"/>
              </a:buClr>
              <a:buFont typeface="Wingdings" panose="05000000000000000000" pitchFamily="2" charset="2"/>
              <a:buChar char="§"/>
            </a:pPr>
            <a:r>
              <a:rPr lang="nb-N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Tidligere arbeidsminister</a:t>
            </a:r>
            <a:endParaRPr lang="nb-NO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gfx.dagbladet.no/labrador/866/866031/8660313/jpg/active/320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7450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/>
          <p:cNvSpPr txBox="1"/>
          <p:nvPr userDrawn="1"/>
        </p:nvSpPr>
        <p:spPr>
          <a:xfrm>
            <a:off x="2409544" y="72101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Hanne Bjurstrøm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755576" y="2708920"/>
            <a:ext cx="7632848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1043609" y="2970818"/>
            <a:ext cx="7056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 lov forbyr diskriminering </a:t>
            </a:r>
          </a:p>
          <a:p>
            <a:pPr marL="0" indent="0" algn="ctr">
              <a:buNone/>
            </a:pPr>
            <a:r>
              <a:rPr lang="nb-NO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men hva er diskriminering?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50707" r="22477" b="29294"/>
          <a:stretch/>
        </p:blipFill>
        <p:spPr>
          <a:xfrm>
            <a:off x="2051720" y="1268760"/>
            <a:ext cx="4857456" cy="8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4" y="3032468"/>
            <a:ext cx="6634866" cy="2052716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177494" y="1146274"/>
            <a:ext cx="663486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2195736" y="3452807"/>
            <a:ext cx="4439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Usaklig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forskjellsbehandling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knyttet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diskrimineringsgrunnlag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2149188" y="1713002"/>
            <a:ext cx="458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Diskriminering</a:t>
            </a:r>
            <a:r>
              <a:rPr lang="nb-NO" sz="4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er: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3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39" y="4696750"/>
            <a:ext cx="1872000" cy="1116000"/>
          </a:xfrm>
          <a:prstGeom prst="rect">
            <a:avLst/>
          </a:prstGeom>
        </p:spPr>
      </p:pic>
      <p:pic>
        <p:nvPicPr>
          <p:cNvPr id="3" name="Bilde 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5" y="3417617"/>
            <a:ext cx="1872000" cy="1116000"/>
          </a:xfrm>
          <a:prstGeom prst="rect">
            <a:avLst/>
          </a:prstGeom>
        </p:spPr>
      </p:pic>
      <p:pic>
        <p:nvPicPr>
          <p:cNvPr id="31" name="Bilde 30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5" y="2129191"/>
            <a:ext cx="1872000" cy="1116000"/>
          </a:xfrm>
          <a:prstGeom prst="rect">
            <a:avLst/>
          </a:prstGeom>
        </p:spPr>
      </p:pic>
      <p:pic>
        <p:nvPicPr>
          <p:cNvPr id="5" name="Bilde 4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39" y="3406771"/>
            <a:ext cx="1872000" cy="1116000"/>
          </a:xfrm>
          <a:prstGeom prst="rect">
            <a:avLst/>
          </a:prstGeom>
        </p:spPr>
      </p:pic>
      <p:pic>
        <p:nvPicPr>
          <p:cNvPr id="30" name="Bilde 29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94" y="3406771"/>
            <a:ext cx="1872000" cy="1116000"/>
          </a:xfrm>
          <a:prstGeom prst="rect">
            <a:avLst/>
          </a:prstGeom>
        </p:spPr>
      </p:pic>
      <p:pic>
        <p:nvPicPr>
          <p:cNvPr id="4" name="Bilde 3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9" y="2127520"/>
            <a:ext cx="1872000" cy="1116000"/>
          </a:xfrm>
          <a:prstGeom prst="rect">
            <a:avLst/>
          </a:prstGeom>
        </p:spPr>
      </p:pic>
      <p:pic>
        <p:nvPicPr>
          <p:cNvPr id="2" name="Bilde 1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47" y="2127520"/>
            <a:ext cx="1872000" cy="1116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395536" y="557808"/>
            <a:ext cx="8229600" cy="1287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1997932" y="2490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197968" y="858034"/>
            <a:ext cx="676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Diskriminerings</a:t>
            </a:r>
            <a:r>
              <a:rPr lang="nb-NO" sz="4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grunnlag:</a:t>
            </a:r>
            <a:endParaRPr lang="nb-NO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4051199" y="37657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Sylinder 19"/>
          <p:cNvSpPr txBox="1"/>
          <p:nvPr userDrawn="1"/>
        </p:nvSpPr>
        <p:spPr>
          <a:xfrm>
            <a:off x="3683873" y="2410525"/>
            <a:ext cx="189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pPr algn="ctr"/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LIVSSYN</a:t>
            </a:r>
            <a:endParaRPr lang="nb-N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1801947" y="3753155"/>
            <a:ext cx="189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ETNISITET</a:t>
            </a:r>
            <a:endParaRPr lang="nb-N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Sylinder 22"/>
          <p:cNvSpPr txBox="1"/>
          <p:nvPr userDrawn="1"/>
        </p:nvSpPr>
        <p:spPr>
          <a:xfrm>
            <a:off x="5724128" y="2419450"/>
            <a:ext cx="189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FUNKSJONS-EVNE</a:t>
            </a:r>
            <a:endParaRPr lang="nb-N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Sylinder 23"/>
          <p:cNvSpPr txBox="1"/>
          <p:nvPr userDrawn="1"/>
        </p:nvSpPr>
        <p:spPr>
          <a:xfrm>
            <a:off x="5681603" y="3483005"/>
            <a:ext cx="1890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KJØNNSUTRYKK</a:t>
            </a:r>
          </a:p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KJØNNSIDENTITET</a:t>
            </a:r>
          </a:p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SEKSUELL</a:t>
            </a:r>
          </a:p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ORIENTERING</a:t>
            </a:r>
            <a:endParaRPr lang="nb-N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Sylinder 24"/>
          <p:cNvSpPr txBox="1"/>
          <p:nvPr userDrawn="1"/>
        </p:nvSpPr>
        <p:spPr>
          <a:xfrm>
            <a:off x="3683873" y="4858102"/>
            <a:ext cx="189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FAGFORENINGS-</a:t>
            </a:r>
          </a:p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MEDLEMSKAP</a:t>
            </a:r>
            <a:r>
              <a:rPr lang="nb-NO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</a:p>
          <a:p>
            <a:pPr algn="ctr"/>
            <a:r>
              <a:rPr lang="nb-NO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 SYN</a:t>
            </a:r>
            <a:endParaRPr lang="nb-N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165304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5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177281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213285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33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457200" y="548680"/>
            <a:ext cx="8229600" cy="1287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 smtClean="0"/>
              <a:t>Legg til punkt (maks 5)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Topptekst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27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611188" y="1052736"/>
            <a:ext cx="7993062" cy="4752752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6116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med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907704" y="908720"/>
            <a:ext cx="62624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Ellipse 6"/>
          <p:cNvSpPr/>
          <p:nvPr userDrawn="1"/>
        </p:nvSpPr>
        <p:spPr>
          <a:xfrm>
            <a:off x="683568" y="2204864"/>
            <a:ext cx="1440160" cy="1440160"/>
          </a:xfrm>
          <a:prstGeom prst="ellipse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 hasCustomPrompt="1"/>
          </p:nvPr>
        </p:nvSpPr>
        <p:spPr>
          <a:xfrm>
            <a:off x="2367647" y="1196752"/>
            <a:ext cx="6982544" cy="79208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94DAD"/>
                </a:solidFill>
              </a:defRPr>
            </a:lvl1pPr>
          </a:lstStyle>
          <a:p>
            <a:r>
              <a:rPr lang="nb-NO" dirty="0" smtClean="0"/>
              <a:t>Sett inn overskrift</a:t>
            </a:r>
            <a:endParaRPr lang="nb-NO" dirty="0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4653335"/>
            <a:ext cx="2698750" cy="359841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 sz="1200" dirty="0" smtClean="0"/>
              <a:t>Sett inn kilde</a:t>
            </a:r>
            <a:endParaRPr lang="nb-NO" dirty="0"/>
          </a:p>
        </p:txBody>
      </p:sp>
      <p:sp>
        <p:nvSpPr>
          <p:cNvPr id="2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753" y="2132856"/>
            <a:ext cx="4680520" cy="504056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redigere brødtekst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2" hasCustomPrompt="1"/>
          </p:nvPr>
        </p:nvSpPr>
        <p:spPr>
          <a:xfrm>
            <a:off x="1008606" y="2350498"/>
            <a:ext cx="1043114" cy="1222518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z="7200" b="1" dirty="0" smtClean="0"/>
              <a:t>#1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62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920694" y="908720"/>
            <a:ext cx="62624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Ellipse 6"/>
          <p:cNvSpPr/>
          <p:nvPr userDrawn="1"/>
        </p:nvSpPr>
        <p:spPr>
          <a:xfrm>
            <a:off x="683568" y="2204864"/>
            <a:ext cx="1440160" cy="1440160"/>
          </a:xfrm>
          <a:prstGeom prst="ellipse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55999" y="4581327"/>
            <a:ext cx="2698750" cy="359841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b-NO" sz="1200" dirty="0" smtClean="0"/>
              <a:t>Sett inn kilde</a:t>
            </a:r>
            <a:endParaRPr lang="nb-NO" dirty="0"/>
          </a:p>
        </p:txBody>
      </p:sp>
      <p:sp>
        <p:nvSpPr>
          <p:cNvPr id="2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4680520" cy="504056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Klikk for å sett inn lovtekst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043608" y="227687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endParaRPr lang="nb-NO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7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hjelper d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467544" y="2348880"/>
            <a:ext cx="8208912" cy="110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1360456" y="2564976"/>
            <a:ext cx="144000" cy="64800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763688" y="256664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hjelper deg</a:t>
            </a:r>
            <a:endParaRPr lang="nb-NO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 userDrawn="1"/>
        </p:nvSpPr>
        <p:spPr>
          <a:xfrm>
            <a:off x="1259632" y="358753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b-NO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juridisk veiledning</a:t>
            </a:r>
          </a:p>
          <a:p>
            <a:pPr marL="457200" indent="-457200">
              <a:lnSpc>
                <a:spcPct val="100000"/>
              </a:lnSpc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 oss på nett: </a:t>
            </a:r>
            <a:r>
              <a:rPr lang="nb-NO" sz="2400" b="1" u="sng" baseline="0" dirty="0" smtClean="0">
                <a:solidFill>
                  <a:srgbClr val="994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www.ldo.no</a:t>
            </a:r>
          </a:p>
          <a:p>
            <a:pPr marL="457200" indent="-457200">
              <a:lnSpc>
                <a:spcPct val="100000"/>
              </a:lnSpc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oss: 23 15 73 00</a:t>
            </a:r>
          </a:p>
          <a:p>
            <a:pPr marL="457200" indent="-457200">
              <a:lnSpc>
                <a:spcPct val="100000"/>
              </a:lnSpc>
              <a:buClr>
                <a:srgbClr val="994DAD"/>
              </a:buClr>
              <a:buFont typeface="Wingdings" panose="05000000000000000000" pitchFamily="2" charset="2"/>
              <a:buChar char="§"/>
            </a:pPr>
            <a:r>
              <a:rPr lang="nb-NO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E-post: </a:t>
            </a:r>
            <a:r>
              <a:rPr lang="nb-NO" sz="2400" b="1" u="sng" baseline="0" dirty="0" smtClean="0">
                <a:solidFill>
                  <a:srgbClr val="994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post@ldo.no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792504" y="5312270"/>
            <a:ext cx="28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nb-N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mittOmbud</a:t>
            </a:r>
            <a:endParaRPr lang="nb-NO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5179088" y="53157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r>
              <a:rPr lang="nb-N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nb-NO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mittOmbud</a:t>
            </a:r>
            <a:endParaRPr lang="nb-NO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5331702"/>
            <a:ext cx="393047" cy="39304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56" y="5331702"/>
            <a:ext cx="389131" cy="38913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3" b="49706"/>
          <a:stretch/>
        </p:blipFill>
        <p:spPr>
          <a:xfrm>
            <a:off x="467544" y="476673"/>
            <a:ext cx="8208912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 gjør 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67544" y="3212976"/>
            <a:ext cx="82089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93912" y="3543151"/>
            <a:ext cx="6982544" cy="14700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Hva gjør LDO?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99592" y="3573016"/>
            <a:ext cx="288032" cy="1440160"/>
          </a:xfrm>
          <a:prstGeom prst="rect">
            <a:avLst/>
          </a:prstGeom>
          <a:solidFill>
            <a:srgbClr val="984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8" b="40790"/>
          <a:stretch/>
        </p:blipFill>
        <p:spPr>
          <a:xfrm>
            <a:off x="477640" y="1052736"/>
            <a:ext cx="81989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387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82FFA5-9115-48EF-83F7-57E689A6594D}" type="datetimeFigureOut">
              <a:rPr lang="nb-NO" smtClean="0"/>
              <a:pPr/>
              <a:t>18.05.2017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260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D15C3C-3FAA-47DB-94AD-901E3ECBD49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6165304"/>
            <a:ext cx="9144000" cy="7200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971600" y="633138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Likestillings- og diskrimineringsombudet</a:t>
            </a:r>
            <a:r>
              <a:rPr lang="nb-N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b-NO" sz="1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	                  </a:t>
            </a:r>
            <a:r>
              <a:rPr lang="nb-N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www.ldo.no</a:t>
            </a:r>
            <a:endParaRPr lang="nb-N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87178"/>
            <a:ext cx="454190" cy="4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71" r:id="rId5"/>
    <p:sldLayoutId id="2147483668" r:id="rId6"/>
    <p:sldLayoutId id="2147483670" r:id="rId7"/>
    <p:sldLayoutId id="2147483669" r:id="rId8"/>
    <p:sldLayoutId id="2147483662" r:id="rId9"/>
    <p:sldLayoutId id="2147483667" r:id="rId10"/>
    <p:sldLayoutId id="2147483679" r:id="rId11"/>
    <p:sldLayoutId id="2147483680" r:id="rId12"/>
    <p:sldLayoutId id="2147483681" r:id="rId13"/>
    <p:sldLayoutId id="2147483682" r:id="rId14"/>
    <p:sldLayoutId id="2147483666" r:id="rId15"/>
    <p:sldLayoutId id="2147483652" r:id="rId16"/>
    <p:sldLayoutId id="2147483655" r:id="rId17"/>
    <p:sldLayoutId id="2147483684" r:id="rId18"/>
    <p:sldLayoutId id="2147483683" r:id="rId19"/>
    <p:sldLayoutId id="2147483656" r:id="rId20"/>
    <p:sldLayoutId id="2147483657" r:id="rId21"/>
    <p:sldLayoutId id="2147483664" r:id="rId22"/>
    <p:sldLayoutId id="2147483685" r:id="rId23"/>
    <p:sldLayoutId id="2147483675" r:id="rId24"/>
    <p:sldLayoutId id="2147483676" r:id="rId25"/>
    <p:sldLayoutId id="2147483677" r:id="rId26"/>
    <p:sldLayoutId id="2147483665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32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A4DAD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A4DAD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9688" y="-1052513"/>
            <a:ext cx="11763375" cy="896302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-684584" y="5805488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solidFill>
                  <a:schemeClr val="bg1"/>
                </a:solidFill>
              </a:rPr>
              <a:t>Rekruttering</a:t>
            </a:r>
            <a:endParaRPr lang="nb-NO" sz="4000" b="1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-662027" y="699649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Navn på foredragsholder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228184" y="699649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Dato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8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Profesjonell rekruttering - minimumskrav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Gjør en jobbanalyse – Hva trenger vi?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Lag stillingsannonser som ikke ekskluderer</a:t>
            </a:r>
          </a:p>
          <a:p>
            <a:r>
              <a:rPr lang="nb-NO" dirty="0" smtClean="0"/>
              <a:t>Plukk ut kandidater fordomsfritt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Mål kvalifikasjoner på en fornuftig måte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Bind dere til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masta - </a:t>
            </a:r>
            <a:r>
              <a:rPr lang="nb-NO" sz="32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Sørg </a:t>
            </a:r>
            <a:r>
              <a:rPr lang="nb-NO" sz="3200" dirty="0">
                <a:solidFill>
                  <a:schemeClr val="bg1">
                    <a:lumMod val="65000"/>
                  </a:schemeClr>
                </a:solidFill>
                <a:cs typeface="+mn-cs"/>
              </a:rPr>
              <a:t>for tilrettelegging ved behov</a:t>
            </a:r>
          </a:p>
          <a:p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" y="87244"/>
            <a:ext cx="8452996" cy="60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Profesjonell rekruttering - minimumskrav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Gjør en jobbanalyse – Hva trenger vi?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Lag stillingsannonser som ikke ekskluderer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Plukk ut kandidater fordomsfritt</a:t>
            </a:r>
          </a:p>
          <a:p>
            <a:r>
              <a:rPr lang="nb-NO" dirty="0" smtClean="0"/>
              <a:t>Mål kvalifikasjoner på en fornuftig måte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Bind dere til masta - Sørg for tilrettelegging ved behov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80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Profesjonell rekruttering - minimumskrav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Gjør en jobbanalyse – Hva trenger vi?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Lag stillingsannonser som ikke ekskluderer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Plukk ut kandidater fordomsfritt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Mål kvalifikasjoner på en fornuftig måte</a:t>
            </a:r>
          </a:p>
          <a:p>
            <a:r>
              <a:rPr lang="nb-NO" dirty="0"/>
              <a:t>Bind dere til masta - Sørg for tilrettelegging ved behov</a:t>
            </a:r>
          </a:p>
        </p:txBody>
      </p:sp>
    </p:spTree>
    <p:extLst>
      <p:ext uri="{BB962C8B-B14F-4D97-AF65-F5344CB8AC3E}">
        <p14:creationId xmlns:p14="http://schemas.microsoft.com/office/powerpoint/2010/main" val="36701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s 3"/>
          <p:cNvSpPr/>
          <p:nvPr/>
        </p:nvSpPr>
        <p:spPr bwMode="auto">
          <a:xfrm>
            <a:off x="2339751" y="3825044"/>
            <a:ext cx="4320481" cy="828092"/>
          </a:xfrm>
          <a:prstGeom prst="trapezoid">
            <a:avLst>
              <a:gd name="adj" fmla="val 745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FFFFFF"/>
                </a:solidFill>
              </a:rPr>
              <a:t>Mangfold som kvalifikasjon</a:t>
            </a:r>
          </a:p>
        </p:txBody>
      </p:sp>
      <p:sp>
        <p:nvSpPr>
          <p:cNvPr id="5" name="Likebent trekant 4"/>
          <p:cNvSpPr/>
          <p:nvPr/>
        </p:nvSpPr>
        <p:spPr bwMode="auto">
          <a:xfrm>
            <a:off x="3059832" y="1772816"/>
            <a:ext cx="2880320" cy="1872208"/>
          </a:xfrm>
          <a:prstGeom prst="triangle">
            <a:avLst>
              <a:gd name="adj" fmla="val 492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FFFFFF"/>
                </a:solidFill>
              </a:rPr>
              <a:t>Positiv </a:t>
            </a:r>
            <a:r>
              <a:rPr lang="nb-NO" sz="2400" b="1" dirty="0" err="1" smtClean="0">
                <a:solidFill>
                  <a:srgbClr val="FFFFFF"/>
                </a:solidFill>
              </a:rPr>
              <a:t>særbeh</a:t>
            </a:r>
            <a:r>
              <a:rPr lang="nb-NO" sz="2400" b="1" dirty="0" smtClean="0">
                <a:solidFill>
                  <a:srgbClr val="FFFFFF"/>
                </a:solidFill>
              </a:rPr>
              <a:t>.-</a:t>
            </a:r>
            <a:endParaRPr lang="nb-NO" sz="2400" dirty="0" smtClean="0">
              <a:solidFill>
                <a:srgbClr val="000000"/>
              </a:solidFill>
            </a:endParaRPr>
          </a:p>
        </p:txBody>
      </p:sp>
      <p:sp>
        <p:nvSpPr>
          <p:cNvPr id="6" name="Trapes 5"/>
          <p:cNvSpPr/>
          <p:nvPr/>
        </p:nvSpPr>
        <p:spPr bwMode="auto">
          <a:xfrm>
            <a:off x="1547664" y="4797152"/>
            <a:ext cx="5904656" cy="936104"/>
          </a:xfrm>
          <a:prstGeom prst="trapezoid">
            <a:avLst>
              <a:gd name="adj" fmla="val 780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FFFFFF"/>
                </a:solidFill>
              </a:rPr>
              <a:t>Profesjonell rekruttering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God rekruttering er likestilt rekruttering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84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fe88ba3e-a015-4cb6-957a-366c3c06af6e" descr="E3AD1F49-F557-43C5-8420-4BE9495E33D8@i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291" y="1981685"/>
            <a:ext cx="6911189" cy="18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45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 descr="Logo_n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653136"/>
            <a:ext cx="3633825" cy="100569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15318" y="1124744"/>
            <a:ext cx="7777162" cy="2664296"/>
          </a:xfrm>
          <a:prstGeom prst="rect">
            <a:avLst/>
          </a:prstGeom>
        </p:spPr>
        <p:txBody>
          <a:bodyPr vert="horz" lIns="82124" tIns="41061" rIns="82124" bIns="4106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nb-NO" dirty="0" smtClean="0">
                <a:solidFill>
                  <a:schemeClr val="bg1"/>
                </a:solidFill>
              </a:rPr>
              <a:t>Denne presentasjonen har Likestillings-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og diskrimineringsombudet (LDO) laget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for FINANSFORBUNDET til bruk i tillitsvalgtopplæringen.</a:t>
            </a:r>
            <a:endParaRPr lang="nb-NO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nb-NO" sz="1400" dirty="0" smtClean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nb-NO" sz="1400" dirty="0" smtClean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nb-NO" sz="1900" dirty="0" smtClean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nb-NO" sz="1000" dirty="0" smtClean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nb-NO" sz="1000" dirty="0" smtClean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6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Rekruttering</a:t>
            </a:r>
            <a:br>
              <a:rPr lang="nb-NO" dirty="0" smtClean="0"/>
            </a:b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764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Høyrebuet pil 5"/>
          <p:cNvSpPr/>
          <p:nvPr/>
        </p:nvSpPr>
        <p:spPr bwMode="auto">
          <a:xfrm rot="5400000">
            <a:off x="2789802" y="962726"/>
            <a:ext cx="792088" cy="284431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491880" y="5085183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Kvalitetssikre</a:t>
            </a:r>
          </a:p>
          <a:p>
            <a:pPr algn="ctr"/>
            <a:r>
              <a:rPr lang="nb-NO" dirty="0" smtClean="0"/>
              <a:t>- Riktig kandidat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932040" y="1916832"/>
            <a:ext cx="26642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Hvem </a:t>
            </a:r>
            <a:r>
              <a:rPr lang="nb-NO" b="1" dirty="0" smtClean="0"/>
              <a:t>kan</a:t>
            </a:r>
            <a:r>
              <a:rPr lang="nb-NO" dirty="0" smtClean="0"/>
              <a:t> søke?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932040" y="2391271"/>
            <a:ext cx="26642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Hvem </a:t>
            </a:r>
            <a:r>
              <a:rPr lang="nb-NO" b="1" dirty="0" smtClean="0"/>
              <a:t>vil</a:t>
            </a:r>
            <a:r>
              <a:rPr lang="nb-NO" dirty="0" smtClean="0"/>
              <a:t> søke?</a:t>
            </a:r>
            <a:endParaRPr lang="nb-NO" dirty="0"/>
          </a:p>
        </p:txBody>
      </p:sp>
      <p:sp>
        <p:nvSpPr>
          <p:cNvPr id="10" name="Likebent trekant 9"/>
          <p:cNvSpPr/>
          <p:nvPr/>
        </p:nvSpPr>
        <p:spPr bwMode="auto">
          <a:xfrm>
            <a:off x="3203848" y="3001544"/>
            <a:ext cx="2808312" cy="1507576"/>
          </a:xfrm>
          <a:prstGeom prst="triangle">
            <a:avLst>
              <a:gd name="adj" fmla="val 495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="1" dirty="0">
                <a:solidFill>
                  <a:schemeClr val="bg1"/>
                </a:solidFill>
              </a:rPr>
              <a:t>Prosess</a:t>
            </a:r>
          </a:p>
        </p:txBody>
      </p:sp>
    </p:spTree>
    <p:extLst>
      <p:ext uri="{BB962C8B-B14F-4D97-AF65-F5344CB8AC3E}">
        <p14:creationId xmlns:p14="http://schemas.microsoft.com/office/powerpoint/2010/main" val="22734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9" grpId="0" animBg="1"/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Kvalitetssikre rekrutteringsprosess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Gjennomgang av rammeverk</a:t>
            </a:r>
          </a:p>
          <a:p>
            <a:pPr lvl="1"/>
            <a:r>
              <a:rPr lang="nb-NO" dirty="0" smtClean="0"/>
              <a:t>Hva er muligheter / begrensninger?</a:t>
            </a:r>
          </a:p>
          <a:p>
            <a:r>
              <a:rPr lang="nb-NO" dirty="0" smtClean="0"/>
              <a:t>Gjennomgang av rutiner/praksis</a:t>
            </a:r>
          </a:p>
          <a:p>
            <a:pPr lvl="1"/>
            <a:r>
              <a:rPr lang="nb-NO" dirty="0" smtClean="0"/>
              <a:t>Hvor er det diskrimineringsrisiko?</a:t>
            </a:r>
          </a:p>
          <a:p>
            <a:r>
              <a:rPr lang="nb-NO" dirty="0" smtClean="0"/>
              <a:t>Iverksette tiltak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5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762000"/>
            <a:ext cx="8278688" cy="838200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God rekruttering </a:t>
            </a:r>
            <a:r>
              <a:rPr lang="nb-NO" dirty="0" smtClean="0"/>
              <a:t>er </a:t>
            </a:r>
            <a:r>
              <a:rPr lang="nb-NO" b="1" dirty="0" smtClean="0">
                <a:solidFill>
                  <a:srgbClr val="FF0000"/>
                </a:solidFill>
              </a:rPr>
              <a:t>Likestilt rekruttering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rekrutterer den kandidaten som innehar de kvalifikasjonene vi trenger uten å vektlegge andre forhold ved kandidaten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79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Profesjonell rekruttering - minimumskrav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Gjør en jobbanalyse – Hva trenger vi?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Lag stillingsannonser som ikke ekskluderer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Plukk ut kandidater fordomsfritt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Mål kvalifikasjoner på en fornuftig måte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Bind dere til masta - Sørg for tilrettelegging ved behov</a:t>
            </a:r>
          </a:p>
          <a:p>
            <a:endParaRPr lang="nb-NO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017880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Profesjonell rekruttering - minimumskrav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Gjør en jobbanalyse – Hva trenger vi?</a:t>
            </a:r>
          </a:p>
          <a:p>
            <a:r>
              <a:rPr lang="nb-NO" dirty="0" smtClean="0"/>
              <a:t>Lag stillingsannonser som ikke ekskluderer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Plukk ut kandidater fordomsfritt</a:t>
            </a:r>
          </a:p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Mål kvalifikasjoner på en fornuftig måte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Bind dere til masta - Sørg for tilrettelegging ved behov</a:t>
            </a:r>
          </a:p>
          <a:p>
            <a:endParaRPr lang="nb-NO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02" y="1"/>
            <a:ext cx="5313396" cy="4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89" y="4669068"/>
            <a:ext cx="5330343" cy="120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20" y="5949280"/>
            <a:ext cx="6134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Fiolet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0BA834CC468B4F13A5F18A23810C503A000E5FBBA1CEB91F49AC750E67D4FB35AF" ma:contentTypeVersion="0" ma:contentTypeDescription="" ma:contentTypeScope="" ma:versionID="34fa67529724ffabe09529902bb079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330160aae3e2a1fc3863c09dc775a1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GSCategory" minOccurs="0"/>
                <xsd:element ref="ns1:AGSUnderCategory" minOccurs="0"/>
                <xsd:element ref="ns1:AGS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GSCategory" ma:index="0" nillable="true" ma:displayName="Kategori" ma:internalName="AGSCategory">
      <xsd:simpleType>
        <xsd:restriction base="dms:Text"/>
      </xsd:simpleType>
    </xsd:element>
    <xsd:element name="AGSUnderCategory" ma:index="1" nillable="true" ma:displayName="Underkategori" ma:internalName="AGSUnderCategory">
      <xsd:simpleType>
        <xsd:restriction base="dms:Text"/>
      </xsd:simpleType>
    </xsd:element>
    <xsd:element name="AGSDescription" ma:index="2" nillable="true" ma:displayName="Beskrivelse" ma:internalName="AGS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SCategory xmlns="http://schemas.microsoft.com/sharepoint/v3">Kompetanse</AGSCategory>
    <AGSDescription xmlns="http://schemas.microsoft.com/sharepoint/v3" xsi:nil="true"/>
    <AGSUnderCategory xmlns="http://schemas.microsoft.com/sharepoint/v3">Digital opplæring</AGSUnderCategory>
  </documentManagement>
</p:properties>
</file>

<file path=customXml/itemProps1.xml><?xml version="1.0" encoding="utf-8"?>
<ds:datastoreItem xmlns:ds="http://schemas.openxmlformats.org/officeDocument/2006/customXml" ds:itemID="{D525D519-6C2A-4A2B-A3B7-8B7F6C653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93B758-2393-405C-95AA-B25C4CBC621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5520</TotalTime>
  <Words>774</Words>
  <Application>Microsoft Office PowerPoint</Application>
  <PresentationFormat>Skjermfremvisning (4:3)</PresentationFormat>
  <Paragraphs>87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Verdana</vt:lpstr>
      <vt:lpstr>Wingdings</vt:lpstr>
      <vt:lpstr>ヒラギノ角ゴ Pro W3</vt:lpstr>
      <vt:lpstr>Office-tema</vt:lpstr>
      <vt:lpstr>PowerPoint-presentasjon</vt:lpstr>
      <vt:lpstr>PowerPoint-presentasjon</vt:lpstr>
      <vt:lpstr>Rekruttering </vt:lpstr>
      <vt:lpstr>Kvalitetssikre rekrutteringsprosess</vt:lpstr>
      <vt:lpstr>God rekruttering er Likestilt rekruttering</vt:lpstr>
      <vt:lpstr>Profesjonell rekruttering - minimumskrav</vt:lpstr>
      <vt:lpstr>PowerPoint-presentasjon</vt:lpstr>
      <vt:lpstr>Profesjonell rekruttering - minimumskrav</vt:lpstr>
      <vt:lpstr>PowerPoint-presentasjon</vt:lpstr>
      <vt:lpstr>Profesjonell rekruttering - minimumskrav</vt:lpstr>
      <vt:lpstr>PowerPoint-presentasjon</vt:lpstr>
      <vt:lpstr>Profesjonell rekruttering - minimumskrav</vt:lpstr>
      <vt:lpstr>Profesjonell rekruttering - minimumskrav</vt:lpstr>
      <vt:lpstr>God rekruttering er likestilt rekruttering</vt:lpstr>
    </vt:vector>
  </TitlesOfParts>
  <Company>LDO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Henning Meyer Petersen</dc:creator>
  <cp:lastModifiedBy>Inger Eline Romundgard</cp:lastModifiedBy>
  <cp:revision>198</cp:revision>
  <cp:lastPrinted>2015-11-20T08:41:47Z</cp:lastPrinted>
  <dcterms:created xsi:type="dcterms:W3CDTF">2015-10-09T06:10:42Z</dcterms:created>
  <dcterms:modified xsi:type="dcterms:W3CDTF">2017-05-18T13:15:00Z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0x0101000BA834CC468B4F13A5F18A23810C503A000E5FBBA1CEB91F49AC750E67D4FB35AF</vt:lpwstr>
  </property>
</Properties>
</file>