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299960-3B41-4657-B352-7B09580801BB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B13A2697-45BB-4742-94E8-483CA8F9DAA5}">
      <dgm:prSet phldrT="[Tekst]"/>
      <dgm:spPr/>
      <dgm:t>
        <a:bodyPr/>
        <a:lstStyle/>
        <a:p>
          <a:r>
            <a:rPr lang="nb-NO" dirty="0" smtClean="0"/>
            <a:t>1: Krev at tariffavtalen overholdes</a:t>
          </a:r>
          <a:endParaRPr lang="nb-NO" dirty="0"/>
        </a:p>
      </dgm:t>
    </dgm:pt>
    <dgm:pt modelId="{832B808E-05D3-4197-B352-1FDB136C19FE}" type="parTrans" cxnId="{0AB3D94F-7252-42F2-99A3-A1EED28EB427}">
      <dgm:prSet/>
      <dgm:spPr/>
      <dgm:t>
        <a:bodyPr/>
        <a:lstStyle/>
        <a:p>
          <a:endParaRPr lang="nb-NO"/>
        </a:p>
      </dgm:t>
    </dgm:pt>
    <dgm:pt modelId="{09B78527-1799-4F68-93A3-2749EE01BCCA}" type="sibTrans" cxnId="{0AB3D94F-7252-42F2-99A3-A1EED28EB427}">
      <dgm:prSet/>
      <dgm:spPr/>
      <dgm:t>
        <a:bodyPr/>
        <a:lstStyle/>
        <a:p>
          <a:endParaRPr lang="nb-NO"/>
        </a:p>
      </dgm:t>
    </dgm:pt>
    <dgm:pt modelId="{9ED6C7F9-CC32-4096-912F-DE02107C65EB}">
      <dgm:prSet phldrT="[Tekst]"/>
      <dgm:spPr/>
      <dgm:t>
        <a:bodyPr/>
        <a:lstStyle/>
        <a:p>
          <a:r>
            <a:rPr lang="nb-NO" dirty="0" smtClean="0"/>
            <a:t>Det tariffstridige vedtaket må oppheves. Ny prosess med inkludering av tillitsvalgte må iverksettes. Henvis til bestemmelsen som er brutt</a:t>
          </a:r>
          <a:endParaRPr lang="nb-NO" dirty="0"/>
        </a:p>
      </dgm:t>
    </dgm:pt>
    <dgm:pt modelId="{5715D501-CAE5-4193-957A-C0F8A69D10E7}" type="parTrans" cxnId="{D7FB2E50-F177-4A2F-8339-8BEB828D59EE}">
      <dgm:prSet/>
      <dgm:spPr/>
      <dgm:t>
        <a:bodyPr/>
        <a:lstStyle/>
        <a:p>
          <a:endParaRPr lang="nb-NO"/>
        </a:p>
      </dgm:t>
    </dgm:pt>
    <dgm:pt modelId="{BED850CC-1604-4031-B451-C362067109A0}" type="sibTrans" cxnId="{D7FB2E50-F177-4A2F-8339-8BEB828D59EE}">
      <dgm:prSet/>
      <dgm:spPr/>
      <dgm:t>
        <a:bodyPr/>
        <a:lstStyle/>
        <a:p>
          <a:endParaRPr lang="nb-NO"/>
        </a:p>
      </dgm:t>
    </dgm:pt>
    <dgm:pt modelId="{1C18E9B1-9B7A-40C7-A62E-B00741B6C797}">
      <dgm:prSet phldrT="[Tekst]"/>
      <dgm:spPr/>
      <dgm:t>
        <a:bodyPr/>
        <a:lstStyle/>
        <a:p>
          <a:r>
            <a:rPr lang="nb-NO" dirty="0" smtClean="0"/>
            <a:t>2: Uenighetsprotokoll</a:t>
          </a:r>
          <a:endParaRPr lang="nb-NO" dirty="0"/>
        </a:p>
      </dgm:t>
    </dgm:pt>
    <dgm:pt modelId="{CD252714-D776-4847-A4B5-2F04B40A5D80}" type="parTrans" cxnId="{983E557A-4A20-470E-982F-4BE990B301AE}">
      <dgm:prSet/>
      <dgm:spPr/>
      <dgm:t>
        <a:bodyPr/>
        <a:lstStyle/>
        <a:p>
          <a:endParaRPr lang="nb-NO"/>
        </a:p>
      </dgm:t>
    </dgm:pt>
    <dgm:pt modelId="{1D3545CB-1957-467E-BFB7-F072567C4476}" type="sibTrans" cxnId="{983E557A-4A20-470E-982F-4BE990B301AE}">
      <dgm:prSet/>
      <dgm:spPr/>
      <dgm:t>
        <a:bodyPr/>
        <a:lstStyle/>
        <a:p>
          <a:endParaRPr lang="nb-NO"/>
        </a:p>
      </dgm:t>
    </dgm:pt>
    <dgm:pt modelId="{65B623DE-03C7-431A-9FD0-E8EF4CF42994}">
      <dgm:prSet phldrT="[Tekst]"/>
      <dgm:spPr/>
      <dgm:t>
        <a:bodyPr/>
        <a:lstStyle/>
        <a:p>
          <a:r>
            <a:rPr lang="nb-NO" dirty="0" smtClean="0"/>
            <a:t>Eksempel (lenke). Nytt møte med ledelsen, signer protokollen. Send til din bedriftsavtalerådgiver i Finansforbundet. Hvis ledelsen ikke vil signere, noter i protokollen og send likevel. Legg ved utskrift av korrespondanse.</a:t>
          </a:r>
          <a:endParaRPr lang="nb-NO" dirty="0"/>
        </a:p>
      </dgm:t>
    </dgm:pt>
    <dgm:pt modelId="{2134A224-BBF0-49FA-ADF0-E84416625C8E}" type="parTrans" cxnId="{9C384202-B8ED-4D50-8C7C-4BE9C092C493}">
      <dgm:prSet/>
      <dgm:spPr/>
      <dgm:t>
        <a:bodyPr/>
        <a:lstStyle/>
        <a:p>
          <a:endParaRPr lang="nb-NO"/>
        </a:p>
      </dgm:t>
    </dgm:pt>
    <dgm:pt modelId="{7BEE37BE-0903-4805-A6FA-269EA1777588}" type="sibTrans" cxnId="{9C384202-B8ED-4D50-8C7C-4BE9C092C493}">
      <dgm:prSet/>
      <dgm:spPr/>
      <dgm:t>
        <a:bodyPr/>
        <a:lstStyle/>
        <a:p>
          <a:endParaRPr lang="nb-NO"/>
        </a:p>
      </dgm:t>
    </dgm:pt>
    <dgm:pt modelId="{C6759B3D-75E6-4FA5-AD8F-6B5FC238CE9D}">
      <dgm:prSet phldrT="[Tekst]"/>
      <dgm:spPr/>
      <dgm:t>
        <a:bodyPr/>
        <a:lstStyle/>
        <a:p>
          <a:r>
            <a:rPr lang="nb-NO" dirty="0" smtClean="0"/>
            <a:t>3: Overordnede parter forhandler</a:t>
          </a:r>
          <a:endParaRPr lang="nb-NO" dirty="0"/>
        </a:p>
      </dgm:t>
    </dgm:pt>
    <dgm:pt modelId="{4B7733C6-1617-4E44-A59A-9CF019B36A27}" type="parTrans" cxnId="{9C2B90A7-5C3F-4DDB-9DE4-9A2325D1560C}">
      <dgm:prSet/>
      <dgm:spPr/>
      <dgm:t>
        <a:bodyPr/>
        <a:lstStyle/>
        <a:p>
          <a:endParaRPr lang="nb-NO"/>
        </a:p>
      </dgm:t>
    </dgm:pt>
    <dgm:pt modelId="{5EE12431-F0AB-4F11-B341-9CEFCAB591E9}" type="sibTrans" cxnId="{9C2B90A7-5C3F-4DDB-9DE4-9A2325D1560C}">
      <dgm:prSet/>
      <dgm:spPr/>
      <dgm:t>
        <a:bodyPr/>
        <a:lstStyle/>
        <a:p>
          <a:endParaRPr lang="nb-NO"/>
        </a:p>
      </dgm:t>
    </dgm:pt>
    <dgm:pt modelId="{A30DE87E-7CBB-4113-B3AB-EB9D3891EB26}">
      <dgm:prSet phldrT="[Tekst]"/>
      <dgm:spPr/>
      <dgm:t>
        <a:bodyPr/>
        <a:lstStyle/>
        <a:p>
          <a:r>
            <a:rPr lang="nb-NO" dirty="0" smtClean="0"/>
            <a:t>Finansforbundet </a:t>
          </a:r>
          <a:r>
            <a:rPr lang="nb-NO" dirty="0" smtClean="0"/>
            <a:t>og YS vil </a:t>
          </a:r>
          <a:r>
            <a:rPr lang="nb-NO" dirty="0" smtClean="0"/>
            <a:t>vurdere tvistebehandling overfor </a:t>
          </a:r>
          <a:r>
            <a:rPr lang="nb-NO" dirty="0" smtClean="0"/>
            <a:t>Virke</a:t>
          </a:r>
          <a:endParaRPr lang="nb-NO" dirty="0"/>
        </a:p>
      </dgm:t>
    </dgm:pt>
    <dgm:pt modelId="{01E2E83F-9E5C-42DE-9BE2-648AFFCA88FB}" type="parTrans" cxnId="{7A2C1EBF-62F3-435B-97C2-89B77D35600F}">
      <dgm:prSet/>
      <dgm:spPr/>
      <dgm:t>
        <a:bodyPr/>
        <a:lstStyle/>
        <a:p>
          <a:endParaRPr lang="nb-NO"/>
        </a:p>
      </dgm:t>
    </dgm:pt>
    <dgm:pt modelId="{5DF655D4-4852-40F6-839A-0B4B7D37EDD7}" type="sibTrans" cxnId="{7A2C1EBF-62F3-435B-97C2-89B77D35600F}">
      <dgm:prSet/>
      <dgm:spPr/>
      <dgm:t>
        <a:bodyPr/>
        <a:lstStyle/>
        <a:p>
          <a:endParaRPr lang="nb-NO"/>
        </a:p>
      </dgm:t>
    </dgm:pt>
    <dgm:pt modelId="{23052518-81DE-4012-A38C-B2C5B2D2419C}" type="pres">
      <dgm:prSet presAssocID="{41299960-3B41-4657-B352-7B09580801B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8F7ED8A8-78EE-436F-A926-094C05FBEBE5}" type="pres">
      <dgm:prSet presAssocID="{B13A2697-45BB-4742-94E8-483CA8F9DAA5}" presName="composite" presStyleCnt="0"/>
      <dgm:spPr/>
    </dgm:pt>
    <dgm:pt modelId="{169D2BDE-3160-4B77-8C55-125969D14958}" type="pres">
      <dgm:prSet presAssocID="{B13A2697-45BB-4742-94E8-483CA8F9DAA5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647B6701-E4D7-4435-9212-8324A0D469F1}" type="pres">
      <dgm:prSet presAssocID="{B13A2697-45BB-4742-94E8-483CA8F9DAA5}" presName="parSh" presStyleLbl="node1" presStyleIdx="0" presStyleCnt="3"/>
      <dgm:spPr/>
      <dgm:t>
        <a:bodyPr/>
        <a:lstStyle/>
        <a:p>
          <a:endParaRPr lang="nb-NO"/>
        </a:p>
      </dgm:t>
    </dgm:pt>
    <dgm:pt modelId="{831CBD3D-FDB7-47A7-8208-EA2A38E0DD4E}" type="pres">
      <dgm:prSet presAssocID="{B13A2697-45BB-4742-94E8-483CA8F9DAA5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F947B42-8E7C-4C27-914E-941E3329B75F}" type="pres">
      <dgm:prSet presAssocID="{09B78527-1799-4F68-93A3-2749EE01BCCA}" presName="sibTrans" presStyleLbl="sibTrans2D1" presStyleIdx="0" presStyleCnt="2"/>
      <dgm:spPr/>
      <dgm:t>
        <a:bodyPr/>
        <a:lstStyle/>
        <a:p>
          <a:endParaRPr lang="nb-NO"/>
        </a:p>
      </dgm:t>
    </dgm:pt>
    <dgm:pt modelId="{8A89400F-A3DB-4408-8790-2EDD64A2A45F}" type="pres">
      <dgm:prSet presAssocID="{09B78527-1799-4F68-93A3-2749EE01BCCA}" presName="connTx" presStyleLbl="sibTrans2D1" presStyleIdx="0" presStyleCnt="2"/>
      <dgm:spPr/>
      <dgm:t>
        <a:bodyPr/>
        <a:lstStyle/>
        <a:p>
          <a:endParaRPr lang="nb-NO"/>
        </a:p>
      </dgm:t>
    </dgm:pt>
    <dgm:pt modelId="{F6F62A3A-4629-4ABF-8A83-F1F9BEF95C44}" type="pres">
      <dgm:prSet presAssocID="{1C18E9B1-9B7A-40C7-A62E-B00741B6C797}" presName="composite" presStyleCnt="0"/>
      <dgm:spPr/>
    </dgm:pt>
    <dgm:pt modelId="{ED47EB8A-A9C1-4217-A574-13420FB89063}" type="pres">
      <dgm:prSet presAssocID="{1C18E9B1-9B7A-40C7-A62E-B00741B6C79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409C1E8-73F1-4FD3-88C7-F02A263D3626}" type="pres">
      <dgm:prSet presAssocID="{1C18E9B1-9B7A-40C7-A62E-B00741B6C797}" presName="parSh" presStyleLbl="node1" presStyleIdx="1" presStyleCnt="3"/>
      <dgm:spPr/>
      <dgm:t>
        <a:bodyPr/>
        <a:lstStyle/>
        <a:p>
          <a:endParaRPr lang="nb-NO"/>
        </a:p>
      </dgm:t>
    </dgm:pt>
    <dgm:pt modelId="{A4F46741-A087-4681-923F-B1EBA935EA52}" type="pres">
      <dgm:prSet presAssocID="{1C18E9B1-9B7A-40C7-A62E-B00741B6C797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DC1C316-53AE-42F1-92DF-263C3B7ECB62}" type="pres">
      <dgm:prSet presAssocID="{1D3545CB-1957-467E-BFB7-F072567C4476}" presName="sibTrans" presStyleLbl="sibTrans2D1" presStyleIdx="1" presStyleCnt="2"/>
      <dgm:spPr/>
      <dgm:t>
        <a:bodyPr/>
        <a:lstStyle/>
        <a:p>
          <a:endParaRPr lang="nb-NO"/>
        </a:p>
      </dgm:t>
    </dgm:pt>
    <dgm:pt modelId="{5006E33E-EBCD-4587-B166-8306C979AC09}" type="pres">
      <dgm:prSet presAssocID="{1D3545CB-1957-467E-BFB7-F072567C4476}" presName="connTx" presStyleLbl="sibTrans2D1" presStyleIdx="1" presStyleCnt="2"/>
      <dgm:spPr/>
      <dgm:t>
        <a:bodyPr/>
        <a:lstStyle/>
        <a:p>
          <a:endParaRPr lang="nb-NO"/>
        </a:p>
      </dgm:t>
    </dgm:pt>
    <dgm:pt modelId="{31388D6D-C568-4E55-AEBB-2BB0180189E5}" type="pres">
      <dgm:prSet presAssocID="{C6759B3D-75E6-4FA5-AD8F-6B5FC238CE9D}" presName="composite" presStyleCnt="0"/>
      <dgm:spPr/>
    </dgm:pt>
    <dgm:pt modelId="{B7C7020D-8DF5-4975-9DA5-634413679837}" type="pres">
      <dgm:prSet presAssocID="{C6759B3D-75E6-4FA5-AD8F-6B5FC238CE9D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45598CF-3CEE-4279-B570-56EBE672CB04}" type="pres">
      <dgm:prSet presAssocID="{C6759B3D-75E6-4FA5-AD8F-6B5FC238CE9D}" presName="parSh" presStyleLbl="node1" presStyleIdx="2" presStyleCnt="3"/>
      <dgm:spPr/>
      <dgm:t>
        <a:bodyPr/>
        <a:lstStyle/>
        <a:p>
          <a:endParaRPr lang="nb-NO"/>
        </a:p>
      </dgm:t>
    </dgm:pt>
    <dgm:pt modelId="{C472C214-16AA-4AA8-9074-8787C800948F}" type="pres">
      <dgm:prSet presAssocID="{C6759B3D-75E6-4FA5-AD8F-6B5FC238CE9D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A73F3B54-BA08-41D4-B4B8-CE6A96530DB8}" type="presOf" srcId="{B13A2697-45BB-4742-94E8-483CA8F9DAA5}" destId="{169D2BDE-3160-4B77-8C55-125969D14958}" srcOrd="0" destOrd="0" presId="urn:microsoft.com/office/officeart/2005/8/layout/process3"/>
    <dgm:cxn modelId="{AF321D8D-C7C9-4CBA-AF93-71F68DEDF38F}" type="presOf" srcId="{1D3545CB-1957-467E-BFB7-F072567C4476}" destId="{0DC1C316-53AE-42F1-92DF-263C3B7ECB62}" srcOrd="0" destOrd="0" presId="urn:microsoft.com/office/officeart/2005/8/layout/process3"/>
    <dgm:cxn modelId="{D7FB2E50-F177-4A2F-8339-8BEB828D59EE}" srcId="{B13A2697-45BB-4742-94E8-483CA8F9DAA5}" destId="{9ED6C7F9-CC32-4096-912F-DE02107C65EB}" srcOrd="0" destOrd="0" parTransId="{5715D501-CAE5-4193-957A-C0F8A69D10E7}" sibTransId="{BED850CC-1604-4031-B451-C362067109A0}"/>
    <dgm:cxn modelId="{3401F52E-E1F7-496A-9E30-8526CC5590E8}" type="presOf" srcId="{9ED6C7F9-CC32-4096-912F-DE02107C65EB}" destId="{831CBD3D-FDB7-47A7-8208-EA2A38E0DD4E}" srcOrd="0" destOrd="0" presId="urn:microsoft.com/office/officeart/2005/8/layout/process3"/>
    <dgm:cxn modelId="{9C384202-B8ED-4D50-8C7C-4BE9C092C493}" srcId="{1C18E9B1-9B7A-40C7-A62E-B00741B6C797}" destId="{65B623DE-03C7-431A-9FD0-E8EF4CF42994}" srcOrd="0" destOrd="0" parTransId="{2134A224-BBF0-49FA-ADF0-E84416625C8E}" sibTransId="{7BEE37BE-0903-4805-A6FA-269EA1777588}"/>
    <dgm:cxn modelId="{9C2B90A7-5C3F-4DDB-9DE4-9A2325D1560C}" srcId="{41299960-3B41-4657-B352-7B09580801BB}" destId="{C6759B3D-75E6-4FA5-AD8F-6B5FC238CE9D}" srcOrd="2" destOrd="0" parTransId="{4B7733C6-1617-4E44-A59A-9CF019B36A27}" sibTransId="{5EE12431-F0AB-4F11-B341-9CEFCAB591E9}"/>
    <dgm:cxn modelId="{97D781B8-2462-48C5-A545-8568A8FC6172}" type="presOf" srcId="{65B623DE-03C7-431A-9FD0-E8EF4CF42994}" destId="{A4F46741-A087-4681-923F-B1EBA935EA52}" srcOrd="0" destOrd="0" presId="urn:microsoft.com/office/officeart/2005/8/layout/process3"/>
    <dgm:cxn modelId="{410FC9E6-2B94-40EA-9B32-7369C0EEBDBB}" type="presOf" srcId="{A30DE87E-7CBB-4113-B3AB-EB9D3891EB26}" destId="{C472C214-16AA-4AA8-9074-8787C800948F}" srcOrd="0" destOrd="0" presId="urn:microsoft.com/office/officeart/2005/8/layout/process3"/>
    <dgm:cxn modelId="{983E557A-4A20-470E-982F-4BE990B301AE}" srcId="{41299960-3B41-4657-B352-7B09580801BB}" destId="{1C18E9B1-9B7A-40C7-A62E-B00741B6C797}" srcOrd="1" destOrd="0" parTransId="{CD252714-D776-4847-A4B5-2F04B40A5D80}" sibTransId="{1D3545CB-1957-467E-BFB7-F072567C4476}"/>
    <dgm:cxn modelId="{7A2C1EBF-62F3-435B-97C2-89B77D35600F}" srcId="{C6759B3D-75E6-4FA5-AD8F-6B5FC238CE9D}" destId="{A30DE87E-7CBB-4113-B3AB-EB9D3891EB26}" srcOrd="0" destOrd="0" parTransId="{01E2E83F-9E5C-42DE-9BE2-648AFFCA88FB}" sibTransId="{5DF655D4-4852-40F6-839A-0B4B7D37EDD7}"/>
    <dgm:cxn modelId="{A4FD51B5-1099-4271-A792-79F6A9FCF821}" type="presOf" srcId="{41299960-3B41-4657-B352-7B09580801BB}" destId="{23052518-81DE-4012-A38C-B2C5B2D2419C}" srcOrd="0" destOrd="0" presId="urn:microsoft.com/office/officeart/2005/8/layout/process3"/>
    <dgm:cxn modelId="{C0EFAF05-0B34-41EA-BA4D-705C55BA584B}" type="presOf" srcId="{C6759B3D-75E6-4FA5-AD8F-6B5FC238CE9D}" destId="{B7C7020D-8DF5-4975-9DA5-634413679837}" srcOrd="0" destOrd="0" presId="urn:microsoft.com/office/officeart/2005/8/layout/process3"/>
    <dgm:cxn modelId="{2C112D33-4A06-47E8-B6F4-7723F3449626}" type="presOf" srcId="{09B78527-1799-4F68-93A3-2749EE01BCCA}" destId="{8A89400F-A3DB-4408-8790-2EDD64A2A45F}" srcOrd="1" destOrd="0" presId="urn:microsoft.com/office/officeart/2005/8/layout/process3"/>
    <dgm:cxn modelId="{0AB3D94F-7252-42F2-99A3-A1EED28EB427}" srcId="{41299960-3B41-4657-B352-7B09580801BB}" destId="{B13A2697-45BB-4742-94E8-483CA8F9DAA5}" srcOrd="0" destOrd="0" parTransId="{832B808E-05D3-4197-B352-1FDB136C19FE}" sibTransId="{09B78527-1799-4F68-93A3-2749EE01BCCA}"/>
    <dgm:cxn modelId="{65DDBA3D-9491-48EB-AE21-90AB500950CB}" type="presOf" srcId="{C6759B3D-75E6-4FA5-AD8F-6B5FC238CE9D}" destId="{045598CF-3CEE-4279-B570-56EBE672CB04}" srcOrd="1" destOrd="0" presId="urn:microsoft.com/office/officeart/2005/8/layout/process3"/>
    <dgm:cxn modelId="{5CD896C4-0CBE-4947-88A8-98A8A9E0319C}" type="presOf" srcId="{09B78527-1799-4F68-93A3-2749EE01BCCA}" destId="{BF947B42-8E7C-4C27-914E-941E3329B75F}" srcOrd="0" destOrd="0" presId="urn:microsoft.com/office/officeart/2005/8/layout/process3"/>
    <dgm:cxn modelId="{367F23C8-5354-4DEF-BF3D-AFC88C7354B8}" type="presOf" srcId="{1C18E9B1-9B7A-40C7-A62E-B00741B6C797}" destId="{4409C1E8-73F1-4FD3-88C7-F02A263D3626}" srcOrd="1" destOrd="0" presId="urn:microsoft.com/office/officeart/2005/8/layout/process3"/>
    <dgm:cxn modelId="{8B2615B1-C6AC-4134-A3CD-5B303DEE13BC}" type="presOf" srcId="{B13A2697-45BB-4742-94E8-483CA8F9DAA5}" destId="{647B6701-E4D7-4435-9212-8324A0D469F1}" srcOrd="1" destOrd="0" presId="urn:microsoft.com/office/officeart/2005/8/layout/process3"/>
    <dgm:cxn modelId="{C1302556-2FB1-4FF0-9714-06C21522279C}" type="presOf" srcId="{1C18E9B1-9B7A-40C7-A62E-B00741B6C797}" destId="{ED47EB8A-A9C1-4217-A574-13420FB89063}" srcOrd="0" destOrd="0" presId="urn:microsoft.com/office/officeart/2005/8/layout/process3"/>
    <dgm:cxn modelId="{CA342899-712A-4708-8170-B7C5A5713ABE}" type="presOf" srcId="{1D3545CB-1957-467E-BFB7-F072567C4476}" destId="{5006E33E-EBCD-4587-B166-8306C979AC09}" srcOrd="1" destOrd="0" presId="urn:microsoft.com/office/officeart/2005/8/layout/process3"/>
    <dgm:cxn modelId="{1F95E438-0CD0-40B5-A9E1-EE5021A3A960}" type="presParOf" srcId="{23052518-81DE-4012-A38C-B2C5B2D2419C}" destId="{8F7ED8A8-78EE-436F-A926-094C05FBEBE5}" srcOrd="0" destOrd="0" presId="urn:microsoft.com/office/officeart/2005/8/layout/process3"/>
    <dgm:cxn modelId="{EB19E619-E599-4418-AAAD-66EBAAB2EB1D}" type="presParOf" srcId="{8F7ED8A8-78EE-436F-A926-094C05FBEBE5}" destId="{169D2BDE-3160-4B77-8C55-125969D14958}" srcOrd="0" destOrd="0" presId="urn:microsoft.com/office/officeart/2005/8/layout/process3"/>
    <dgm:cxn modelId="{C66C29E3-26D3-4218-9C12-38DD73BB17D8}" type="presParOf" srcId="{8F7ED8A8-78EE-436F-A926-094C05FBEBE5}" destId="{647B6701-E4D7-4435-9212-8324A0D469F1}" srcOrd="1" destOrd="0" presId="urn:microsoft.com/office/officeart/2005/8/layout/process3"/>
    <dgm:cxn modelId="{5F0716CB-A33B-4194-ABAC-1C137581157E}" type="presParOf" srcId="{8F7ED8A8-78EE-436F-A926-094C05FBEBE5}" destId="{831CBD3D-FDB7-47A7-8208-EA2A38E0DD4E}" srcOrd="2" destOrd="0" presId="urn:microsoft.com/office/officeart/2005/8/layout/process3"/>
    <dgm:cxn modelId="{5F4E2557-A49E-4ED7-BFD7-D352CB7780A0}" type="presParOf" srcId="{23052518-81DE-4012-A38C-B2C5B2D2419C}" destId="{BF947B42-8E7C-4C27-914E-941E3329B75F}" srcOrd="1" destOrd="0" presId="urn:microsoft.com/office/officeart/2005/8/layout/process3"/>
    <dgm:cxn modelId="{1F7CE029-E36E-4C45-8B27-1B706F2D5061}" type="presParOf" srcId="{BF947B42-8E7C-4C27-914E-941E3329B75F}" destId="{8A89400F-A3DB-4408-8790-2EDD64A2A45F}" srcOrd="0" destOrd="0" presId="urn:microsoft.com/office/officeart/2005/8/layout/process3"/>
    <dgm:cxn modelId="{3C2A48E5-B9CB-41FC-80D0-99AEB62AA4A9}" type="presParOf" srcId="{23052518-81DE-4012-A38C-B2C5B2D2419C}" destId="{F6F62A3A-4629-4ABF-8A83-F1F9BEF95C44}" srcOrd="2" destOrd="0" presId="urn:microsoft.com/office/officeart/2005/8/layout/process3"/>
    <dgm:cxn modelId="{9B9C5196-5314-4E0C-9C8E-43419441BF1C}" type="presParOf" srcId="{F6F62A3A-4629-4ABF-8A83-F1F9BEF95C44}" destId="{ED47EB8A-A9C1-4217-A574-13420FB89063}" srcOrd="0" destOrd="0" presId="urn:microsoft.com/office/officeart/2005/8/layout/process3"/>
    <dgm:cxn modelId="{FF192E1A-C843-4300-99FB-18B5AE0F4B02}" type="presParOf" srcId="{F6F62A3A-4629-4ABF-8A83-F1F9BEF95C44}" destId="{4409C1E8-73F1-4FD3-88C7-F02A263D3626}" srcOrd="1" destOrd="0" presId="urn:microsoft.com/office/officeart/2005/8/layout/process3"/>
    <dgm:cxn modelId="{89D04F75-D492-41F5-BBD9-67AECB4EF0C9}" type="presParOf" srcId="{F6F62A3A-4629-4ABF-8A83-F1F9BEF95C44}" destId="{A4F46741-A087-4681-923F-B1EBA935EA52}" srcOrd="2" destOrd="0" presId="urn:microsoft.com/office/officeart/2005/8/layout/process3"/>
    <dgm:cxn modelId="{555DBF34-3777-4E09-A447-242B1AF99C2F}" type="presParOf" srcId="{23052518-81DE-4012-A38C-B2C5B2D2419C}" destId="{0DC1C316-53AE-42F1-92DF-263C3B7ECB62}" srcOrd="3" destOrd="0" presId="urn:microsoft.com/office/officeart/2005/8/layout/process3"/>
    <dgm:cxn modelId="{2A6F747D-3282-4F7E-A783-849401A1D5AE}" type="presParOf" srcId="{0DC1C316-53AE-42F1-92DF-263C3B7ECB62}" destId="{5006E33E-EBCD-4587-B166-8306C979AC09}" srcOrd="0" destOrd="0" presId="urn:microsoft.com/office/officeart/2005/8/layout/process3"/>
    <dgm:cxn modelId="{509FC4E0-9AF7-45CD-95A8-0E0B9F630944}" type="presParOf" srcId="{23052518-81DE-4012-A38C-B2C5B2D2419C}" destId="{31388D6D-C568-4E55-AEBB-2BB0180189E5}" srcOrd="4" destOrd="0" presId="urn:microsoft.com/office/officeart/2005/8/layout/process3"/>
    <dgm:cxn modelId="{597FADAE-C25C-46EC-88DD-D61A96A0072A}" type="presParOf" srcId="{31388D6D-C568-4E55-AEBB-2BB0180189E5}" destId="{B7C7020D-8DF5-4975-9DA5-634413679837}" srcOrd="0" destOrd="0" presId="urn:microsoft.com/office/officeart/2005/8/layout/process3"/>
    <dgm:cxn modelId="{B8F29EB3-C4C3-43F5-9F26-73D4874CAB2B}" type="presParOf" srcId="{31388D6D-C568-4E55-AEBB-2BB0180189E5}" destId="{045598CF-3CEE-4279-B570-56EBE672CB04}" srcOrd="1" destOrd="0" presId="urn:microsoft.com/office/officeart/2005/8/layout/process3"/>
    <dgm:cxn modelId="{42BB51DB-CC1B-4BB5-A78A-2122D3DDFAFC}" type="presParOf" srcId="{31388D6D-C568-4E55-AEBB-2BB0180189E5}" destId="{C472C214-16AA-4AA8-9074-8787C800948F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7B6701-E4D7-4435-9212-8324A0D469F1}">
      <dsp:nvSpPr>
        <dsp:cNvPr id="0" name=""/>
        <dsp:cNvSpPr/>
      </dsp:nvSpPr>
      <dsp:spPr>
        <a:xfrm>
          <a:off x="5529" y="49622"/>
          <a:ext cx="2514094" cy="946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1: Krev at tariffavtalen overholdes</a:t>
          </a:r>
          <a:endParaRPr lang="nb-NO" sz="1600" kern="1200" dirty="0"/>
        </a:p>
      </dsp:txBody>
      <dsp:txXfrm>
        <a:off x="5529" y="49622"/>
        <a:ext cx="2514094" cy="631061"/>
      </dsp:txXfrm>
    </dsp:sp>
    <dsp:sp modelId="{831CBD3D-FDB7-47A7-8208-EA2A38E0DD4E}">
      <dsp:nvSpPr>
        <dsp:cNvPr id="0" name=""/>
        <dsp:cNvSpPr/>
      </dsp:nvSpPr>
      <dsp:spPr>
        <a:xfrm>
          <a:off x="520464" y="680684"/>
          <a:ext cx="2514094" cy="307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600" kern="1200" dirty="0" smtClean="0"/>
            <a:t>Det tariffstridige vedtaket må oppheves. Ny prosess med inkludering av tillitsvalgte må iverksettes. Henvis til bestemmelsen som er brutt</a:t>
          </a:r>
          <a:endParaRPr lang="nb-NO" sz="1600" kern="1200" dirty="0"/>
        </a:p>
      </dsp:txBody>
      <dsp:txXfrm>
        <a:off x="594099" y="754319"/>
        <a:ext cx="2366824" cy="2930730"/>
      </dsp:txXfrm>
    </dsp:sp>
    <dsp:sp modelId="{BF947B42-8E7C-4C27-914E-941E3329B75F}">
      <dsp:nvSpPr>
        <dsp:cNvPr id="0" name=""/>
        <dsp:cNvSpPr/>
      </dsp:nvSpPr>
      <dsp:spPr>
        <a:xfrm>
          <a:off x="2900751" y="52185"/>
          <a:ext cx="807990" cy="6259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300" kern="1200"/>
        </a:p>
      </dsp:txBody>
      <dsp:txXfrm>
        <a:off x="2900751" y="177372"/>
        <a:ext cx="620209" cy="375562"/>
      </dsp:txXfrm>
    </dsp:sp>
    <dsp:sp modelId="{4409C1E8-73F1-4FD3-88C7-F02A263D3626}">
      <dsp:nvSpPr>
        <dsp:cNvPr id="0" name=""/>
        <dsp:cNvSpPr/>
      </dsp:nvSpPr>
      <dsp:spPr>
        <a:xfrm>
          <a:off x="4044134" y="49622"/>
          <a:ext cx="2514094" cy="946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2: Uenighetsprotokoll</a:t>
          </a:r>
          <a:endParaRPr lang="nb-NO" sz="1600" kern="1200" dirty="0"/>
        </a:p>
      </dsp:txBody>
      <dsp:txXfrm>
        <a:off x="4044134" y="49622"/>
        <a:ext cx="2514094" cy="631061"/>
      </dsp:txXfrm>
    </dsp:sp>
    <dsp:sp modelId="{A4F46741-A087-4681-923F-B1EBA935EA52}">
      <dsp:nvSpPr>
        <dsp:cNvPr id="0" name=""/>
        <dsp:cNvSpPr/>
      </dsp:nvSpPr>
      <dsp:spPr>
        <a:xfrm>
          <a:off x="4559069" y="680684"/>
          <a:ext cx="2514094" cy="307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600" kern="1200" dirty="0" smtClean="0"/>
            <a:t>Eksempel (lenke). Nytt møte med ledelsen, signer protokollen. Send til din bedriftsavtalerådgiver i Finansforbundet. Hvis ledelsen ikke vil signere, noter i protokollen og send likevel. Legg ved utskrift av korrespondanse.</a:t>
          </a:r>
          <a:endParaRPr lang="nb-NO" sz="1600" kern="1200" dirty="0"/>
        </a:p>
      </dsp:txBody>
      <dsp:txXfrm>
        <a:off x="4632704" y="754319"/>
        <a:ext cx="2366824" cy="2930730"/>
      </dsp:txXfrm>
    </dsp:sp>
    <dsp:sp modelId="{0DC1C316-53AE-42F1-92DF-263C3B7ECB62}">
      <dsp:nvSpPr>
        <dsp:cNvPr id="0" name=""/>
        <dsp:cNvSpPr/>
      </dsp:nvSpPr>
      <dsp:spPr>
        <a:xfrm>
          <a:off x="6939356" y="52185"/>
          <a:ext cx="807990" cy="6259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300" kern="1200"/>
        </a:p>
      </dsp:txBody>
      <dsp:txXfrm>
        <a:off x="6939356" y="177372"/>
        <a:ext cx="620209" cy="375562"/>
      </dsp:txXfrm>
    </dsp:sp>
    <dsp:sp modelId="{045598CF-3CEE-4279-B570-56EBE672CB04}">
      <dsp:nvSpPr>
        <dsp:cNvPr id="0" name=""/>
        <dsp:cNvSpPr/>
      </dsp:nvSpPr>
      <dsp:spPr>
        <a:xfrm>
          <a:off x="8082739" y="49622"/>
          <a:ext cx="2514094" cy="9465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600" kern="1200" dirty="0" smtClean="0"/>
            <a:t>3: Overordnede parter forhandler</a:t>
          </a:r>
          <a:endParaRPr lang="nb-NO" sz="1600" kern="1200" dirty="0"/>
        </a:p>
      </dsp:txBody>
      <dsp:txXfrm>
        <a:off x="8082739" y="49622"/>
        <a:ext cx="2514094" cy="631061"/>
      </dsp:txXfrm>
    </dsp:sp>
    <dsp:sp modelId="{C472C214-16AA-4AA8-9074-8787C800948F}">
      <dsp:nvSpPr>
        <dsp:cNvPr id="0" name=""/>
        <dsp:cNvSpPr/>
      </dsp:nvSpPr>
      <dsp:spPr>
        <a:xfrm>
          <a:off x="8597675" y="680684"/>
          <a:ext cx="2514094" cy="307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b-NO" sz="1600" kern="1200" dirty="0" smtClean="0"/>
            <a:t>Finansforbundet </a:t>
          </a:r>
          <a:r>
            <a:rPr lang="nb-NO" sz="1600" kern="1200" dirty="0" smtClean="0"/>
            <a:t>og YS vil </a:t>
          </a:r>
          <a:r>
            <a:rPr lang="nb-NO" sz="1600" kern="1200" dirty="0" smtClean="0"/>
            <a:t>vurdere tvistebehandling overfor </a:t>
          </a:r>
          <a:r>
            <a:rPr lang="nb-NO" sz="1600" kern="1200" dirty="0" smtClean="0"/>
            <a:t>Virke</a:t>
          </a:r>
          <a:endParaRPr lang="nb-NO" sz="1600" kern="1200" dirty="0"/>
        </a:p>
      </dsp:txBody>
      <dsp:txXfrm>
        <a:off x="8671310" y="754319"/>
        <a:ext cx="2366824" cy="2930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155-3E2A-4A7A-9CC2-36B26C464E1C}" type="datetimeFigureOut">
              <a:rPr lang="nb-NO" smtClean="0"/>
              <a:t>24.05.2017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3339-2AEA-4C96-9D62-8C92C2E3D7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36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155-3E2A-4A7A-9CC2-36B26C464E1C}" type="datetimeFigureOut">
              <a:rPr lang="nb-NO" smtClean="0"/>
              <a:t>24.05.2017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3339-2AEA-4C96-9D62-8C92C2E3D7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37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155-3E2A-4A7A-9CC2-36B26C464E1C}" type="datetimeFigureOut">
              <a:rPr lang="nb-NO" smtClean="0"/>
              <a:t>24.05.2017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3339-2AEA-4C96-9D62-8C92C2E3D7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346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155-3E2A-4A7A-9CC2-36B26C464E1C}" type="datetimeFigureOut">
              <a:rPr lang="nb-NO" smtClean="0"/>
              <a:t>24.05.2017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3339-2AEA-4C96-9D62-8C92C2E3D7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2036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155-3E2A-4A7A-9CC2-36B26C464E1C}" type="datetimeFigureOut">
              <a:rPr lang="nb-NO" smtClean="0"/>
              <a:t>24.05.2017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3339-2AEA-4C96-9D62-8C92C2E3D7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673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155-3E2A-4A7A-9CC2-36B26C464E1C}" type="datetimeFigureOut">
              <a:rPr lang="nb-NO" smtClean="0"/>
              <a:t>24.05.2017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3339-2AEA-4C96-9D62-8C92C2E3D7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066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155-3E2A-4A7A-9CC2-36B26C464E1C}" type="datetimeFigureOut">
              <a:rPr lang="nb-NO" smtClean="0"/>
              <a:t>24.05.2017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3339-2AEA-4C96-9D62-8C92C2E3D7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018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155-3E2A-4A7A-9CC2-36B26C464E1C}" type="datetimeFigureOut">
              <a:rPr lang="nb-NO" smtClean="0"/>
              <a:t>24.05.2017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3339-2AEA-4C96-9D62-8C92C2E3D7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3744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155-3E2A-4A7A-9CC2-36B26C464E1C}" type="datetimeFigureOut">
              <a:rPr lang="nb-NO" smtClean="0"/>
              <a:t>24.05.2017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3339-2AEA-4C96-9D62-8C92C2E3D7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578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155-3E2A-4A7A-9CC2-36B26C464E1C}" type="datetimeFigureOut">
              <a:rPr lang="nb-NO" smtClean="0"/>
              <a:t>24.05.2017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3339-2AEA-4C96-9D62-8C92C2E3D7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956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23155-3E2A-4A7A-9CC2-36B26C464E1C}" type="datetimeFigureOut">
              <a:rPr lang="nb-NO" smtClean="0"/>
              <a:t>24.05.2017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43339-2AEA-4C96-9D62-8C92C2E3D7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767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23155-3E2A-4A7A-9CC2-36B26C464E1C}" type="datetimeFigureOut">
              <a:rPr lang="nb-NO" smtClean="0"/>
              <a:t>24.05.2017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43339-2AEA-4C96-9D62-8C92C2E3D7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279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5573747"/>
              </p:ext>
            </p:extLst>
          </p:nvPr>
        </p:nvGraphicFramePr>
        <p:xfrm>
          <a:off x="523804" y="2330025"/>
          <a:ext cx="11117299" cy="3808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tel 1"/>
          <p:cNvSpPr>
            <a:spLocks noGrp="1"/>
          </p:cNvSpPr>
          <p:nvPr>
            <p:ph type="title"/>
          </p:nvPr>
        </p:nvSpPr>
        <p:spPr>
          <a:xfrm>
            <a:off x="384628" y="184930"/>
            <a:ext cx="10972800" cy="682053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Hva gjør du hvis det er tariffbrudd?</a:t>
            </a:r>
            <a:endParaRPr lang="nb-NO" dirty="0"/>
          </a:p>
        </p:txBody>
      </p:sp>
      <p:sp>
        <p:nvSpPr>
          <p:cNvPr id="6" name="Venstre klammeparentes 5"/>
          <p:cNvSpPr/>
          <p:nvPr/>
        </p:nvSpPr>
        <p:spPr>
          <a:xfrm rot="5400000">
            <a:off x="3650829" y="-855701"/>
            <a:ext cx="352215" cy="6019239"/>
          </a:xfrm>
          <a:prstGeom prst="leftBrace">
            <a:avLst>
              <a:gd name="adj1" fmla="val 8333"/>
              <a:gd name="adj2" fmla="val 6890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7" name="Venstre klammeparentes 6"/>
          <p:cNvSpPr/>
          <p:nvPr/>
        </p:nvSpPr>
        <p:spPr>
          <a:xfrm rot="5400000">
            <a:off x="7728375" y="-1609330"/>
            <a:ext cx="352215" cy="601923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8" name="TekstSylinder 7"/>
          <p:cNvSpPr txBox="1"/>
          <p:nvPr/>
        </p:nvSpPr>
        <p:spPr>
          <a:xfrm>
            <a:off x="817317" y="1555482"/>
            <a:ext cx="372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 dirty="0"/>
              <a:t>Dette gjøres lokalt</a:t>
            </a:r>
            <a:endParaRPr lang="nb-NO" sz="1600" dirty="0"/>
          </a:p>
        </p:txBody>
      </p:sp>
      <p:sp>
        <p:nvSpPr>
          <p:cNvPr id="9" name="Venstre klammeparentes 8"/>
          <p:cNvSpPr/>
          <p:nvPr/>
        </p:nvSpPr>
        <p:spPr>
          <a:xfrm rot="5400000">
            <a:off x="9938737" y="609599"/>
            <a:ext cx="352215" cy="3052516"/>
          </a:xfrm>
          <a:prstGeom prst="leftBrace">
            <a:avLst>
              <a:gd name="adj1" fmla="val 8333"/>
              <a:gd name="adj2" fmla="val 4701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 sz="2400"/>
          </a:p>
        </p:txBody>
      </p:sp>
      <p:sp>
        <p:nvSpPr>
          <p:cNvPr id="10" name="TekstSylinder 9"/>
          <p:cNvSpPr txBox="1"/>
          <p:nvPr/>
        </p:nvSpPr>
        <p:spPr>
          <a:xfrm>
            <a:off x="8353780" y="1611582"/>
            <a:ext cx="372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 dirty="0"/>
              <a:t>Dette gjøres sentralt</a:t>
            </a:r>
            <a:endParaRPr lang="nb-NO" sz="1600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6082454" y="865435"/>
            <a:ext cx="372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600" dirty="0"/>
              <a:t>Fremgår av HA § </a:t>
            </a:r>
            <a:r>
              <a:rPr lang="nb-NO" sz="1600" dirty="0" smtClean="0"/>
              <a:t>3-3 og § 4-5.6</a:t>
            </a:r>
          </a:p>
        </p:txBody>
      </p:sp>
    </p:spTree>
    <p:extLst>
      <p:ext uri="{BB962C8B-B14F-4D97-AF65-F5344CB8AC3E}">
        <p14:creationId xmlns:p14="http://schemas.microsoft.com/office/powerpoint/2010/main" val="2593745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Hva gjør du hvis det er tariffbrudd?</vt:lpstr>
    </vt:vector>
  </TitlesOfParts>
  <Company>Finansforbundet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Hva gjør du hvis det er tariffbrudd?</dc:title>
  <dc:creator>Haavard Ostermann</dc:creator>
  <cp:lastModifiedBy>Haavard Ostermann</cp:lastModifiedBy>
  <cp:revision>1</cp:revision>
  <dcterms:created xsi:type="dcterms:W3CDTF">2017-05-24T11:28:50Z</dcterms:created>
  <dcterms:modified xsi:type="dcterms:W3CDTF">2017-05-24T11:29:09Z</dcterms:modified>
</cp:coreProperties>
</file>