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8"/>
  </p:notesMasterIdLst>
  <p:handoutMasterIdLst>
    <p:handoutMasterId r:id="rId19"/>
  </p:handoutMasterIdLst>
  <p:sldIdLst>
    <p:sldId id="273" r:id="rId4"/>
    <p:sldId id="283" r:id="rId5"/>
    <p:sldId id="284" r:id="rId6"/>
    <p:sldId id="285" r:id="rId7"/>
    <p:sldId id="286" r:id="rId8"/>
    <p:sldId id="297" r:id="rId9"/>
    <p:sldId id="288" r:id="rId10"/>
    <p:sldId id="289" r:id="rId11"/>
    <p:sldId id="296" r:id="rId12"/>
    <p:sldId id="291" r:id="rId13"/>
    <p:sldId id="292" r:id="rId14"/>
    <p:sldId id="298" r:id="rId15"/>
    <p:sldId id="299" r:id="rId16"/>
    <p:sldId id="295" r:id="rId17"/>
  </p:sldIdLst>
  <p:sldSz cx="9144000" cy="5143500" type="screen16x9"/>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614"/>
    <a:srgbClr val="F83A06"/>
    <a:srgbClr val="124E91"/>
    <a:srgbClr val="00B381"/>
    <a:srgbClr val="52565A"/>
    <a:srgbClr val="8B1F1E"/>
    <a:srgbClr val="2B899A"/>
    <a:srgbClr val="5A447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62" autoAdjust="0"/>
    <p:restoredTop sz="95707" autoAdjust="0"/>
  </p:normalViewPr>
  <p:slideViewPr>
    <p:cSldViewPr snapToGrid="0" snapToObjects="1" showGuides="1">
      <p:cViewPr>
        <p:scale>
          <a:sx n="160" d="100"/>
          <a:sy n="160" d="100"/>
        </p:scale>
        <p:origin x="648" y="180"/>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4" d="100"/>
          <a:sy n="144" d="100"/>
        </p:scale>
        <p:origin x="26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C33D6-0A0D-2848-A23A-0A3032B25DD0}" type="datetimeFigureOut">
              <a:rPr lang="nn-NO" smtClean="0"/>
              <a:pPr/>
              <a:t>09.01.2018</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207785-6654-9A46-916F-836BB606299B}" type="slidenum">
              <a:rPr lang="nb-NO" smtClean="0"/>
              <a:pPr/>
              <a:t>‹#›</a:t>
            </a:fld>
            <a:endParaRPr lang="nb-NO"/>
          </a:p>
        </p:txBody>
      </p:sp>
    </p:spTree>
    <p:extLst>
      <p:ext uri="{BB962C8B-B14F-4D97-AF65-F5344CB8AC3E}">
        <p14:creationId xmlns:p14="http://schemas.microsoft.com/office/powerpoint/2010/main" val="1332155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194AA-8E11-474B-A892-FF3FA19C5C6D}" type="datetimeFigureOut">
              <a:rPr lang="nn-NO" smtClean="0"/>
              <a:pPr/>
              <a:t>09.01.2018</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B51AC-F4F3-624A-984C-DB3639108764}" type="slidenum">
              <a:rPr lang="nb-NO" smtClean="0"/>
              <a:pPr/>
              <a:t>‹#›</a:t>
            </a:fld>
            <a:endParaRPr lang="nb-NO"/>
          </a:p>
        </p:txBody>
      </p:sp>
    </p:spTree>
    <p:extLst>
      <p:ext uri="{BB962C8B-B14F-4D97-AF65-F5344CB8AC3E}">
        <p14:creationId xmlns:p14="http://schemas.microsoft.com/office/powerpoint/2010/main" val="2371965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Hvilke oppgaver har vi som tillitsvalgte? Vi gjennomgår de mest</a:t>
            </a:r>
            <a:r>
              <a:rPr lang="nb-NO" baseline="0" dirty="0" smtClean="0"/>
              <a:t> sentrale oppgavene for å skaffe en oversikt.</a:t>
            </a:r>
            <a:endParaRPr lang="nb-NO" dirty="0" smtClean="0"/>
          </a:p>
          <a:p>
            <a:r>
              <a:rPr lang="nb-NO" dirty="0" smtClean="0"/>
              <a:t>Hvem</a:t>
            </a:r>
            <a:r>
              <a:rPr lang="nb-NO" baseline="0" dirty="0" smtClean="0"/>
              <a:t> er vi tillitsvalgte? Hvilken kompetanse har vi, hvilke mål har vi for vervet som tillitsvalgt etc. Vi kjenner hverandre kanskje som kolleger, men det å være tillitsvalgt er «noe annet». Kanskje noen har vært tillitsvalgte i andre organisasjoner tidligere og har med seg kompetanse derfra? Kanskje man har en utdanning som tilsier at man kan bidra inn i tillitsvalgtarbeidet på måter vi som team ikke er kjent med i dag. Vi bør rett og slett bli litt bedre kjent.</a:t>
            </a:r>
          </a:p>
          <a:p>
            <a:endParaRPr lang="nb-NO" baseline="0" dirty="0" smtClean="0"/>
          </a:p>
          <a:p>
            <a:r>
              <a:rPr lang="nb-NO" baseline="0" dirty="0" smtClean="0"/>
              <a:t>Til kursholder: «Bli kjent»-sekvensen bør dokumenteres, slik at det ikke går i glemmeboka</a:t>
            </a:r>
          </a:p>
          <a:p>
            <a:endParaRPr lang="nb-NO" baseline="0" dirty="0" smtClean="0"/>
          </a:p>
          <a:p>
            <a:endParaRPr lang="nb-NO" baseline="0" dirty="0" smtClean="0"/>
          </a:p>
          <a:p>
            <a:r>
              <a:rPr lang="nb-NO" baseline="0" dirty="0" smtClean="0"/>
              <a:t>Vi har ikke tid til å gjøre alt og må derfor prioritere. Hva er det mest hensiktsmessige å prioritere i overskuelig framtid.</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2</a:t>
            </a:fld>
            <a:endParaRPr lang="nb-NO"/>
          </a:p>
        </p:txBody>
      </p:sp>
    </p:spTree>
    <p:extLst>
      <p:ext uri="{BB962C8B-B14F-4D97-AF65-F5344CB8AC3E}">
        <p14:creationId xmlns:p14="http://schemas.microsoft.com/office/powerpoint/2010/main" val="69129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Til kursholder:</a:t>
            </a:r>
          </a:p>
          <a:p>
            <a:r>
              <a:rPr lang="nb-NO" baseline="0" dirty="0" smtClean="0"/>
              <a:t>Her anbefaler vi at dere bruker </a:t>
            </a:r>
            <a:r>
              <a:rPr lang="nb-NO" baseline="0" dirty="0" err="1" smtClean="0"/>
              <a:t>maldokumentene</a:t>
            </a:r>
            <a:r>
              <a:rPr lang="nb-NO" baseline="0" dirty="0" smtClean="0"/>
              <a:t> fra HTV-siden på tillitsvervet.no.</a:t>
            </a:r>
          </a:p>
          <a:p>
            <a:r>
              <a:rPr lang="nb-NO" baseline="0" dirty="0" smtClean="0"/>
              <a:t>Da kan dere tenke strategi, operasjonalisere oppgavene, </a:t>
            </a:r>
            <a:r>
              <a:rPr lang="nb-NO" b="1" baseline="0" dirty="0" smtClean="0"/>
              <a:t>delegere</a:t>
            </a:r>
            <a:r>
              <a:rPr lang="nb-NO" baseline="0" dirty="0" smtClean="0"/>
              <a:t> og </a:t>
            </a:r>
            <a:r>
              <a:rPr lang="nb-NO" baseline="0" dirty="0" err="1" smtClean="0"/>
              <a:t>ansvarliggjøre</a:t>
            </a:r>
            <a:r>
              <a:rPr lang="nb-NO" baseline="0" dirty="0" smtClean="0"/>
              <a:t>.</a:t>
            </a:r>
          </a:p>
          <a:p>
            <a:r>
              <a:rPr lang="nb-NO" baseline="0" dirty="0" smtClean="0"/>
              <a:t>Denne planen må følges opp i påfølgende møter i TU.</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12</a:t>
            </a:fld>
            <a:endParaRPr lang="nb-NO"/>
          </a:p>
        </p:txBody>
      </p:sp>
    </p:spTree>
    <p:extLst>
      <p:ext uri="{BB962C8B-B14F-4D97-AF65-F5344CB8AC3E}">
        <p14:creationId xmlns:p14="http://schemas.microsoft.com/office/powerpoint/2010/main" val="327243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Til kursholder:</a:t>
            </a:r>
          </a:p>
          <a:p>
            <a:r>
              <a:rPr lang="nb-NO" baseline="0" dirty="0" smtClean="0"/>
              <a:t>Her kan deltakerne reflektere litt over spørsmålet.</a:t>
            </a:r>
          </a:p>
          <a:p>
            <a:r>
              <a:rPr lang="nb-NO" baseline="0" dirty="0" smtClean="0"/>
              <a:t>Det er så viktig at man ikke har en slik gjennomgang, for deretter å falle tilbake i gamle mønstre, eller ikke følge opp prioriterte oppgaver etc. Da ville det egentlig være bedre å ikke gjennomføre kurset. Med litt refleksjon rundt dette på slutten, får du som kursleder og/eller HTV gode retningslinjer for hvordan arbeidet bør følges opp i fremtiden.</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13</a:t>
            </a:fld>
            <a:endParaRPr lang="nb-NO"/>
          </a:p>
        </p:txBody>
      </p:sp>
    </p:spTree>
    <p:extLst>
      <p:ext uri="{BB962C8B-B14F-4D97-AF65-F5344CB8AC3E}">
        <p14:creationId xmlns:p14="http://schemas.microsoft.com/office/powerpoint/2010/main" val="291735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En viktig del av arbeidet tillitsvalgte gjør er samtaler og</a:t>
            </a:r>
            <a:r>
              <a:rPr lang="nb-NO" baseline="0" dirty="0" smtClean="0"/>
              <a:t> veiledning av medlemmer</a:t>
            </a:r>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Vi kan få spørsmål om det meste som overtidsbruk, feriepenger, sluttpakker, omstillinger, nedbemanninger, kompetansehevende tiltak. </a:t>
            </a:r>
          </a:p>
          <a:p>
            <a:pPr marL="0" marR="0" indent="0" algn="l" defTabSz="4572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Vi skal ha samtaler med ledelsen – strukturert gjennom samarbeidsutvalg/arbeidsmiljøutvalg, samtaler om budsjett etc. eller uformelle samtaler – og svært viktig for oss nå er diskusjoner om bedriftens fremtid og medlemmenes fremtidige kompetansebehov</a:t>
            </a:r>
          </a:p>
          <a:p>
            <a:pPr marL="0" marR="0" indent="0" algn="l" defTabSz="4572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Vi skal verve. </a:t>
            </a:r>
          </a:p>
          <a:p>
            <a:pPr marL="0" marR="0" indent="0" algn="l" defTabSz="4572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Vi skal forhandle lokal tariffavtale</a:t>
            </a:r>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a:t>
            </a:r>
            <a:endParaRPr lang="nb-NO" dirty="0" smtClean="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3</a:t>
            </a:fld>
            <a:endParaRPr lang="nb-NO"/>
          </a:p>
        </p:txBody>
      </p:sp>
    </p:spTree>
    <p:extLst>
      <p:ext uri="{BB962C8B-B14F-4D97-AF65-F5344CB8AC3E}">
        <p14:creationId xmlns:p14="http://schemas.microsoft.com/office/powerpoint/2010/main" val="37958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Tillitsvalgte skal drøfte lønnspott og lønnstillegg for ansatte i bedriften</a:t>
            </a:r>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Noen ganger må vi bidra som støttespillere konfliktløsning mellom et medlem og en leder, eller i andre relasjoner</a:t>
            </a:r>
          </a:p>
          <a:p>
            <a:pPr marL="0" marR="0" indent="0" algn="l" defTabSz="4572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Her hos oss har vi (beskriv ordningen knyttet til ansettelser) slik innflytelse i ansettelsesprosesser, og vi deltar også i </a:t>
            </a:r>
            <a:r>
              <a:rPr lang="nb-NO" baseline="0" dirty="0" err="1" smtClean="0"/>
              <a:t>xxxx</a:t>
            </a:r>
            <a:r>
              <a:rPr lang="nb-NO" baseline="0" dirty="0" smtClean="0"/>
              <a:t> (beskriv utvalg i bedriften der TV er representert) utvalg.</a:t>
            </a:r>
          </a:p>
          <a:p>
            <a:pPr marL="0" marR="0" indent="0" algn="l" defTabSz="4572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Finansforbundet sentralt tilbyr kurs og seminarer, og vi kan også, slik vi gjør nå, har kurs lokalt i bedriften.</a:t>
            </a:r>
          </a:p>
          <a:p>
            <a:pPr marL="0" marR="0" indent="0" algn="l" defTabSz="4572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Som vi ser – tillitsvalgtes rolle er omfattende og mangslungen. Det er viktig at vi bruker tid på å finne ut hvilke av disse oppgavene vi ønsker å prioritere, og hvem av oss som ønsker å jobbe med hvilke oppgaver.</a:t>
            </a:r>
            <a:endParaRPr lang="nb-NO" dirty="0" smtClean="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4</a:t>
            </a:fld>
            <a:endParaRPr lang="nb-NO"/>
          </a:p>
        </p:txBody>
      </p:sp>
    </p:spTree>
    <p:extLst>
      <p:ext uri="{BB962C8B-B14F-4D97-AF65-F5344CB8AC3E}">
        <p14:creationId xmlns:p14="http://schemas.microsoft.com/office/powerpoint/2010/main" val="156737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ssholder for lysbilde 1"/>
          <p:cNvSpPr>
            <a:spLocks noGrp="1" noRot="1" noChangeAspect="1" noTextEdit="1"/>
          </p:cNvSpPr>
          <p:nvPr>
            <p:ph type="sldImg"/>
          </p:nvPr>
        </p:nvSpPr>
        <p:spPr bwMode="auto">
          <a:noFill/>
          <a:ln>
            <a:solidFill>
              <a:srgbClr val="000000"/>
            </a:solidFill>
            <a:miter lim="800000"/>
            <a:headEnd/>
            <a:tailEnd/>
          </a:ln>
        </p:spPr>
      </p:sp>
      <p:sp>
        <p:nvSpPr>
          <p:cNvPr id="54275" name="Plassholder for notater 2"/>
          <p:cNvSpPr>
            <a:spLocks noGrp="1"/>
          </p:cNvSpPr>
          <p:nvPr>
            <p:ph type="body" idx="1"/>
          </p:nvPr>
        </p:nvSpPr>
        <p:spPr bwMode="auto">
          <a:noFill/>
        </p:spPr>
        <p:txBody>
          <a:bodyPr wrap="square" numCol="1" anchor="t" anchorCtr="0" compatLnSpc="1">
            <a:prstTxWarp prst="textNoShape">
              <a:avLst/>
            </a:prstTxWarp>
          </a:bodyPr>
          <a:lstStyle/>
          <a:p>
            <a:r>
              <a:rPr lang="nb-NO" dirty="0" smtClean="0"/>
              <a:t>Og oppgavene vi skal utføre må være i tråd med </a:t>
            </a:r>
            <a:r>
              <a:rPr lang="nb-NO" baseline="0" dirty="0" smtClean="0"/>
              <a:t>de lovnader vi har gitt til medlemmene våre gjennom merkeplattformen.</a:t>
            </a:r>
          </a:p>
          <a:p>
            <a:r>
              <a:rPr lang="nb-NO" baseline="0" dirty="0" smtClean="0"/>
              <a:t>Det er kanskje ikke alle som har disse fire områdene inn under huden, men det er fine tanker som er verdt å repetere.</a:t>
            </a:r>
          </a:p>
          <a:p>
            <a:pPr marL="171450" indent="-171450">
              <a:buFont typeface="Arial" panose="020B0604020202020204" pitchFamily="34" charset="0"/>
              <a:buChar char="•"/>
            </a:pPr>
            <a:r>
              <a:rPr lang="nb-NO" baseline="0" dirty="0" smtClean="0"/>
              <a:t>Utvikle næringen</a:t>
            </a:r>
          </a:p>
          <a:p>
            <a:pPr marL="171450" indent="-171450">
              <a:buFont typeface="Arial" panose="020B0604020202020204" pitchFamily="34" charset="0"/>
              <a:buChar char="•"/>
            </a:pPr>
            <a:r>
              <a:rPr lang="nb-NO" baseline="0" dirty="0" smtClean="0"/>
              <a:t>Skape Norges beste arbeidsplasser</a:t>
            </a:r>
          </a:p>
          <a:p>
            <a:pPr marL="171450" indent="-171450">
              <a:buFont typeface="Arial" panose="020B0604020202020204" pitchFamily="34" charset="0"/>
              <a:buChar char="•"/>
            </a:pPr>
            <a:r>
              <a:rPr lang="nb-NO" baseline="0" dirty="0" smtClean="0"/>
              <a:t>Innflytelse og muligheter</a:t>
            </a:r>
          </a:p>
          <a:p>
            <a:endParaRPr lang="nb-NO" baseline="0" dirty="0" smtClean="0"/>
          </a:p>
          <a:p>
            <a:r>
              <a:rPr lang="nb-NO" baseline="0" dirty="0" smtClean="0"/>
              <a:t>Hvordan skal vårt TU bidra til dette i vår bedrift.</a:t>
            </a:r>
          </a:p>
        </p:txBody>
      </p:sp>
      <p:sp>
        <p:nvSpPr>
          <p:cNvPr id="14340" name="Plassholder for lysbildenummer 3"/>
          <p:cNvSpPr>
            <a:spLocks noGrp="1"/>
          </p:cNvSpPr>
          <p:nvPr>
            <p:ph type="sldNum" sz="quarter" idx="5"/>
          </p:nvPr>
        </p:nvSpPr>
        <p:spPr bwMode="auto">
          <a:ln>
            <a:miter lim="800000"/>
            <a:headEnd/>
            <a:tailEnd/>
          </a:ln>
        </p:spPr>
        <p:txBody>
          <a:bodyPr/>
          <a:lstStyle/>
          <a:p>
            <a:pPr>
              <a:defRPr/>
            </a:pPr>
            <a:fld id="{E6DB2C71-55BF-4360-A64B-22E46D2AE71D}" type="slidenum">
              <a:rPr lang="nb-NO" smtClean="0">
                <a:solidFill>
                  <a:prstClr val="black"/>
                </a:solidFill>
                <a:ea typeface="MS PGothic" pitchFamily="34" charset="-128"/>
              </a:rPr>
              <a:pPr>
                <a:defRPr/>
              </a:pPr>
              <a:t>5</a:t>
            </a:fld>
            <a:endParaRPr lang="nb-NO" smtClean="0">
              <a:solidFill>
                <a:prstClr val="black"/>
              </a:solidFill>
              <a:ea typeface="MS PGothic" pitchFamily="34" charset="-128"/>
            </a:endParaRPr>
          </a:p>
        </p:txBody>
      </p:sp>
    </p:spTree>
    <p:extLst>
      <p:ext uri="{BB962C8B-B14F-4D97-AF65-F5344CB8AC3E}">
        <p14:creationId xmlns:p14="http://schemas.microsoft.com/office/powerpoint/2010/main" val="109008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Å prioritere betyr å gi</a:t>
            </a:r>
            <a:r>
              <a:rPr lang="nb-NO" baseline="0" dirty="0" smtClean="0"/>
              <a:t> noe forrang på bekostning av noe annet.</a:t>
            </a:r>
          </a:p>
          <a:p>
            <a:endParaRPr lang="nb-NO" baseline="0" dirty="0" smtClean="0"/>
          </a:p>
          <a:p>
            <a:r>
              <a:rPr lang="nb-NO" baseline="0" dirty="0" smtClean="0"/>
              <a:t>Tillitsvalgte har begrenset tid, og bør derfor bruke tid på å finne ut hvordan de skal bruke sine knappe tidsressurser. Det å velge ut et par – tre ting som er det ALLER viktigste å jobbe med, er viktig.</a:t>
            </a:r>
          </a:p>
          <a:p>
            <a:endParaRPr lang="nb-NO" baseline="0" dirty="0" smtClean="0"/>
          </a:p>
          <a:p>
            <a:r>
              <a:rPr lang="nb-NO" baseline="0" dirty="0" smtClean="0"/>
              <a:t>Utfordringen er at når man har bestemt seg for dette, må man si nei til noen av de gode ideene som kommer underveis fra medlemmer eller tillitsvalgte. Ingebrikt Steen Jensen forteller illustrerende fra Stabæk fotball. Der var man enige om at all inntekt skulle komme gjennom aktiviteter som ga relativt høy inntekt per arbeidstime. I et styremøte kommer en styrerepresentant gledesstrålende på at de kan avholde kakelotteri for å sikre inntekt. Alle var enige om at det var en veldig god idé – inntil de kom på at deres taktikk/metode for å nå sin misjon (om å bli Europas beste fotballag) ikke var basert på kakelotteri, men på mer effektive metode for innkreving av penger. Så måtte de altså si nei til kakelotteriet.</a:t>
            </a:r>
          </a:p>
          <a:p>
            <a:endParaRPr lang="nb-NO" baseline="0" dirty="0" smtClean="0"/>
          </a:p>
          <a:p>
            <a:r>
              <a:rPr lang="nb-NO" baseline="0" dirty="0" smtClean="0"/>
              <a:t>Tillitsvalgte må derfor alltid spørre - e</a:t>
            </a:r>
            <a:r>
              <a:rPr lang="nb-NO" dirty="0" smtClean="0"/>
              <a:t>r dette det riktige å gjøre, eller er vi egentlig enige om at andre ting må gjøres først?</a:t>
            </a:r>
          </a:p>
        </p:txBody>
      </p:sp>
      <p:sp>
        <p:nvSpPr>
          <p:cNvPr id="4" name="Plassholder for lysbildenummer 3"/>
          <p:cNvSpPr>
            <a:spLocks noGrp="1"/>
          </p:cNvSpPr>
          <p:nvPr>
            <p:ph type="sldNum" sz="quarter" idx="10"/>
          </p:nvPr>
        </p:nvSpPr>
        <p:spPr/>
        <p:txBody>
          <a:bodyPr/>
          <a:lstStyle/>
          <a:p>
            <a:fld id="{86F11572-6FB4-4B33-B7F6-7EAB8200012F}" type="slidenum">
              <a:rPr lang="nb-NO" smtClean="0"/>
              <a:t>7</a:t>
            </a:fld>
            <a:endParaRPr lang="nb-NO"/>
          </a:p>
        </p:txBody>
      </p:sp>
    </p:spTree>
    <p:extLst>
      <p:ext uri="{BB962C8B-B14F-4D97-AF65-F5344CB8AC3E}">
        <p14:creationId xmlns:p14="http://schemas.microsoft.com/office/powerpoint/2010/main" val="165310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Tillitsvalgte må være kjent med bedriftens strategi. Her</a:t>
            </a:r>
            <a:r>
              <a:rPr lang="nb-NO" baseline="0" dirty="0" smtClean="0"/>
              <a:t> vil det – enten i klartekst eller mer mellom linjene, fremkomme mye informasjon om hvordan våre medlemmers hverdag blir fremover.</a:t>
            </a:r>
          </a:p>
          <a:p>
            <a:r>
              <a:rPr lang="nb-NO" baseline="0" dirty="0" smtClean="0"/>
              <a:t>Dersom vi ser at bedriften skal automatisere f eks. må vi antakeligvis jobbe mye med kompetanseheving av våre medlemmer.</a:t>
            </a:r>
          </a:p>
          <a:p>
            <a:r>
              <a:rPr lang="nb-NO" baseline="0" dirty="0" smtClean="0"/>
              <a:t>Skal ledelsen </a:t>
            </a:r>
            <a:r>
              <a:rPr lang="nb-NO" baseline="0" dirty="0" err="1" smtClean="0"/>
              <a:t>outsource</a:t>
            </a:r>
            <a:r>
              <a:rPr lang="nb-NO" baseline="0" dirty="0" smtClean="0"/>
              <a:t>, ja da kommer vi tillitsvalgte til å måtte bruke mye tid på det.</a:t>
            </a:r>
          </a:p>
          <a:p>
            <a:r>
              <a:rPr lang="nb-NO" baseline="0" smtClean="0"/>
              <a:t>Skal </a:t>
            </a:r>
            <a:r>
              <a:rPr lang="nb-NO" baseline="0" dirty="0" smtClean="0"/>
              <a:t>bedriften gjennomgå pensjonsordningen, vil det påvirke vår arbeidsbelastning.</a:t>
            </a:r>
          </a:p>
          <a:p>
            <a:endParaRPr lang="nb-NO" baseline="0" dirty="0" smtClean="0"/>
          </a:p>
          <a:p>
            <a:r>
              <a:rPr lang="nb-NO" baseline="0" dirty="0" smtClean="0"/>
              <a:t>Vi må også ha et blikk for Finansforbundets mål sentralt. Et viktig punkt i disse dager er arbeid med likelønn. Da må vi vurdere hvordan vi kan jobbe med det lokalt.</a:t>
            </a:r>
          </a:p>
          <a:p>
            <a:endParaRPr lang="nb-NO" baseline="0" dirty="0" smtClean="0"/>
          </a:p>
          <a:p>
            <a:r>
              <a:rPr lang="nb-NO" baseline="0" dirty="0" smtClean="0"/>
              <a:t>Så kommer alle forholdene på vår egen arbeidsplass. Har vi som fagforening noen helt sentrale utfordringer her hos oss? Hvordan er det med medlemsoppslutningen? Klarer vi å rekruttere tillitsvalgte?</a:t>
            </a:r>
          </a:p>
          <a:p>
            <a:r>
              <a:rPr lang="nb-NO" baseline="0" dirty="0" smtClean="0"/>
              <a:t>Har vi lokale tariffavtaler som kan sies opp dette året? Hva gjør vi i så fall med det?</a:t>
            </a:r>
          </a:p>
          <a:p>
            <a:endParaRPr lang="nb-NO" baseline="0" dirty="0" smtClean="0"/>
          </a:p>
          <a:p>
            <a:r>
              <a:rPr lang="nb-NO" baseline="0" dirty="0" smtClean="0"/>
              <a:t>Alt dette er ting som vil hjelpe oss å prioritere.</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8</a:t>
            </a:fld>
            <a:endParaRPr lang="nb-NO"/>
          </a:p>
        </p:txBody>
      </p:sp>
    </p:spTree>
    <p:extLst>
      <p:ext uri="{BB962C8B-B14F-4D97-AF65-F5344CB8AC3E}">
        <p14:creationId xmlns:p14="http://schemas.microsoft.com/office/powerpoint/2010/main" val="388312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smtClean="0"/>
              <a:t>Hvem er de tillitsvalgte i ditt team?</a:t>
            </a:r>
            <a:r>
              <a:rPr lang="nb-NO" baseline="0" dirty="0" smtClean="0"/>
              <a:t> Hva slags bakgrunn har de?  Har de erfaring som tillitsvalgt fra andre bedrifter? Hvilke mål har de for tillitsvervet sitt? Hva ønsker de å bidra med inn i tillitsvalgtrollen.</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9</a:t>
            </a:fld>
            <a:endParaRPr lang="nb-NO"/>
          </a:p>
        </p:txBody>
      </p:sp>
    </p:spTree>
    <p:extLst>
      <p:ext uri="{BB962C8B-B14F-4D97-AF65-F5344CB8AC3E}">
        <p14:creationId xmlns:p14="http://schemas.microsoft.com/office/powerpoint/2010/main" val="41884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 at vi tillitsvalgte skal kunne drive arbeidet på en effektiv måte, må vi</a:t>
            </a:r>
            <a:r>
              <a:rPr lang="nb-NO" baseline="0" dirty="0" smtClean="0"/>
              <a:t> ha en retning for arbeidet og en plan for arbeidet.</a:t>
            </a:r>
          </a:p>
          <a:p>
            <a:endParaRPr lang="nb-NO" baseline="0" dirty="0" smtClean="0"/>
          </a:p>
          <a:p>
            <a:r>
              <a:rPr lang="nb-NO" baseline="0" dirty="0" smtClean="0"/>
              <a:t>Til kursholder: På siden for hovedtillitsvalgte på tillitsvervet.no http://www.tillitsvervet.no/hovedtillitsvalgt/ </a:t>
            </a:r>
          </a:p>
          <a:p>
            <a:r>
              <a:rPr lang="nb-NO" baseline="0" dirty="0" smtClean="0"/>
              <a:t>finnes en del </a:t>
            </a:r>
            <a:r>
              <a:rPr lang="nb-NO" baseline="0" dirty="0" err="1" smtClean="0"/>
              <a:t>maldokumenter</a:t>
            </a:r>
            <a:r>
              <a:rPr lang="nb-NO" baseline="0" dirty="0" smtClean="0"/>
              <a:t> som kan bidra til strukturering av arbeidet i tillitsutvalget – vurder om du ønsker å bruke denne siden i undervisningen, og om du tror </a:t>
            </a:r>
            <a:r>
              <a:rPr lang="nb-NO" baseline="0" dirty="0" err="1" smtClean="0"/>
              <a:t>maldokumentene</a:t>
            </a:r>
            <a:r>
              <a:rPr lang="nb-NO" baseline="0" dirty="0" smtClean="0"/>
              <a:t> er hensiktsmessige for dere.</a:t>
            </a:r>
          </a:p>
          <a:p>
            <a:endParaRPr lang="nb-NO" baseline="0" dirty="0" smtClean="0"/>
          </a:p>
          <a:p>
            <a:r>
              <a:rPr lang="nb-NO" baseline="0" dirty="0" smtClean="0"/>
              <a:t>En årsplan/strategiplan skal gi felles forståelse av målsettingen til TU samt klar fordeling av oppgaver.</a:t>
            </a:r>
          </a:p>
          <a:p>
            <a:endParaRPr lang="nb-NO" baseline="0" dirty="0" smtClean="0"/>
          </a:p>
          <a:p>
            <a:r>
              <a:rPr lang="nb-NO" baseline="0" dirty="0" smtClean="0"/>
              <a:t>Møteinnkallinger gir strukturerte møter</a:t>
            </a:r>
          </a:p>
          <a:p>
            <a:endParaRPr lang="nb-NO" baseline="0" dirty="0" smtClean="0"/>
          </a:p>
          <a:p>
            <a:r>
              <a:rPr lang="nb-NO" baseline="0" dirty="0" smtClean="0"/>
              <a:t>Referatet er vår kollektive hukommelse</a:t>
            </a:r>
          </a:p>
          <a:p>
            <a:endParaRPr lang="nb-NO" baseline="0" dirty="0" smtClean="0"/>
          </a:p>
          <a:p>
            <a:r>
              <a:rPr lang="nb-NO" baseline="0" dirty="0" smtClean="0"/>
              <a:t>Egenevaluering – hvordan lykkes vi som TU – er en svært viktig læringsarena.</a:t>
            </a:r>
          </a:p>
          <a:p>
            <a:endParaRPr lang="nb-NO" baseline="0" dirty="0" smtClean="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10</a:t>
            </a:fld>
            <a:endParaRPr lang="nb-NO"/>
          </a:p>
        </p:txBody>
      </p:sp>
    </p:spTree>
    <p:extLst>
      <p:ext uri="{BB962C8B-B14F-4D97-AF65-F5344CB8AC3E}">
        <p14:creationId xmlns:p14="http://schemas.microsoft.com/office/powerpoint/2010/main" val="141743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Kan kanskje vises?!</a:t>
            </a:r>
            <a:endParaRPr lang="nb-NO" dirty="0"/>
          </a:p>
        </p:txBody>
      </p:sp>
      <p:sp>
        <p:nvSpPr>
          <p:cNvPr id="4" name="Plassholder for lysbildenummer 3"/>
          <p:cNvSpPr>
            <a:spLocks noGrp="1"/>
          </p:cNvSpPr>
          <p:nvPr>
            <p:ph type="sldNum" sz="quarter" idx="10"/>
          </p:nvPr>
        </p:nvSpPr>
        <p:spPr/>
        <p:txBody>
          <a:bodyPr/>
          <a:lstStyle/>
          <a:p>
            <a:fld id="{86F11572-6FB4-4B33-B7F6-7EAB8200012F}" type="slidenum">
              <a:rPr lang="nb-NO" smtClean="0"/>
              <a:t>11</a:t>
            </a:fld>
            <a:endParaRPr lang="nb-NO"/>
          </a:p>
        </p:txBody>
      </p:sp>
    </p:spTree>
    <p:extLst>
      <p:ext uri="{BB962C8B-B14F-4D97-AF65-F5344CB8AC3E}">
        <p14:creationId xmlns:p14="http://schemas.microsoft.com/office/powerpoint/2010/main" val="864834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4399" y="374400"/>
            <a:ext cx="8451613"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81494"/>
            <a:ext cx="5164236" cy="3177465"/>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9144000" cy="51434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285748" y="1456694"/>
            <a:ext cx="4136623"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4605251" y="1456694"/>
            <a:ext cx="4130762"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a:blip r:embed="rId2"/>
          <a:stretch>
            <a:fillRect/>
          </a:stretch>
        </p:blipFill>
        <p:spPr>
          <a:xfrm>
            <a:off x="0" y="181535"/>
            <a:ext cx="9144000" cy="428625"/>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8458579"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a:stretch>
            <a:fillRect/>
          </a:stretch>
        </p:blipFill>
        <p:spPr>
          <a:xfrm>
            <a:off x="5709769" y="1482027"/>
            <a:ext cx="3058912" cy="1329527"/>
          </a:xfrm>
          <a:prstGeom prst="rect">
            <a:avLst/>
          </a:prstGeom>
        </p:spPr>
      </p:pic>
      <p:sp>
        <p:nvSpPr>
          <p:cNvPr id="3" name="Text Placeholder 2"/>
          <p:cNvSpPr>
            <a:spLocks noGrp="1"/>
          </p:cNvSpPr>
          <p:nvPr>
            <p:ph type="body" sz="quarter" idx="11" hasCustomPrompt="1"/>
          </p:nvPr>
        </p:nvSpPr>
        <p:spPr>
          <a:xfrm>
            <a:off x="6105287" y="1851072"/>
            <a:ext cx="2257317"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5714907" y="2904779"/>
            <a:ext cx="3058912" cy="1329527"/>
          </a:xfrm>
          <a:prstGeom prst="rect">
            <a:avLst/>
          </a:prstGeom>
        </p:spPr>
      </p:pic>
      <p:sp>
        <p:nvSpPr>
          <p:cNvPr id="12" name="Text Placeholder 2"/>
          <p:cNvSpPr>
            <a:spLocks noGrp="1"/>
          </p:cNvSpPr>
          <p:nvPr>
            <p:ph type="body" sz="quarter" idx="12" hasCustomPrompt="1"/>
          </p:nvPr>
        </p:nvSpPr>
        <p:spPr>
          <a:xfrm>
            <a:off x="6110425" y="3273824"/>
            <a:ext cx="2252179"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285748" y="1456694"/>
            <a:ext cx="5184027"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9144000" cy="51435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5" descr="Logo_neg.png"/>
          <p:cNvPicPr>
            <a:picLocks noChangeAspect="1"/>
          </p:cNvPicPr>
          <p:nvPr userDrawn="1"/>
        </p:nvPicPr>
        <p:blipFill>
          <a:blip r:embed="rId2" cstate="screen"/>
          <a:srcRect/>
          <a:stretch>
            <a:fillRect/>
          </a:stretch>
        </p:blipFill>
        <p:spPr bwMode="auto">
          <a:xfrm>
            <a:off x="2155830" y="1902708"/>
            <a:ext cx="4832339" cy="1338084"/>
          </a:xfrm>
          <a:prstGeom prst="rect">
            <a:avLst/>
          </a:prstGeom>
          <a:noFill/>
          <a:ln w="9525">
            <a:noFill/>
            <a:miter lim="800000"/>
            <a:headEnd/>
            <a:tailEnd/>
          </a:ln>
        </p:spPr>
      </p:pic>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285749" y="1400400"/>
            <a:ext cx="8229600" cy="3249306"/>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76947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Tree>
    <p:extLst>
      <p:ext uri="{BB962C8B-B14F-4D97-AF65-F5344CB8AC3E}">
        <p14:creationId xmlns:p14="http://schemas.microsoft.com/office/powerpoint/2010/main" val="187058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76862"/>
            <a:ext cx="5164235" cy="3168000"/>
          </a:xfrm>
          <a:prstGeom prst="rect">
            <a:avLst/>
          </a:prstGeom>
        </p:spPr>
      </p:pic>
      <p:sp>
        <p:nvSpPr>
          <p:cNvPr id="11"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67397"/>
            <a:ext cx="5164236" cy="3160527"/>
          </a:xfrm>
          <a:prstGeom prst="rect">
            <a:avLst/>
          </a:prstGeom>
        </p:spPr>
      </p:pic>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89883" y="1674122"/>
            <a:ext cx="5164236" cy="316781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0"/>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userDrawn="1">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1050" y="1667397"/>
            <a:ext cx="5173069" cy="3162010"/>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3380638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022912" y="1973167"/>
            <a:ext cx="5098176" cy="2569928"/>
          </a:xfrm>
        </p:spPr>
        <p:txBody>
          <a:bodyPr>
            <a:normAutofit/>
          </a:bodyPr>
          <a:lstStyle>
            <a:lvl1pPr algn="l">
              <a:buClr>
                <a:srgbClr val="124E91"/>
              </a:buClr>
              <a:defRPr sz="2400">
                <a:solidFill>
                  <a:srgbClr val="124E91"/>
                </a:solidFill>
                <a:latin typeface="Arial" charset="0"/>
                <a:ea typeface="Arial" charset="0"/>
                <a:cs typeface="Arial" charset="0"/>
              </a:defRPr>
            </a:lvl1pPr>
            <a:lvl2pPr algn="l">
              <a:buClr>
                <a:srgbClr val="00B381"/>
              </a:buClr>
              <a:defRPr sz="1800">
                <a:latin typeface="Arial" charset="0"/>
                <a:ea typeface="Arial" charset="0"/>
                <a:cs typeface="Arial" charset="0"/>
              </a:defRPr>
            </a:lvl2pPr>
            <a:lvl3pPr algn="l">
              <a:buClr>
                <a:srgbClr val="00B381"/>
              </a:buClr>
              <a:defRPr sz="1800">
                <a:latin typeface="Arial" charset="0"/>
                <a:ea typeface="Arial" charset="0"/>
                <a:cs typeface="Arial" charset="0"/>
              </a:defRPr>
            </a:lvl3pPr>
            <a:lvl4pPr algn="l">
              <a:buClr>
                <a:srgbClr val="00B381"/>
              </a:buClr>
              <a:defRPr sz="1800">
                <a:latin typeface="Arial" charset="0"/>
                <a:ea typeface="Arial" charset="0"/>
                <a:cs typeface="Arial" charset="0"/>
              </a:defRPr>
            </a:lvl4pPr>
            <a:lvl5pPr algn="l">
              <a:buClr>
                <a:srgbClr val="00B381"/>
              </a:buClr>
              <a:defRPr sz="18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211"/>
            <a:ext cx="9144000" cy="140999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a:spLocks noGrp="1"/>
          </p:cNvSpPr>
          <p:nvPr>
            <p:ph type="title" hasCustomPrompt="1"/>
          </p:nvPr>
        </p:nvSpPr>
        <p:spPr>
          <a:xfrm>
            <a:off x="288471" y="484217"/>
            <a:ext cx="8447542" cy="85725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411202"/>
            <a:ext cx="9144000" cy="42862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5643563" y="181535"/>
            <a:ext cx="3500437" cy="4961965"/>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Plassholder for innhold 2"/>
          <p:cNvSpPr>
            <a:spLocks noGrp="1"/>
          </p:cNvSpPr>
          <p:nvPr>
            <p:ph idx="1" hasCustomPrompt="1"/>
          </p:nvPr>
        </p:nvSpPr>
        <p:spPr>
          <a:xfrm>
            <a:off x="285748" y="1456694"/>
            <a:ext cx="8450265"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288471" y="322856"/>
            <a:ext cx="8447542" cy="982242"/>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88471" y="322856"/>
            <a:ext cx="8455856" cy="982242"/>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285749" y="1456694"/>
            <a:ext cx="8458578" cy="3275644"/>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cSld>
  <p:clrMap bg1="lt1" tx1="dk1" bg2="lt2" tx2="dk2" accent1="accent1" accent2="accent2" accent3="accent3" accent4="accent4" accent5="accent5" accent6="accent6" hlink="hlink" folHlink="folHlink"/>
  <p:sldLayoutIdLst>
    <p:sldLayoutId id="2147483673" r:id="rId1"/>
    <p:sldLayoutId id="2147483667" r:id="rId2"/>
    <p:sldLayoutId id="2147483676" r:id="rId3"/>
    <p:sldLayoutId id="2147483672" r:id="rId4"/>
    <p:sldLayoutId id="2147483663" r:id="rId5"/>
    <p:sldLayoutId id="2147483683" r:id="rId6"/>
    <p:sldLayoutId id="2147483682" r:id="rId7"/>
    <p:sldLayoutId id="2147483685" r:id="rId8"/>
    <p:sldLayoutId id="2147483650" r:id="rId9"/>
    <p:sldLayoutId id="2147483680" r:id="rId10"/>
    <p:sldLayoutId id="2147483652" r:id="rId11"/>
    <p:sldLayoutId id="2147483678" r:id="rId12"/>
    <p:sldLayoutId id="2147483684" r:id="rId13"/>
    <p:sldLayoutId id="2147483671" r:id="rId14"/>
    <p:sldLayoutId id="2147483687" r:id="rId15"/>
    <p:sldLayoutId id="2147483688" r:id="rId16"/>
  </p:sldLayoutIdLst>
  <p:timing>
    <p:tnLst>
      <p:par>
        <p:cTn id="1" dur="indefinite" restart="never" nodeType="tmRoot"/>
      </p:par>
    </p:tnLst>
  </p:timing>
  <p:hf sldNum="0" hdr="0" ftr="0"/>
  <p:txStyles>
    <p:titleStyle>
      <a:lvl1pPr algn="l" defTabSz="457200" rtl="0" eaLnBrk="1" latinLnBrk="0" hangingPunct="1">
        <a:spcBef>
          <a:spcPct val="0"/>
        </a:spcBef>
        <a:buNone/>
        <a:defRPr sz="3200" b="0" kern="1200">
          <a:solidFill>
            <a:srgbClr val="124E91"/>
          </a:solidFill>
          <a:latin typeface="Arial" charset="0"/>
          <a:ea typeface="Arial" charset="0"/>
          <a:cs typeface="Arial" charset="0"/>
        </a:defRPr>
      </a:lvl1pPr>
    </p:titleStyle>
    <p:bodyStyle>
      <a:lvl1pPr marL="177800" indent="-177800" algn="l" defTabSz="457200" rtl="0" eaLnBrk="1" latinLnBrk="0" hangingPunct="1">
        <a:spcBef>
          <a:spcPts val="1200"/>
        </a:spcBef>
        <a:buClr>
          <a:srgbClr val="00B381"/>
        </a:buClr>
        <a:buFont typeface="Arial"/>
        <a:buChar char="•"/>
        <a:defRPr sz="1800" kern="1200">
          <a:solidFill>
            <a:srgbClr val="52565A"/>
          </a:solidFill>
          <a:latin typeface="Arial" charset="0"/>
          <a:ea typeface="Arial" charset="0"/>
          <a:cs typeface="Arial" charset="0"/>
        </a:defRPr>
      </a:lvl1pPr>
      <a:lvl2pPr marL="360363" indent="-182563" algn="l" defTabSz="457200" rtl="0" eaLnBrk="1" latinLnBrk="0" hangingPunct="1">
        <a:spcBef>
          <a:spcPts val="1200"/>
        </a:spcBef>
        <a:buClr>
          <a:srgbClr val="124E91"/>
        </a:buClr>
        <a:buSzPct val="100000"/>
        <a:buFont typeface=".AppleSystemUIFont" charset="-120"/>
        <a:buChar char="–"/>
        <a:defRPr sz="1600" kern="1200" baseline="0">
          <a:solidFill>
            <a:srgbClr val="52565A"/>
          </a:solidFill>
          <a:latin typeface="Arial" charset="0"/>
          <a:ea typeface="Arial" charset="0"/>
          <a:cs typeface="Arial" charset="0"/>
        </a:defRPr>
      </a:lvl2pPr>
      <a:lvl3pPr marL="646113" indent="-285750" algn="l" defTabSz="457200" rtl="0" eaLnBrk="1" latinLnBrk="0" hangingPunct="1">
        <a:spcBef>
          <a:spcPts val="1200"/>
        </a:spcBef>
        <a:buClr>
          <a:srgbClr val="00B381"/>
        </a:buClr>
        <a:buFont typeface=".AppleSystemUIFont" charset="-120"/>
        <a:buChar char="–"/>
        <a:defRPr sz="1600" kern="1200">
          <a:solidFill>
            <a:srgbClr val="52565A"/>
          </a:solidFill>
          <a:latin typeface="Arial" charset="0"/>
          <a:ea typeface="Arial" charset="0"/>
          <a:cs typeface="Arial" charset="0"/>
        </a:defRPr>
      </a:lvl3pPr>
      <a:lvl4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4pPr>
      <a:lvl5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5503" userDrawn="1">
          <p15:clr>
            <a:srgbClr val="F26B43"/>
          </p15:clr>
        </p15:guide>
        <p15:guide id="4" pos="249" userDrawn="1">
          <p15:clr>
            <a:srgbClr val="F26B43"/>
          </p15:clr>
        </p15:guide>
        <p15:guide id="5"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smtClean="0"/>
              <a:t>Samarbeid</a:t>
            </a:r>
            <a:r>
              <a:rPr lang="en-US" dirty="0" smtClean="0"/>
              <a:t> </a:t>
            </a:r>
            <a:r>
              <a:rPr lang="en-US" dirty="0" err="1" smtClean="0"/>
              <a:t>i</a:t>
            </a:r>
            <a:r>
              <a:rPr lang="en-US" dirty="0" smtClean="0"/>
              <a:t> </a:t>
            </a:r>
            <a:r>
              <a:rPr lang="en-US" dirty="0" err="1" smtClean="0"/>
              <a:t>tillitsutvalget</a:t>
            </a:r>
            <a:endParaRPr lang="en-US" dirty="0"/>
          </a:p>
        </p:txBody>
      </p:sp>
      <p:sp>
        <p:nvSpPr>
          <p:cNvPr id="6" name="Text Placeholder 5"/>
          <p:cNvSpPr>
            <a:spLocks noGrp="1"/>
          </p:cNvSpPr>
          <p:nvPr>
            <p:ph type="body" sz="quarter" idx="11"/>
          </p:nvPr>
        </p:nvSpPr>
        <p:spPr/>
        <p:txBody>
          <a:bodyPr/>
          <a:lstStyle/>
          <a:p>
            <a:endParaRPr lang="en-US"/>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21492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r>
              <a:rPr lang="nb-NO" dirty="0" smtClean="0"/>
              <a:t>Årsplan/strategi for vårt tillitsutvalg</a:t>
            </a:r>
          </a:p>
          <a:p>
            <a:r>
              <a:rPr lang="nb-NO" dirty="0" smtClean="0"/>
              <a:t>Møteinnkallinger og referat</a:t>
            </a:r>
          </a:p>
          <a:p>
            <a:r>
              <a:rPr lang="nb-NO" dirty="0" smtClean="0"/>
              <a:t>Egenevaluering</a:t>
            </a:r>
            <a:endParaRPr lang="nb-NO" dirty="0"/>
          </a:p>
        </p:txBody>
      </p:sp>
      <p:sp>
        <p:nvSpPr>
          <p:cNvPr id="2" name="Tittel 1"/>
          <p:cNvSpPr>
            <a:spLocks noGrp="1"/>
          </p:cNvSpPr>
          <p:nvPr>
            <p:ph type="title"/>
          </p:nvPr>
        </p:nvSpPr>
        <p:spPr/>
        <p:txBody>
          <a:bodyPr/>
          <a:lstStyle/>
          <a:p>
            <a:r>
              <a:rPr lang="nb-NO" dirty="0" smtClean="0"/>
              <a:t>Struktur for arbeidet</a:t>
            </a:r>
            <a:endParaRPr lang="nb-NO" dirty="0"/>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03482" y="175847"/>
            <a:ext cx="4440518" cy="4967653"/>
          </a:xfrm>
          <a:prstGeom prst="rect">
            <a:avLst/>
          </a:prstGeom>
        </p:spPr>
      </p:pic>
    </p:spTree>
    <p:extLst>
      <p:ext uri="{BB962C8B-B14F-4D97-AF65-F5344CB8AC3E}">
        <p14:creationId xmlns:p14="http://schemas.microsoft.com/office/powerpoint/2010/main" val="1569649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85748" y="1456694"/>
            <a:ext cx="5235821" cy="3275643"/>
          </a:xfrm>
        </p:spPr>
        <p:txBody>
          <a:bodyPr>
            <a:normAutofit lnSpcReduction="10000"/>
          </a:bodyPr>
          <a:lstStyle/>
          <a:p>
            <a:r>
              <a:rPr lang="nb-NO" dirty="0" smtClean="0"/>
              <a:t>En målsetting som er godt forankret</a:t>
            </a:r>
          </a:p>
          <a:p>
            <a:r>
              <a:rPr lang="nb-NO" dirty="0" smtClean="0"/>
              <a:t>Engasjement fra den hovedtillitsvalgte</a:t>
            </a:r>
          </a:p>
          <a:p>
            <a:r>
              <a:rPr lang="nb-NO" dirty="0" smtClean="0"/>
              <a:t>Planlegging</a:t>
            </a:r>
          </a:p>
          <a:p>
            <a:r>
              <a:rPr lang="nb-NO" dirty="0" smtClean="0"/>
              <a:t>Kommunikasjon med medlemmer</a:t>
            </a:r>
          </a:p>
          <a:p>
            <a:r>
              <a:rPr lang="nb-NO" dirty="0" smtClean="0"/>
              <a:t>Ressursforhold – hvor mye tid har vi til rådighet</a:t>
            </a:r>
          </a:p>
          <a:p>
            <a:r>
              <a:rPr lang="nb-NO" dirty="0" smtClean="0"/>
              <a:t>Oppfølging fra hovedtillitsvalgte</a:t>
            </a:r>
          </a:p>
          <a:p>
            <a:r>
              <a:rPr lang="nb-NO" dirty="0" smtClean="0"/>
              <a:t>Håndtering av problemer </a:t>
            </a:r>
          </a:p>
          <a:p>
            <a:pPr marL="0" indent="0">
              <a:buNone/>
            </a:pPr>
            <a:r>
              <a:rPr lang="nb-NO" dirty="0"/>
              <a:t>	</a:t>
            </a:r>
            <a:r>
              <a:rPr lang="nb-NO" dirty="0" smtClean="0"/>
              <a:t>			</a:t>
            </a:r>
            <a:r>
              <a:rPr lang="nb-NO" sz="800" i="1" dirty="0" smtClean="0"/>
              <a:t>	</a:t>
            </a:r>
            <a:r>
              <a:rPr lang="nb-NO" sz="800" i="1" dirty="0" smtClean="0"/>
              <a:t>       (</a:t>
            </a:r>
            <a:r>
              <a:rPr lang="nb-NO" sz="800" i="1" dirty="0"/>
              <a:t>Referanse Praktisk prosjektstyring, </a:t>
            </a:r>
            <a:r>
              <a:rPr lang="nb-NO" sz="800" i="1" dirty="0" err="1"/>
              <a:t>Rolstadås</a:t>
            </a:r>
            <a:r>
              <a:rPr lang="nb-NO" sz="800" i="1" dirty="0"/>
              <a:t> 2006)</a:t>
            </a:r>
          </a:p>
        </p:txBody>
      </p:sp>
      <p:sp>
        <p:nvSpPr>
          <p:cNvPr id="2" name="Tittel 1"/>
          <p:cNvSpPr>
            <a:spLocks noGrp="1"/>
          </p:cNvSpPr>
          <p:nvPr>
            <p:ph type="title"/>
          </p:nvPr>
        </p:nvSpPr>
        <p:spPr/>
        <p:txBody>
          <a:bodyPr/>
          <a:lstStyle/>
          <a:p>
            <a:r>
              <a:rPr lang="nb-NO" dirty="0" smtClean="0"/>
              <a:t>Suksessfaktorer</a:t>
            </a:r>
            <a:endParaRPr lang="nb-NO" dirty="0"/>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86047" y="813977"/>
            <a:ext cx="3352800" cy="3782846"/>
          </a:xfrm>
          <a:prstGeom prst="rect">
            <a:avLst/>
          </a:prstGeom>
        </p:spPr>
      </p:pic>
    </p:spTree>
    <p:extLst>
      <p:ext uri="{BB962C8B-B14F-4D97-AF65-F5344CB8AC3E}">
        <p14:creationId xmlns:p14="http://schemas.microsoft.com/office/powerpoint/2010/main" val="855109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288472" y="1490222"/>
            <a:ext cx="5119392" cy="3427239"/>
          </a:xfrm>
        </p:spPr>
        <p:txBody>
          <a:bodyPr/>
          <a:lstStyle/>
          <a:p>
            <a:pPr marL="0" indent="0">
              <a:buNone/>
            </a:pPr>
            <a:endParaRPr lang="nb-NO" dirty="0">
              <a:solidFill>
                <a:schemeClr val="tx1">
                  <a:lumMod val="85000"/>
                  <a:lumOff val="15000"/>
                </a:schemeClr>
              </a:solidFill>
            </a:endParaRPr>
          </a:p>
          <a:p>
            <a:pPr marL="457200" indent="-457200">
              <a:buFont typeface="Arial" panose="020B0604020202020204" pitchFamily="34" charset="0"/>
              <a:buChar char="•"/>
            </a:pPr>
            <a:r>
              <a:rPr lang="nb-NO" dirty="0">
                <a:solidFill>
                  <a:schemeClr val="tx1">
                    <a:lumMod val="85000"/>
                    <a:lumOff val="15000"/>
                  </a:schemeClr>
                </a:solidFill>
              </a:rPr>
              <a:t>våre prioriterte områder</a:t>
            </a:r>
          </a:p>
          <a:p>
            <a:pPr marL="457200" indent="-457200">
              <a:buFont typeface="Arial" panose="020B0604020202020204" pitchFamily="34" charset="0"/>
              <a:buChar char="•"/>
            </a:pPr>
            <a:r>
              <a:rPr lang="nb-NO" dirty="0">
                <a:solidFill>
                  <a:schemeClr val="tx1">
                    <a:lumMod val="85000"/>
                    <a:lumOff val="15000"/>
                  </a:schemeClr>
                </a:solidFill>
              </a:rPr>
              <a:t>tidsplan </a:t>
            </a:r>
          </a:p>
          <a:p>
            <a:pPr marL="457200" indent="-457200">
              <a:buFont typeface="Arial" panose="020B0604020202020204" pitchFamily="34" charset="0"/>
              <a:buChar char="•"/>
            </a:pPr>
            <a:r>
              <a:rPr lang="nb-NO" dirty="0">
                <a:solidFill>
                  <a:schemeClr val="tx1">
                    <a:lumMod val="85000"/>
                    <a:lumOff val="15000"/>
                  </a:schemeClr>
                </a:solidFill>
              </a:rPr>
              <a:t>ansvar</a:t>
            </a:r>
          </a:p>
          <a:p>
            <a:pPr marL="457200" indent="-457200">
              <a:buFont typeface="Arial" panose="020B0604020202020204" pitchFamily="34" charset="0"/>
              <a:buChar char="•"/>
            </a:pPr>
            <a:r>
              <a:rPr lang="nb-NO" dirty="0">
                <a:solidFill>
                  <a:schemeClr val="tx1">
                    <a:lumMod val="85000"/>
                    <a:lumOff val="15000"/>
                  </a:schemeClr>
                </a:solidFill>
              </a:rPr>
              <a:t>delegering</a:t>
            </a:r>
          </a:p>
          <a:p>
            <a:endParaRPr lang="nb-NO" dirty="0"/>
          </a:p>
        </p:txBody>
      </p:sp>
      <p:sp>
        <p:nvSpPr>
          <p:cNvPr id="3" name="Tittel 2"/>
          <p:cNvSpPr>
            <a:spLocks noGrp="1"/>
          </p:cNvSpPr>
          <p:nvPr>
            <p:ph type="title"/>
          </p:nvPr>
        </p:nvSpPr>
        <p:spPr>
          <a:xfrm>
            <a:off x="288471" y="704323"/>
            <a:ext cx="5394273" cy="982242"/>
          </a:xfrm>
        </p:spPr>
        <p:txBody>
          <a:bodyPr>
            <a:noAutofit/>
          </a:bodyPr>
          <a:lstStyle/>
          <a:p>
            <a:r>
              <a:rPr lang="nb-NO" sz="2400" dirty="0"/>
              <a:t>Den siste delen av kurset bruker vi på å planlegge arbeidet vårt inneværende </a:t>
            </a:r>
            <a:r>
              <a:rPr lang="nb-NO" sz="2400" dirty="0" smtClean="0"/>
              <a:t>år </a:t>
            </a:r>
            <a:r>
              <a:rPr lang="nb-NO" sz="2400" dirty="0"/>
              <a:t>med utgangspunkt </a:t>
            </a:r>
            <a:r>
              <a:rPr lang="nb-NO" sz="2400" dirty="0" smtClean="0"/>
              <a:t>i…</a:t>
            </a:r>
            <a:endParaRPr lang="nb-NO" sz="2400" dirty="0"/>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5637856" y="175520"/>
            <a:ext cx="3506144" cy="4967980"/>
          </a:xfrm>
          <a:prstGeom prst="rect">
            <a:avLst/>
          </a:prstGeom>
        </p:spPr>
      </p:pic>
    </p:spTree>
    <p:extLst>
      <p:ext uri="{BB962C8B-B14F-4D97-AF65-F5344CB8AC3E}">
        <p14:creationId xmlns:p14="http://schemas.microsoft.com/office/powerpoint/2010/main" val="2736130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288471" y="322855"/>
            <a:ext cx="8447542" cy="2526931"/>
          </a:xfrm>
        </p:spPr>
        <p:txBody>
          <a:bodyPr>
            <a:normAutofit/>
          </a:bodyPr>
          <a:lstStyle/>
          <a:p>
            <a:r>
              <a:rPr lang="nb-NO" sz="2000" dirty="0">
                <a:solidFill>
                  <a:srgbClr val="C00000"/>
                </a:solidFill>
              </a:rPr>
              <a:t>Helt til </a:t>
            </a:r>
            <a:r>
              <a:rPr lang="nb-NO" sz="2000" dirty="0" smtClean="0">
                <a:solidFill>
                  <a:srgbClr val="C00000"/>
                </a:solidFill>
              </a:rPr>
              <a:t>slutt…</a:t>
            </a:r>
            <a:r>
              <a:rPr lang="nb-NO" sz="3600" dirty="0">
                <a:solidFill>
                  <a:srgbClr val="C00000"/>
                </a:solidFill>
              </a:rPr>
              <a:t/>
            </a:r>
            <a:br>
              <a:rPr lang="nb-NO" sz="3600" dirty="0">
                <a:solidFill>
                  <a:srgbClr val="C00000"/>
                </a:solidFill>
              </a:rPr>
            </a:br>
            <a:r>
              <a:rPr lang="nb-NO" sz="3600" b="1" dirty="0">
                <a:solidFill>
                  <a:srgbClr val="C00000"/>
                </a:solidFill>
              </a:rPr>
              <a:t>Hva skal til for at vi får fulgt opp planene vi har laget i dag?</a:t>
            </a:r>
            <a:br>
              <a:rPr lang="nb-NO" sz="3600" b="1" dirty="0">
                <a:solidFill>
                  <a:srgbClr val="C00000"/>
                </a:solidFill>
              </a:rPr>
            </a:br>
            <a:endParaRPr lang="nb-NO" sz="3600" b="1" dirty="0">
              <a:solidFill>
                <a:srgbClr val="C00000"/>
              </a:solidFill>
            </a:endParaRPr>
          </a:p>
        </p:txBody>
      </p:sp>
      <p:pic>
        <p:nvPicPr>
          <p:cNvPr id="6" name="Bild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9247" y="2670285"/>
            <a:ext cx="7361974" cy="2473215"/>
          </a:xfrm>
          <a:prstGeom prst="rect">
            <a:avLst/>
          </a:prstGeom>
        </p:spPr>
      </p:pic>
    </p:spTree>
    <p:extLst>
      <p:ext uri="{BB962C8B-B14F-4D97-AF65-F5344CB8AC3E}">
        <p14:creationId xmlns:p14="http://schemas.microsoft.com/office/powerpoint/2010/main" val="1537479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616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r>
              <a:rPr lang="nb-NO" sz="2000" dirty="0" smtClean="0"/>
              <a:t>Våre oppgaver</a:t>
            </a:r>
            <a:endParaRPr lang="nb-NO" sz="2000" dirty="0"/>
          </a:p>
          <a:p>
            <a:r>
              <a:rPr lang="nb-NO" sz="2000" dirty="0" smtClean="0"/>
              <a:t>Hvem er vi? Teamets styrker </a:t>
            </a:r>
          </a:p>
          <a:p>
            <a:r>
              <a:rPr lang="nb-NO" sz="2000" dirty="0" smtClean="0"/>
              <a:t>Våre prioriteringer </a:t>
            </a:r>
          </a:p>
          <a:p>
            <a:r>
              <a:rPr lang="nb-NO" sz="2000" dirty="0" smtClean="0"/>
              <a:t>Organisering av arbeidet</a:t>
            </a:r>
            <a:endParaRPr lang="nb-NO" sz="2000"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408659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p:txBody>
          <a:bodyPr>
            <a:normAutofit/>
          </a:bodyPr>
          <a:lstStyle/>
          <a:p>
            <a:r>
              <a:rPr lang="nb-NO" dirty="0" smtClean="0"/>
              <a:t>Samtaler og veiledning av medlemmer </a:t>
            </a:r>
          </a:p>
          <a:p>
            <a:r>
              <a:rPr lang="nb-NO" dirty="0" smtClean="0"/>
              <a:t>Samtaler/møter med ledelsen (herunder diskusjoner om bedriftens fremtid)</a:t>
            </a:r>
          </a:p>
          <a:p>
            <a:r>
              <a:rPr lang="nb-NO" dirty="0" smtClean="0"/>
              <a:t>Verving av nye medlemmer og ivaretakelse av «gamle»</a:t>
            </a:r>
          </a:p>
          <a:p>
            <a:r>
              <a:rPr lang="nb-NO" dirty="0"/>
              <a:t>Forhandlinger av lokal </a:t>
            </a:r>
            <a:r>
              <a:rPr lang="nb-NO" dirty="0" smtClean="0"/>
              <a:t>tariffavtale</a:t>
            </a:r>
          </a:p>
          <a:p>
            <a:pPr marL="0" indent="0">
              <a:buNone/>
            </a:pPr>
            <a:endParaRPr lang="nb-NO" dirty="0"/>
          </a:p>
        </p:txBody>
      </p:sp>
      <p:sp>
        <p:nvSpPr>
          <p:cNvPr id="4" name="Tittel 3"/>
          <p:cNvSpPr>
            <a:spLocks noGrp="1"/>
          </p:cNvSpPr>
          <p:nvPr>
            <p:ph type="title"/>
          </p:nvPr>
        </p:nvSpPr>
        <p:spPr/>
        <p:txBody>
          <a:bodyPr>
            <a:normAutofit/>
          </a:bodyPr>
          <a:lstStyle/>
          <a:p>
            <a:r>
              <a:rPr lang="nb-NO" dirty="0" smtClean="0"/>
              <a:t>Våre oppgaver som tillitsvalgte</a:t>
            </a:r>
            <a:endParaRPr lang="nb-NO" b="1" dirty="0"/>
          </a:p>
        </p:txBody>
      </p:sp>
      <p:pic>
        <p:nvPicPr>
          <p:cNvPr id="2" name="Bild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3609" y="3280581"/>
            <a:ext cx="8441850" cy="1862919"/>
          </a:xfrm>
          <a:prstGeom prst="rect">
            <a:avLst/>
          </a:prstGeom>
        </p:spPr>
      </p:pic>
    </p:spTree>
    <p:extLst>
      <p:ext uri="{BB962C8B-B14F-4D97-AF65-F5344CB8AC3E}">
        <p14:creationId xmlns:p14="http://schemas.microsoft.com/office/powerpoint/2010/main" val="708013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p:txBody>
          <a:bodyPr>
            <a:normAutofit/>
          </a:bodyPr>
          <a:lstStyle/>
          <a:p>
            <a:r>
              <a:rPr lang="nb-NO" dirty="0" smtClean="0"/>
              <a:t>Lønnsdrøftelser</a:t>
            </a:r>
            <a:endParaRPr lang="nb-NO" dirty="0"/>
          </a:p>
          <a:p>
            <a:r>
              <a:rPr lang="nb-NO" dirty="0"/>
              <a:t>Konfliktløsning</a:t>
            </a:r>
          </a:p>
          <a:p>
            <a:r>
              <a:rPr lang="nb-NO" dirty="0"/>
              <a:t>Deltakelse i ansettelsesprosesser/deltakelse i </a:t>
            </a:r>
            <a:r>
              <a:rPr lang="nb-NO" dirty="0" smtClean="0"/>
              <a:t>utvalg</a:t>
            </a:r>
          </a:p>
          <a:p>
            <a:r>
              <a:rPr lang="nb-NO" dirty="0"/>
              <a:t>Deltakelse på kurs/møter i regi av Finansforbundet</a:t>
            </a:r>
          </a:p>
          <a:p>
            <a:endParaRPr lang="nb-NO" dirty="0"/>
          </a:p>
          <a:p>
            <a:pPr marL="0" indent="0">
              <a:buNone/>
            </a:pPr>
            <a:endParaRPr lang="nb-NO" dirty="0"/>
          </a:p>
        </p:txBody>
      </p:sp>
      <p:sp>
        <p:nvSpPr>
          <p:cNvPr id="4" name="Tittel 3"/>
          <p:cNvSpPr>
            <a:spLocks noGrp="1"/>
          </p:cNvSpPr>
          <p:nvPr>
            <p:ph type="title"/>
          </p:nvPr>
        </p:nvSpPr>
        <p:spPr/>
        <p:txBody>
          <a:bodyPr>
            <a:normAutofit/>
          </a:bodyPr>
          <a:lstStyle/>
          <a:p>
            <a:r>
              <a:rPr lang="nb-NO" dirty="0" smtClean="0"/>
              <a:t>Våre oppgaver som </a:t>
            </a:r>
            <a:r>
              <a:rPr lang="nb-NO" dirty="0" smtClean="0"/>
              <a:t>tillitsvalgte</a:t>
            </a:r>
            <a:endParaRPr lang="nb-NO" b="1" dirty="0"/>
          </a:p>
        </p:txBody>
      </p:sp>
      <p:pic>
        <p:nvPicPr>
          <p:cNvPr id="2" name="Bild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3609" y="3280581"/>
            <a:ext cx="8441850" cy="1862919"/>
          </a:xfrm>
          <a:prstGeom prst="rect">
            <a:avLst/>
          </a:prstGeom>
        </p:spPr>
      </p:pic>
    </p:spTree>
    <p:extLst>
      <p:ext uri="{BB962C8B-B14F-4D97-AF65-F5344CB8AC3E}">
        <p14:creationId xmlns:p14="http://schemas.microsoft.com/office/powerpoint/2010/main" val="1681588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de 14" descr="f_lit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474744" y="4868467"/>
            <a:ext cx="251222" cy="188119"/>
          </a:xfrm>
          <a:prstGeom prst="rect">
            <a:avLst/>
          </a:prstGeom>
          <a:noFill/>
          <a:ln w="9525">
            <a:noFill/>
            <a:miter lim="800000"/>
            <a:headEnd/>
            <a:tailEnd/>
          </a:ln>
        </p:spPr>
      </p:pic>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131" y="141727"/>
            <a:ext cx="4681737" cy="4860046"/>
          </a:xfrm>
          <a:prstGeom prst="rect">
            <a:avLst/>
          </a:prstGeom>
        </p:spPr>
      </p:pic>
    </p:spTree>
    <p:extLst>
      <p:ext uri="{BB962C8B-B14F-4D97-AF65-F5344CB8AC3E}">
        <p14:creationId xmlns:p14="http://schemas.microsoft.com/office/powerpoint/2010/main" val="1986298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996722" y="1722889"/>
            <a:ext cx="3147277" cy="3121220"/>
          </a:xfrm>
          <a:prstGeom prst="rect">
            <a:avLst/>
          </a:prstGeom>
        </p:spPr>
      </p:pic>
      <p:sp>
        <p:nvSpPr>
          <p:cNvPr id="2" name="Plassholder for innhold 1"/>
          <p:cNvSpPr>
            <a:spLocks noGrp="1"/>
          </p:cNvSpPr>
          <p:nvPr>
            <p:ph idx="1"/>
          </p:nvPr>
        </p:nvSpPr>
        <p:spPr>
          <a:xfrm>
            <a:off x="285748" y="1834662"/>
            <a:ext cx="8450265" cy="2897675"/>
          </a:xfrm>
        </p:spPr>
        <p:txBody>
          <a:bodyPr/>
          <a:lstStyle/>
          <a:p>
            <a:r>
              <a:rPr lang="nb-NO" dirty="0" smtClean="0">
                <a:solidFill>
                  <a:schemeClr val="tx1">
                    <a:lumMod val="85000"/>
                    <a:lumOff val="15000"/>
                  </a:schemeClr>
                </a:solidFill>
              </a:rPr>
              <a:t>Hvilken </a:t>
            </a:r>
            <a:r>
              <a:rPr lang="nb-NO" dirty="0">
                <a:solidFill>
                  <a:schemeClr val="tx1">
                    <a:lumMod val="85000"/>
                    <a:lumOff val="15000"/>
                  </a:schemeClr>
                </a:solidFill>
              </a:rPr>
              <a:t>real- og formalkompetanse har du</a:t>
            </a:r>
            <a:r>
              <a:rPr lang="nb-NO" dirty="0" smtClean="0">
                <a:solidFill>
                  <a:schemeClr val="tx1">
                    <a:lumMod val="85000"/>
                    <a:lumOff val="15000"/>
                  </a:schemeClr>
                </a:solidFill>
              </a:rPr>
              <a:t>?</a:t>
            </a:r>
          </a:p>
          <a:p>
            <a:r>
              <a:rPr lang="nb-NO" dirty="0">
                <a:solidFill>
                  <a:schemeClr val="tx1">
                    <a:lumMod val="85000"/>
                    <a:lumOff val="15000"/>
                  </a:schemeClr>
                </a:solidFill>
              </a:rPr>
              <a:t>Hva ønsker du å oppnå som tillitsvalgt</a:t>
            </a:r>
            <a:r>
              <a:rPr lang="nb-NO" dirty="0" smtClean="0">
                <a:solidFill>
                  <a:schemeClr val="tx1">
                    <a:lumMod val="85000"/>
                    <a:lumOff val="15000"/>
                  </a:schemeClr>
                </a:solidFill>
              </a:rPr>
              <a:t>?</a:t>
            </a:r>
          </a:p>
          <a:p>
            <a:r>
              <a:rPr lang="nb-NO" dirty="0">
                <a:solidFill>
                  <a:schemeClr val="tx1">
                    <a:lumMod val="85000"/>
                    <a:lumOff val="15000"/>
                  </a:schemeClr>
                </a:solidFill>
              </a:rPr>
              <a:t>H</a:t>
            </a:r>
            <a:r>
              <a:rPr lang="nb-NO" dirty="0" smtClean="0">
                <a:solidFill>
                  <a:schemeClr val="tx1">
                    <a:lumMod val="85000"/>
                    <a:lumOff val="15000"/>
                  </a:schemeClr>
                </a:solidFill>
              </a:rPr>
              <a:t>vilke </a:t>
            </a:r>
            <a:r>
              <a:rPr lang="nb-NO" dirty="0">
                <a:solidFill>
                  <a:schemeClr val="tx1">
                    <a:lumMod val="85000"/>
                    <a:lumOff val="15000"/>
                  </a:schemeClr>
                </a:solidFill>
              </a:rPr>
              <a:t>av </a:t>
            </a:r>
            <a:r>
              <a:rPr lang="nb-NO" dirty="0" smtClean="0">
                <a:solidFill>
                  <a:schemeClr val="tx1">
                    <a:lumMod val="85000"/>
                    <a:lumOff val="15000"/>
                  </a:schemeClr>
                </a:solidFill>
              </a:rPr>
              <a:t>tillitsvalgtoppgaver ønsker </a:t>
            </a:r>
            <a:r>
              <a:rPr lang="nb-NO" dirty="0">
                <a:solidFill>
                  <a:schemeClr val="tx1">
                    <a:lumMod val="85000"/>
                    <a:lumOff val="15000"/>
                  </a:schemeClr>
                </a:solidFill>
              </a:rPr>
              <a:t>du å drive med?</a:t>
            </a:r>
          </a:p>
          <a:p>
            <a:pPr marL="0" indent="0">
              <a:buNone/>
            </a:pPr>
            <a:endParaRPr lang="nb-NO" dirty="0">
              <a:solidFill>
                <a:schemeClr val="tx1">
                  <a:lumMod val="85000"/>
                  <a:lumOff val="15000"/>
                </a:schemeClr>
              </a:solidFill>
            </a:endParaRPr>
          </a:p>
          <a:p>
            <a:endParaRPr lang="nb-NO" dirty="0">
              <a:solidFill>
                <a:schemeClr val="tx1">
                  <a:lumMod val="85000"/>
                  <a:lumOff val="15000"/>
                </a:schemeClr>
              </a:solidFill>
            </a:endParaRPr>
          </a:p>
          <a:p>
            <a:endParaRPr lang="nb-NO" dirty="0"/>
          </a:p>
        </p:txBody>
      </p:sp>
      <p:sp>
        <p:nvSpPr>
          <p:cNvPr id="3" name="Tittel 2"/>
          <p:cNvSpPr>
            <a:spLocks noGrp="1"/>
          </p:cNvSpPr>
          <p:nvPr>
            <p:ph type="title"/>
          </p:nvPr>
        </p:nvSpPr>
        <p:spPr>
          <a:xfrm>
            <a:off x="288471" y="621794"/>
            <a:ext cx="8447542" cy="982242"/>
          </a:xfrm>
        </p:spPr>
        <p:txBody>
          <a:bodyPr>
            <a:normAutofit fontScale="90000"/>
          </a:bodyPr>
          <a:lstStyle/>
          <a:p>
            <a:r>
              <a:rPr lang="nb-NO" sz="4000" dirty="0"/>
              <a:t>Hvordan skal vi løse oppgavene? </a:t>
            </a:r>
            <a:r>
              <a:rPr lang="nb-NO" sz="3600" dirty="0"/>
              <a:t/>
            </a:r>
            <a:br>
              <a:rPr lang="nb-NO" sz="3600" dirty="0"/>
            </a:br>
            <a:r>
              <a:rPr lang="nb-NO" sz="2000" dirty="0"/>
              <a:t>Bruk noen minutter på å tenke gjennom din egen kompetanse og dine preferanser knyttet til hva du </a:t>
            </a:r>
            <a:r>
              <a:rPr lang="nb-NO" sz="2000" dirty="0" smtClean="0"/>
              <a:t>vil </a:t>
            </a:r>
            <a:r>
              <a:rPr lang="nb-NO" sz="2000" dirty="0"/>
              <a:t>gjøre som </a:t>
            </a:r>
            <a:r>
              <a:rPr lang="nb-NO" sz="2000" dirty="0" smtClean="0"/>
              <a:t>tillitsvalgt</a:t>
            </a:r>
            <a:endParaRPr lang="nb-NO" sz="2000" dirty="0"/>
          </a:p>
        </p:txBody>
      </p:sp>
    </p:spTree>
    <p:extLst>
      <p:ext uri="{BB962C8B-B14F-4D97-AF65-F5344CB8AC3E}">
        <p14:creationId xmlns:p14="http://schemas.microsoft.com/office/powerpoint/2010/main" val="2454063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3323" y="289373"/>
            <a:ext cx="6765950" cy="4818177"/>
          </a:xfrm>
        </p:spPr>
      </p:pic>
    </p:spTree>
    <p:extLst>
      <p:ext uri="{BB962C8B-B14F-4D97-AF65-F5344CB8AC3E}">
        <p14:creationId xmlns:p14="http://schemas.microsoft.com/office/powerpoint/2010/main" val="1125141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3" cstate="print">
            <a:extLst>
              <a:ext uri="{28A0092B-C50C-407E-A947-70E740481C1C}">
                <a14:useLocalDpi xmlns:a14="http://schemas.microsoft.com/office/drawing/2010/main"/>
              </a:ext>
            </a:extLst>
          </a:blip>
          <a:srcRect b="-2863"/>
          <a:stretch/>
        </p:blipFill>
        <p:spPr>
          <a:xfrm>
            <a:off x="5945920" y="1453662"/>
            <a:ext cx="2790093" cy="3739661"/>
          </a:xfrm>
          <a:prstGeom prst="rect">
            <a:avLst/>
          </a:prstGeom>
        </p:spPr>
      </p:pic>
      <p:sp>
        <p:nvSpPr>
          <p:cNvPr id="3" name="Plassholder for innhold 2"/>
          <p:cNvSpPr>
            <a:spLocks noGrp="1"/>
          </p:cNvSpPr>
          <p:nvPr>
            <p:ph idx="1"/>
          </p:nvPr>
        </p:nvSpPr>
        <p:spPr>
          <a:xfrm>
            <a:off x="285748" y="2404345"/>
            <a:ext cx="5364775" cy="3275643"/>
          </a:xfrm>
        </p:spPr>
        <p:txBody>
          <a:bodyPr/>
          <a:lstStyle/>
          <a:p>
            <a:r>
              <a:rPr lang="nb-NO" dirty="0" smtClean="0"/>
              <a:t>Bedriftens strategi</a:t>
            </a:r>
          </a:p>
          <a:p>
            <a:r>
              <a:rPr lang="nb-NO" dirty="0" smtClean="0"/>
              <a:t>Finansforbundets målsettinger sentralt og lokalt</a:t>
            </a:r>
          </a:p>
          <a:p>
            <a:r>
              <a:rPr lang="nb-NO" dirty="0" smtClean="0"/>
              <a:t>Medlemsoppslutning</a:t>
            </a:r>
          </a:p>
          <a:p>
            <a:r>
              <a:rPr lang="nb-NO" dirty="0" smtClean="0"/>
              <a:t>Løpende oppgaver som avtaleforhandlinger, </a:t>
            </a:r>
            <a:r>
              <a:rPr lang="nb-NO" dirty="0" smtClean="0"/>
              <a:t/>
            </a:r>
            <a:br>
              <a:rPr lang="nb-NO" dirty="0" smtClean="0"/>
            </a:br>
            <a:r>
              <a:rPr lang="nb-NO" dirty="0" smtClean="0"/>
              <a:t>lønnsdrøftelser</a:t>
            </a:r>
            <a:r>
              <a:rPr lang="nb-NO" dirty="0" smtClean="0"/>
              <a:t>, deltakelse i møter og utvalg etc.</a:t>
            </a:r>
          </a:p>
          <a:p>
            <a:endParaRPr lang="nb-NO" dirty="0"/>
          </a:p>
        </p:txBody>
      </p:sp>
      <p:sp>
        <p:nvSpPr>
          <p:cNvPr id="2" name="Tittel 1"/>
          <p:cNvSpPr>
            <a:spLocks noGrp="1"/>
          </p:cNvSpPr>
          <p:nvPr>
            <p:ph type="title"/>
          </p:nvPr>
        </p:nvSpPr>
        <p:spPr>
          <a:xfrm>
            <a:off x="288471" y="322855"/>
            <a:ext cx="8447542" cy="1680511"/>
          </a:xfrm>
        </p:spPr>
        <p:txBody>
          <a:bodyPr>
            <a:normAutofit/>
          </a:bodyPr>
          <a:lstStyle/>
          <a:p>
            <a:r>
              <a:rPr lang="nb-NO" dirty="0" smtClean="0"/>
              <a:t>Hva er avgjørende for hvordan vi bør prioritere mellom alle de mulige oppgavene en tillitsvalgt kan ta tak i?</a:t>
            </a:r>
            <a:endParaRPr lang="nb-NO" dirty="0"/>
          </a:p>
        </p:txBody>
      </p:sp>
    </p:spTree>
    <p:extLst>
      <p:ext uri="{BB962C8B-B14F-4D97-AF65-F5344CB8AC3E}">
        <p14:creationId xmlns:p14="http://schemas.microsoft.com/office/powerpoint/2010/main" val="1775559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3414" y="533400"/>
            <a:ext cx="8516815" cy="2227385"/>
          </a:xfrm>
        </p:spPr>
        <p:txBody>
          <a:bodyPr>
            <a:normAutofit/>
          </a:bodyPr>
          <a:lstStyle/>
          <a:p>
            <a:r>
              <a:rPr lang="nb-NO" dirty="0" smtClean="0"/>
              <a:t>Hvilke tre </a:t>
            </a:r>
            <a:r>
              <a:rPr lang="nb-NO" dirty="0"/>
              <a:t>oppgaver som er de aller viktigste å ha fokus på for å virke </a:t>
            </a:r>
            <a:r>
              <a:rPr lang="nb-NO" dirty="0" smtClean="0"/>
              <a:t>til </a:t>
            </a:r>
            <a:r>
              <a:rPr lang="nb-NO" dirty="0"/>
              <a:t>beste for </a:t>
            </a:r>
            <a:r>
              <a:rPr lang="nb-NO" dirty="0" smtClean="0"/>
              <a:t/>
            </a:r>
            <a:br>
              <a:rPr lang="nb-NO" dirty="0" smtClean="0"/>
            </a:br>
            <a:r>
              <a:rPr lang="nb-NO" dirty="0" smtClean="0"/>
              <a:t>medlemmene </a:t>
            </a:r>
            <a:br>
              <a:rPr lang="nb-NO" dirty="0" smtClean="0"/>
            </a:br>
            <a:r>
              <a:rPr lang="nb-NO" dirty="0" smtClean="0"/>
              <a:t>i </a:t>
            </a:r>
            <a:r>
              <a:rPr lang="nb-NO" dirty="0"/>
              <a:t>vår </a:t>
            </a:r>
            <a:r>
              <a:rPr lang="nb-NO" dirty="0" smtClean="0"/>
              <a:t>bedrift?</a:t>
            </a:r>
            <a:endParaRPr lang="nb-NO" dirty="0"/>
          </a:p>
        </p:txBody>
      </p:sp>
      <p:pic>
        <p:nvPicPr>
          <p:cNvPr id="5" name="Bild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58662" y="2104523"/>
            <a:ext cx="5094410" cy="3038977"/>
          </a:xfrm>
          <a:prstGeom prst="rect">
            <a:avLst/>
          </a:prstGeom>
        </p:spPr>
      </p:pic>
    </p:spTree>
    <p:extLst>
      <p:ext uri="{BB962C8B-B14F-4D97-AF65-F5344CB8AC3E}">
        <p14:creationId xmlns:p14="http://schemas.microsoft.com/office/powerpoint/2010/main" val="2726543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Kommunikasjon</AGSCategory>
    <AGSDescription xmlns="http://schemas.microsoft.com/sharepoint/v3" xsi:nil="true"/>
    <AGSUnderCategory xmlns="http://schemas.microsoft.com/sharepoint/v3">Presentasjoner</AGSUnderCategory>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0BA834CC468B4F13A5F18A23810C503A004C368166C8084B4B8C3263878278854A" ma:contentTypeVersion="0" ma:contentTypeDescription="" ma:contentTypeScope="" ma:versionID="4d4dbd229fb54077a6b3d86ed05d02a1">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18FDA-32CE-44D3-80E7-16FD60C91E1E}">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4587D57-EF5E-4AE7-817E-EBF2C7DD3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Template>
  <TotalTime>2221</TotalTime>
  <Words>1321</Words>
  <Application>Microsoft Office PowerPoint</Application>
  <PresentationFormat>Skjermfremvisning (16:9)</PresentationFormat>
  <Paragraphs>128</Paragraphs>
  <Slides>14</Slides>
  <Notes>11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14</vt:i4>
      </vt:variant>
    </vt:vector>
  </HeadingPairs>
  <TitlesOfParts>
    <vt:vector size="20" baseType="lpstr">
      <vt:lpstr>MS PGothic</vt:lpstr>
      <vt:lpstr>.AppleSystemUIFont</vt:lpstr>
      <vt:lpstr>Arial</vt:lpstr>
      <vt:lpstr>Calibri</vt:lpstr>
      <vt:lpstr>Lucida Grande</vt:lpstr>
      <vt:lpstr>finansforbundet_mal</vt:lpstr>
      <vt:lpstr>Samarbeid i tillitsutvalget</vt:lpstr>
      <vt:lpstr>AGENDA</vt:lpstr>
      <vt:lpstr>Våre oppgaver som tillitsvalgte</vt:lpstr>
      <vt:lpstr>Våre oppgaver som tillitsvalgte</vt:lpstr>
      <vt:lpstr>PowerPoint-presentasjon</vt:lpstr>
      <vt:lpstr>Hvordan skal vi løse oppgavene?  Bruk noen minutter på å tenke gjennom din egen kompetanse og dine preferanser knyttet til hva du vil gjøre som tillitsvalgt</vt:lpstr>
      <vt:lpstr>PowerPoint-presentasjon</vt:lpstr>
      <vt:lpstr>Hva er avgjørende for hvordan vi bør prioritere mellom alle de mulige oppgavene en tillitsvalgt kan ta tak i?</vt:lpstr>
      <vt:lpstr>Hvilke tre oppgaver som er de aller viktigste å ha fokus på for å virke til beste for  medlemmene  i vår bedrift?</vt:lpstr>
      <vt:lpstr>Struktur for arbeidet</vt:lpstr>
      <vt:lpstr>Suksessfaktorer</vt:lpstr>
      <vt:lpstr>Den siste delen av kurset bruker vi på å planlegge arbeidet vårt inneværende år med utgangspunkt i…</vt:lpstr>
      <vt:lpstr>Helt til slutt… Hva skal til for at vi får fulgt opp planene vi har laget i dag? </vt:lpstr>
      <vt:lpstr>PowerPoint-presentasjon</vt:lpstr>
    </vt:vector>
  </TitlesOfParts>
  <Manager/>
  <Company>Finansforbundet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Kjersti E. Aronsen</dc:creator>
  <cp:keywords/>
  <dc:description/>
  <cp:lastModifiedBy>Kjersti E. Aronsen</cp:lastModifiedBy>
  <cp:revision>130</cp:revision>
  <dcterms:created xsi:type="dcterms:W3CDTF">2015-08-25T13:23:36Z</dcterms:created>
  <dcterms:modified xsi:type="dcterms:W3CDTF">2018-01-09T13:47:37Z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0x0101000BA834CC468B4F13A5F18A23810C503A004C368166C8084B4B8C3263878278854A</vt:lpwstr>
  </property>
</Properties>
</file>