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notesSlides/notesSlide9.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0.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3"/>
  </p:sldMasterIdLst>
  <p:notesMasterIdLst>
    <p:notesMasterId r:id="rId19"/>
  </p:notesMasterIdLst>
  <p:handoutMasterIdLst>
    <p:handoutMasterId r:id="rId20"/>
  </p:handoutMasterIdLst>
  <p:sldIdLst>
    <p:sldId id="272" r:id="rId4"/>
    <p:sldId id="313" r:id="rId5"/>
    <p:sldId id="298" r:id="rId6"/>
    <p:sldId id="296" r:id="rId7"/>
    <p:sldId id="297" r:id="rId8"/>
    <p:sldId id="299" r:id="rId9"/>
    <p:sldId id="301" r:id="rId10"/>
    <p:sldId id="309" r:id="rId11"/>
    <p:sldId id="310" r:id="rId12"/>
    <p:sldId id="306" r:id="rId13"/>
    <p:sldId id="307" r:id="rId14"/>
    <p:sldId id="312" r:id="rId15"/>
    <p:sldId id="314" r:id="rId16"/>
    <p:sldId id="308" r:id="rId17"/>
    <p:sldId id="269" r:id="rId18"/>
  </p:sldIdLst>
  <p:sldSz cx="9144000" cy="5143500" type="screen16x9"/>
  <p:notesSz cx="6858000" cy="9144000"/>
  <p:defaultTextStyle>
    <a:defPPr>
      <a:defRPr lang="nn-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4E91"/>
    <a:srgbClr val="00B381"/>
    <a:srgbClr val="52565A"/>
    <a:srgbClr val="8B1F1E"/>
    <a:srgbClr val="2B899A"/>
    <a:srgbClr val="5A447A"/>
    <a:srgbClr val="EFEF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24" autoAdjust="0"/>
    <p:restoredTop sz="86855" autoAdjust="0"/>
  </p:normalViewPr>
  <p:slideViewPr>
    <p:cSldViewPr snapToGrid="0" snapToObjects="1" showGuides="1">
      <p:cViewPr varScale="1">
        <p:scale>
          <a:sx n="106" d="100"/>
          <a:sy n="106" d="100"/>
        </p:scale>
        <p:origin x="1116" y="90"/>
      </p:cViewPr>
      <p:guideLst/>
    </p:cSldViewPr>
  </p:slideViewPr>
  <p:outlineViewPr>
    <p:cViewPr>
      <p:scale>
        <a:sx n="33" d="100"/>
        <a:sy n="33" d="100"/>
      </p:scale>
      <p:origin x="0" y="-10878"/>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144" d="100"/>
          <a:sy n="144" d="100"/>
        </p:scale>
        <p:origin x="2624"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1.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Users\audungleinsvik\Dropbox%20(Proba)\17003%20-%20Seniorer%20i%20finansn&#230;ringen\Resultater\Resultater%20HRledere.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Users\audungleinsvik\Dropbox%20(Proba)\17003%20-%20Seniorer%20i%20finansn&#230;ringen\Resultater\Resultater%20HRledere.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Users\audungleinsvik\Dropbox%20(Proba)\17003%20-%20Seniorer%20i%20finansn&#230;ringen\Resultater\Resultater%20PENSJONISTER%20ag.xlsx"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_rels/chart4.xml.rels><?xml version="1.0" encoding="UTF-8" standalone="yes"?>
<Relationships xmlns="http://schemas.openxmlformats.org/package/2006/relationships"><Relationship Id="rId3" Type="http://schemas.openxmlformats.org/officeDocument/2006/relationships/oleObject" Target="file:///\\Users\audungleinsvik\Dropbox%20(Proba)\17003%20-%20Seniorer%20i%20finansn&#230;ringen\Resultater\Resultater%20og%20figurer%20ag.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Users\audungleinsvik\Dropbox%20(Proba)\17003%20-%20Seniorer%20i%20finansn&#230;ringen\Resultater\Resultater%20HRledere.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tx>
            <c:v>HR-ledere</c:v>
          </c:tx>
          <c:spPr>
            <a:solidFill>
              <a:schemeClr val="accent1"/>
            </a:solidFill>
            <a:ln>
              <a:noFill/>
            </a:ln>
            <a:effectLst/>
          </c:spPr>
          <c:invertIfNegative val="0"/>
          <c:cat>
            <c:strRef>
              <c:f>Sheet1!$C$216:$F$216</c:f>
              <c:strCache>
                <c:ptCount val="4"/>
                <c:pt idx="0">
                  <c:v>.ansatte over 60 år har like muligheter til å få nye arbeidsoppgaver hvis de ønsker det.</c:v>
                </c:pt>
                <c:pt idx="1">
                  <c:v>..ansatte over 60 år yter like mye i jobben/har minst like gode arbeidsprestasjoner som de som er yngre.</c:v>
                </c:pt>
                <c:pt idx="2">
                  <c:v>.det er riktig å prioritere å holde på yngre ansatte i nedbemanningsprosesser</c:v>
                </c:pt>
                <c:pt idx="3">
                  <c:v>..det er riktig å prioritere yngre ved tilbud om kompetanseheving.</c:v>
                </c:pt>
              </c:strCache>
            </c:strRef>
          </c:cat>
          <c:val>
            <c:numRef>
              <c:f>Sheet1!$C$224:$F$224</c:f>
              <c:numCache>
                <c:formatCode>0.0</c:formatCode>
                <c:ptCount val="4"/>
                <c:pt idx="0">
                  <c:v>4.1265310359144696</c:v>
                </c:pt>
                <c:pt idx="1">
                  <c:v>3.950609693616149</c:v>
                </c:pt>
                <c:pt idx="2">
                  <c:v>3.3206683695189438</c:v>
                </c:pt>
                <c:pt idx="3">
                  <c:v>2.6500674343811599</c:v>
                </c:pt>
              </c:numCache>
            </c:numRef>
          </c:val>
        </c:ser>
        <c:ser>
          <c:idx val="1"/>
          <c:order val="1"/>
          <c:tx>
            <c:v>Tillitsvalgte</c:v>
          </c:tx>
          <c:spPr>
            <a:solidFill>
              <a:schemeClr val="accent2"/>
            </a:solidFill>
            <a:ln>
              <a:noFill/>
            </a:ln>
            <a:effectLst/>
          </c:spPr>
          <c:invertIfNegative val="0"/>
          <c:val>
            <c:numRef>
              <c:f>[1]Sheet1!$C$263:$F$263</c:f>
              <c:numCache>
                <c:formatCode>General</c:formatCode>
                <c:ptCount val="4"/>
                <c:pt idx="0">
                  <c:v>3.3072970195272351</c:v>
                </c:pt>
                <c:pt idx="1">
                  <c:v>4.2804211378821631</c:v>
                </c:pt>
                <c:pt idx="2">
                  <c:v>2.4466606225445751</c:v>
                </c:pt>
                <c:pt idx="3">
                  <c:v>2.4466606225445751</c:v>
                </c:pt>
              </c:numCache>
            </c:numRef>
          </c:val>
        </c:ser>
        <c:ser>
          <c:idx val="2"/>
          <c:order val="2"/>
          <c:tx>
            <c:v>Ansatte</c:v>
          </c:tx>
          <c:spPr>
            <a:solidFill>
              <a:schemeClr val="accent3"/>
            </a:solidFill>
            <a:ln>
              <a:noFill/>
            </a:ln>
            <a:effectLst/>
          </c:spPr>
          <c:invertIfNegative val="0"/>
          <c:val>
            <c:numRef>
              <c:f>[1]Tabeller!$I$30:$L$30</c:f>
              <c:numCache>
                <c:formatCode>General</c:formatCode>
                <c:ptCount val="4"/>
                <c:pt idx="0">
                  <c:v>2.9313853069915998</c:v>
                </c:pt>
                <c:pt idx="1">
                  <c:v>4.4621070164480532</c:v>
                </c:pt>
                <c:pt idx="2">
                  <c:v>2.872333718608806</c:v>
                </c:pt>
                <c:pt idx="3">
                  <c:v>2.7135912287960271</c:v>
                </c:pt>
              </c:numCache>
            </c:numRef>
          </c:val>
        </c:ser>
        <c:dLbls>
          <c:showLegendKey val="0"/>
          <c:showVal val="0"/>
          <c:showCatName val="0"/>
          <c:showSerName val="0"/>
          <c:showPercent val="0"/>
          <c:showBubbleSize val="0"/>
        </c:dLbls>
        <c:gapWidth val="182"/>
        <c:axId val="295627064"/>
        <c:axId val="295628632"/>
      </c:barChart>
      <c:catAx>
        <c:axId val="29562706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Helvetica" charset="0"/>
                <a:ea typeface="Helvetica" charset="0"/>
                <a:cs typeface="Helvetica" charset="0"/>
              </a:defRPr>
            </a:pPr>
            <a:endParaRPr lang="nb-NO"/>
          </a:p>
        </c:txPr>
        <c:crossAx val="295628632"/>
        <c:crosses val="autoZero"/>
        <c:auto val="1"/>
        <c:lblAlgn val="ctr"/>
        <c:lblOffset val="100"/>
        <c:noMultiLvlLbl val="0"/>
      </c:catAx>
      <c:valAx>
        <c:axId val="295628632"/>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Helvetica" charset="0"/>
                <a:ea typeface="Helvetica" charset="0"/>
                <a:cs typeface="Helvetica" charset="0"/>
              </a:defRPr>
            </a:pPr>
            <a:endParaRPr lang="nb-NO"/>
          </a:p>
        </c:txPr>
        <c:crossAx val="29562706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Helvetica" charset="0"/>
              <a:ea typeface="Helvetica" charset="0"/>
              <a:cs typeface="Helvetica" charset="0"/>
            </a:defRPr>
          </a:pPr>
          <a:endParaRPr lang="nb-NO"/>
        </a:p>
      </c:txPr>
    </c:legend>
    <c:plotVisOnly val="1"/>
    <c:dispBlanksAs val="gap"/>
    <c:showDLblsOverMax val="0"/>
  </c:chart>
  <c:spPr>
    <a:noFill/>
    <a:ln>
      <a:noFill/>
    </a:ln>
    <a:effectLst/>
  </c:spPr>
  <c:txPr>
    <a:bodyPr/>
    <a:lstStyle/>
    <a:p>
      <a:pPr>
        <a:defRPr sz="1200">
          <a:solidFill>
            <a:schemeClr val="tx1"/>
          </a:solidFill>
          <a:latin typeface="Helvetica" charset="0"/>
          <a:ea typeface="Helvetica" charset="0"/>
          <a:cs typeface="Helvetica" charset="0"/>
        </a:defRPr>
      </a:pPr>
      <a:endParaRPr lang="nb-NO"/>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39645671295811"/>
          <c:y val="3.2576289800917299E-2"/>
          <c:w val="0.53188592690682202"/>
          <c:h val="0.84167488325335205"/>
        </c:manualLayout>
      </c:layout>
      <c:barChart>
        <c:barDir val="bar"/>
        <c:grouping val="clustered"/>
        <c:varyColors val="0"/>
        <c:ser>
          <c:idx val="0"/>
          <c:order val="0"/>
          <c:tx>
            <c:v>HR-ledere</c:v>
          </c:tx>
          <c:spPr>
            <a:solidFill>
              <a:schemeClr val="accent1">
                <a:lumMod val="75000"/>
              </a:schemeClr>
            </a:solidFill>
            <a:ln>
              <a:noFill/>
            </a:ln>
            <a:effectLst/>
          </c:spPr>
          <c:invertIfNegative val="0"/>
          <c:cat>
            <c:strRef>
              <c:f>Sheet1!$C$126:$I$126</c:f>
              <c:strCache>
                <c:ptCount val="7"/>
                <c:pt idx="0">
                  <c:v>Redusert arbeidstid (utover en uke ekstra ferie)</c:v>
                </c:pt>
                <c:pt idx="1">
                  <c:v>Mer fleksibel arbeidstid</c:v>
                </c:pt>
                <c:pt idx="2">
                  <c:v>Karriereplanlegging/livsfasepolitikk</c:v>
                </c:pt>
                <c:pt idx="3">
                  <c:v>Kompetanseheving/etterutdanning</c:v>
                </c:pt>
                <c:pt idx="4">
                  <c:v>Tilpasning av arbeidsoppgaver</c:v>
                </c:pt>
                <c:pt idx="5">
                  <c:v>Lederutvikling/-opplæring</c:v>
                </c:pt>
                <c:pt idx="6">
                  <c:v>Medarbeidersamtale med seniorperspektiv/seniorsamtale</c:v>
                </c:pt>
              </c:strCache>
            </c:strRef>
          </c:cat>
          <c:val>
            <c:numRef>
              <c:f>Sheet1!$C$129:$I$129</c:f>
              <c:numCache>
                <c:formatCode>General</c:formatCode>
                <c:ptCount val="7"/>
                <c:pt idx="0">
                  <c:v>44.12</c:v>
                </c:pt>
                <c:pt idx="1">
                  <c:v>21.57</c:v>
                </c:pt>
                <c:pt idx="2">
                  <c:v>13.73</c:v>
                </c:pt>
                <c:pt idx="3">
                  <c:v>15.69</c:v>
                </c:pt>
                <c:pt idx="4">
                  <c:v>24.51</c:v>
                </c:pt>
                <c:pt idx="5">
                  <c:v>1.96</c:v>
                </c:pt>
                <c:pt idx="6">
                  <c:v>29.41</c:v>
                </c:pt>
              </c:numCache>
            </c:numRef>
          </c:val>
        </c:ser>
        <c:ser>
          <c:idx val="1"/>
          <c:order val="1"/>
          <c:tx>
            <c:v>Tillitsvalgte</c:v>
          </c:tx>
          <c:spPr>
            <a:solidFill>
              <a:schemeClr val="accent2"/>
            </a:solidFill>
            <a:ln>
              <a:noFill/>
            </a:ln>
            <a:effectLst/>
          </c:spPr>
          <c:invertIfNegative val="0"/>
          <c:val>
            <c:numRef>
              <c:f>[2]Sheet1!$C$158:$C$164</c:f>
              <c:numCache>
                <c:formatCode>General</c:formatCode>
                <c:ptCount val="7"/>
                <c:pt idx="0">
                  <c:v>33.932584269662911</c:v>
                </c:pt>
                <c:pt idx="1">
                  <c:v>10.78651685393258</c:v>
                </c:pt>
                <c:pt idx="2">
                  <c:v>8.0898876404494402</c:v>
                </c:pt>
                <c:pt idx="3">
                  <c:v>3.820224719101124</c:v>
                </c:pt>
                <c:pt idx="4">
                  <c:v>9.6629213483146046</c:v>
                </c:pt>
                <c:pt idx="5">
                  <c:v>0.898876404494382</c:v>
                </c:pt>
                <c:pt idx="6">
                  <c:v>15.056179775280899</c:v>
                </c:pt>
              </c:numCache>
            </c:numRef>
          </c:val>
        </c:ser>
        <c:dLbls>
          <c:showLegendKey val="0"/>
          <c:showVal val="0"/>
          <c:showCatName val="0"/>
          <c:showSerName val="0"/>
          <c:showPercent val="0"/>
          <c:showBubbleSize val="0"/>
        </c:dLbls>
        <c:gapWidth val="182"/>
        <c:axId val="295624712"/>
        <c:axId val="295628240"/>
      </c:barChart>
      <c:catAx>
        <c:axId val="2956247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Helvetica" charset="0"/>
                <a:ea typeface="Helvetica" charset="0"/>
                <a:cs typeface="Helvetica" charset="0"/>
              </a:defRPr>
            </a:pPr>
            <a:endParaRPr lang="nb-NO"/>
          </a:p>
        </c:txPr>
        <c:crossAx val="295628240"/>
        <c:crosses val="autoZero"/>
        <c:auto val="1"/>
        <c:lblAlgn val="ctr"/>
        <c:lblOffset val="100"/>
        <c:noMultiLvlLbl val="0"/>
      </c:catAx>
      <c:valAx>
        <c:axId val="295628240"/>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0" i="0" u="none" strike="noStrike" kern="1200" baseline="0">
                    <a:solidFill>
                      <a:schemeClr val="tx2"/>
                    </a:solidFill>
                    <a:latin typeface="Helvetica" charset="0"/>
                    <a:ea typeface="Helvetica" charset="0"/>
                    <a:cs typeface="Helvetica" charset="0"/>
                  </a:defRPr>
                </a:pPr>
                <a:r>
                  <a:rPr lang="nb-NO" sz="1050" dirty="0"/>
                  <a:t>Prosent</a:t>
                </a:r>
              </a:p>
            </c:rich>
          </c:tx>
          <c:layout>
            <c:manualLayout>
              <c:xMode val="edge"/>
              <c:yMode val="edge"/>
              <c:x val="0.35311832460446813"/>
              <c:y val="0.91359073133510638"/>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Helvetica" charset="0"/>
                  <a:ea typeface="Helvetica" charset="0"/>
                  <a:cs typeface="Helvetica" charset="0"/>
                </a:defRPr>
              </a:pPr>
              <a:endParaRPr lang="nb-NO"/>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Helvetica" charset="0"/>
                <a:ea typeface="Helvetica" charset="0"/>
                <a:cs typeface="Helvetica" charset="0"/>
              </a:defRPr>
            </a:pPr>
            <a:endParaRPr lang="nb-NO"/>
          </a:p>
        </c:txPr>
        <c:crossAx val="295624712"/>
        <c:crosses val="autoZero"/>
        <c:crossBetween val="between"/>
      </c:valAx>
      <c:spPr>
        <a:noFill/>
        <a:ln>
          <a:noFill/>
        </a:ln>
        <a:effectLst/>
      </c:spPr>
    </c:plotArea>
    <c:legend>
      <c:legendPos val="r"/>
      <c:layout>
        <c:manualLayout>
          <c:xMode val="edge"/>
          <c:yMode val="edge"/>
          <c:x val="0.81297192153347442"/>
          <c:y val="0.42474303777898575"/>
          <c:w val="0.18477409428130939"/>
          <c:h val="0.16463963413708099"/>
        </c:manualLayout>
      </c:layout>
      <c:overlay val="0"/>
      <c:spPr>
        <a:solidFill>
          <a:schemeClr val="bg1"/>
        </a:solidFill>
        <a:ln>
          <a:noFill/>
        </a:ln>
        <a:effectLst/>
      </c:spPr>
      <c:txPr>
        <a:bodyPr rot="0" spcFirstLastPara="1" vertOverflow="ellipsis" vert="horz" wrap="square" anchor="ctr" anchorCtr="1"/>
        <a:lstStyle/>
        <a:p>
          <a:pPr>
            <a:defRPr sz="1400" b="0" i="0" u="none" strike="noStrike" kern="1200" baseline="0">
              <a:solidFill>
                <a:schemeClr val="tx2"/>
              </a:solidFill>
              <a:latin typeface="Helvetica" charset="0"/>
              <a:ea typeface="Helvetica" charset="0"/>
              <a:cs typeface="Helvetica" charset="0"/>
            </a:defRPr>
          </a:pPr>
          <a:endParaRPr lang="nb-NO"/>
        </a:p>
      </c:txPr>
    </c:legend>
    <c:plotVisOnly val="1"/>
    <c:dispBlanksAs val="gap"/>
    <c:showDLblsOverMax val="0"/>
  </c:chart>
  <c:spPr>
    <a:noFill/>
    <a:ln>
      <a:noFill/>
    </a:ln>
    <a:effectLst/>
  </c:spPr>
  <c:txPr>
    <a:bodyPr/>
    <a:lstStyle/>
    <a:p>
      <a:pPr>
        <a:defRPr sz="1400">
          <a:solidFill>
            <a:schemeClr val="tx2"/>
          </a:solidFill>
          <a:latin typeface="Helvetica" charset="0"/>
          <a:ea typeface="Helvetica" charset="0"/>
          <a:cs typeface="Helvetica" charset="0"/>
        </a:defRPr>
      </a:pPr>
      <a:endParaRPr lang="nb-NO"/>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653648852266539"/>
          <c:y val="0"/>
          <c:w val="0.69245768284240194"/>
          <c:h val="0.92336951321091099"/>
        </c:manualLayout>
      </c:layout>
      <c:barChart>
        <c:barDir val="bar"/>
        <c:grouping val="clustered"/>
        <c:varyColors val="0"/>
        <c:ser>
          <c:idx val="0"/>
          <c:order val="0"/>
          <c:spPr>
            <a:solidFill>
              <a:schemeClr val="accent2"/>
            </a:solidFill>
            <a:ln>
              <a:noFill/>
            </a:ln>
            <a:effectLst/>
          </c:spPr>
          <c:invertIfNegative val="0"/>
          <c:cat>
            <c:strRef>
              <c:f>Sheet1!$A$584:$A$594</c:f>
              <c:strCache>
                <c:ptCount val="11"/>
                <c:pt idx="0">
                  <c:v>Alternativ til oppsigelse</c:v>
                </c:pt>
                <c:pt idx="1">
                  <c:v>Jeg trivdes ikke på arbeidsplassen</c:v>
                </c:pt>
                <c:pt idx="2">
                  <c:v>Kompetansen min var ikke lenger relevant</c:v>
                </c:pt>
                <c:pt idx="3">
                  <c:v>Nedbemanning og jeg ville ikke stå i veien for andre</c:v>
                </c:pt>
                <c:pt idx="4">
                  <c:v>Helsesituasjon</c:v>
                </c:pt>
                <c:pt idx="5">
                  <c:v>Ektefelle/partner ville gå av/gikk av med pensjon</c:v>
                </c:pt>
                <c:pt idx="6">
                  <c:v>Det var kultur for å gå av når man nådde en viss alder</c:v>
                </c:pt>
                <c:pt idx="7">
                  <c:v>Jevnaldrende kolleger gikk av </c:v>
                </c:pt>
                <c:pt idx="8">
                  <c:v>Jeg hadde en belastende arbeidshverdag</c:v>
                </c:pt>
                <c:pt idx="9">
                  <c:v>Arbeidsoppgavene ble eller ville bli endret</c:v>
                </c:pt>
                <c:pt idx="10">
                  <c:v>Mer fritid, tid til familie/venner</c:v>
                </c:pt>
              </c:strCache>
            </c:strRef>
          </c:cat>
          <c:val>
            <c:numRef>
              <c:f>Sheet1!$B$584:$B$594</c:f>
              <c:numCache>
                <c:formatCode>0.0</c:formatCode>
                <c:ptCount val="11"/>
                <c:pt idx="0">
                  <c:v>1.443580711769707</c:v>
                </c:pt>
                <c:pt idx="1">
                  <c:v>1.759207094418362</c:v>
                </c:pt>
                <c:pt idx="2">
                  <c:v>1.8377397615344739</c:v>
                </c:pt>
                <c:pt idx="3">
                  <c:v>1.89527215826534</c:v>
                </c:pt>
                <c:pt idx="4">
                  <c:v>1.9029630383871301</c:v>
                </c:pt>
                <c:pt idx="5">
                  <c:v>2.2935176790571159</c:v>
                </c:pt>
                <c:pt idx="6">
                  <c:v>2.4612853695985959</c:v>
                </c:pt>
                <c:pt idx="7">
                  <c:v>2.6261401326699829</c:v>
                </c:pt>
                <c:pt idx="8">
                  <c:v>2.7784738625860119</c:v>
                </c:pt>
                <c:pt idx="9">
                  <c:v>2.7808584925035942</c:v>
                </c:pt>
                <c:pt idx="10">
                  <c:v>3.431450381679388</c:v>
                </c:pt>
              </c:numCache>
            </c:numRef>
          </c:val>
        </c:ser>
        <c:dLbls>
          <c:showLegendKey val="0"/>
          <c:showVal val="0"/>
          <c:showCatName val="0"/>
          <c:showSerName val="0"/>
          <c:showPercent val="0"/>
          <c:showBubbleSize val="0"/>
        </c:dLbls>
        <c:gapWidth val="182"/>
        <c:axId val="295627456"/>
        <c:axId val="295629024"/>
      </c:barChart>
      <c:catAx>
        <c:axId val="29562745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0" i="0" u="none" strike="noStrike" kern="1200" baseline="0">
                <a:solidFill>
                  <a:schemeClr val="tx2"/>
                </a:solidFill>
                <a:latin typeface="Helvetica" charset="0"/>
                <a:ea typeface="Helvetica" charset="0"/>
                <a:cs typeface="Helvetica" charset="0"/>
              </a:defRPr>
            </a:pPr>
            <a:endParaRPr lang="nb-NO"/>
          </a:p>
        </c:txPr>
        <c:crossAx val="295629024"/>
        <c:crosses val="autoZero"/>
        <c:auto val="1"/>
        <c:lblAlgn val="ctr"/>
        <c:lblOffset val="100"/>
        <c:noMultiLvlLbl val="0"/>
      </c:catAx>
      <c:valAx>
        <c:axId val="295629024"/>
        <c:scaling>
          <c:orientation val="minMax"/>
          <c:max val="5"/>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300" b="0" i="0" u="none" strike="noStrike" kern="1200" baseline="0">
                <a:solidFill>
                  <a:schemeClr val="tx2"/>
                </a:solidFill>
                <a:latin typeface="Helvetica" charset="0"/>
                <a:ea typeface="Helvetica" charset="0"/>
                <a:cs typeface="Helvetica" charset="0"/>
              </a:defRPr>
            </a:pPr>
            <a:endParaRPr lang="nb-NO"/>
          </a:p>
        </c:txPr>
        <c:crossAx val="295627456"/>
        <c:crosses val="autoZero"/>
        <c:crossBetween val="between"/>
        <c:majorUnit val="1"/>
      </c:valAx>
      <c:spPr>
        <a:noFill/>
        <a:ln>
          <a:noFill/>
        </a:ln>
        <a:effectLst/>
      </c:spPr>
    </c:plotArea>
    <c:plotVisOnly val="1"/>
    <c:dispBlanksAs val="gap"/>
    <c:showDLblsOverMax val="0"/>
  </c:chart>
  <c:spPr>
    <a:noFill/>
    <a:ln>
      <a:noFill/>
    </a:ln>
    <a:effectLst/>
  </c:spPr>
  <c:txPr>
    <a:bodyPr/>
    <a:lstStyle/>
    <a:p>
      <a:pPr>
        <a:defRPr sz="1300">
          <a:solidFill>
            <a:schemeClr val="tx2"/>
          </a:solidFill>
          <a:latin typeface="Helvetica" charset="0"/>
          <a:ea typeface="Helvetica" charset="0"/>
          <a:cs typeface="Helvetica" charset="0"/>
        </a:defRPr>
      </a:pPr>
      <a:endParaRPr lang="nb-NO"/>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2445093688288901"/>
          <c:y val="7.7800244386360795E-2"/>
          <c:w val="0.62966727420677004"/>
          <c:h val="0.76952027761324604"/>
        </c:manualLayout>
      </c:layout>
      <c:barChart>
        <c:barDir val="bar"/>
        <c:grouping val="clustered"/>
        <c:varyColors val="0"/>
        <c:ser>
          <c:idx val="0"/>
          <c:order val="0"/>
          <c:spPr>
            <a:solidFill>
              <a:schemeClr val="accent2"/>
            </a:solidFill>
            <a:ln>
              <a:noFill/>
            </a:ln>
            <a:effectLst/>
          </c:spPr>
          <c:invertIfNegative val="0"/>
          <c:cat>
            <c:strRef>
              <c:f>Ansatte!$A$280:$A$285</c:f>
              <c:strCache>
                <c:ptCount val="6"/>
                <c:pt idx="0">
                  <c:v>Annet</c:v>
                </c:pt>
                <c:pt idx="1">
                  <c:v>Ja, fordi arbeidsoppgavene er endret</c:v>
                </c:pt>
                <c:pt idx="2">
                  <c:v>Ja, fordi arbeidsprosessene/-metodene er endret</c:v>
                </c:pt>
                <c:pt idx="3">
                  <c:v>Ja, fordi enheten er blitt omorganisert</c:v>
                </c:pt>
                <c:pt idx="4">
                  <c:v>Ja, fordi jeg har endret stilling/arbeidsplass</c:v>
                </c:pt>
                <c:pt idx="5">
                  <c:v>Nei</c:v>
                </c:pt>
              </c:strCache>
            </c:strRef>
          </c:cat>
          <c:val>
            <c:numRef>
              <c:f>Ansatte!$C$280:$C$285</c:f>
              <c:numCache>
                <c:formatCode>General</c:formatCode>
                <c:ptCount val="6"/>
                <c:pt idx="0">
                  <c:v>3.28</c:v>
                </c:pt>
                <c:pt idx="1">
                  <c:v>14.66</c:v>
                </c:pt>
                <c:pt idx="2">
                  <c:v>30.86</c:v>
                </c:pt>
                <c:pt idx="3">
                  <c:v>28.27</c:v>
                </c:pt>
                <c:pt idx="4">
                  <c:v>17.8</c:v>
                </c:pt>
                <c:pt idx="5">
                  <c:v>18.68</c:v>
                </c:pt>
              </c:numCache>
            </c:numRef>
          </c:val>
        </c:ser>
        <c:dLbls>
          <c:showLegendKey val="0"/>
          <c:showVal val="0"/>
          <c:showCatName val="0"/>
          <c:showSerName val="0"/>
          <c:showPercent val="0"/>
          <c:showBubbleSize val="0"/>
        </c:dLbls>
        <c:gapWidth val="219"/>
        <c:axId val="295630984"/>
        <c:axId val="295625496"/>
      </c:barChart>
      <c:catAx>
        <c:axId val="29563098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2"/>
                </a:solidFill>
                <a:latin typeface="Helvetica" charset="0"/>
                <a:ea typeface="Helvetica" charset="0"/>
                <a:cs typeface="Helvetica" charset="0"/>
              </a:defRPr>
            </a:pPr>
            <a:endParaRPr lang="nb-NO"/>
          </a:p>
        </c:txPr>
        <c:crossAx val="295625496"/>
        <c:crosses val="autoZero"/>
        <c:auto val="1"/>
        <c:lblAlgn val="ctr"/>
        <c:lblOffset val="100"/>
        <c:noMultiLvlLbl val="0"/>
      </c:catAx>
      <c:valAx>
        <c:axId val="295625496"/>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200" b="0" i="0" u="none" strike="noStrike" kern="1200" baseline="0">
                    <a:solidFill>
                      <a:schemeClr val="tx2"/>
                    </a:solidFill>
                    <a:latin typeface="Helvetica" charset="0"/>
                    <a:ea typeface="Helvetica" charset="0"/>
                    <a:cs typeface="Helvetica" charset="0"/>
                  </a:defRPr>
                </a:pPr>
                <a:r>
                  <a:rPr lang="nb-NO" dirty="0"/>
                  <a:t>Prosent</a:t>
                </a:r>
              </a:p>
            </c:rich>
          </c:tx>
          <c:layout>
            <c:manualLayout>
              <c:xMode val="edge"/>
              <c:yMode val="edge"/>
              <c:x val="0.55454755027013403"/>
              <c:y val="0.93542649711647496"/>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2"/>
                  </a:solidFill>
                  <a:latin typeface="Helvetica" charset="0"/>
                  <a:ea typeface="Helvetica" charset="0"/>
                  <a:cs typeface="Helvetica" charset="0"/>
                </a:defRPr>
              </a:pPr>
              <a:endParaRPr lang="nb-NO"/>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2"/>
                </a:solidFill>
                <a:latin typeface="Helvetica" charset="0"/>
                <a:ea typeface="Helvetica" charset="0"/>
                <a:cs typeface="Helvetica" charset="0"/>
              </a:defRPr>
            </a:pPr>
            <a:endParaRPr lang="nb-NO"/>
          </a:p>
        </c:txPr>
        <c:crossAx val="295630984"/>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2"/>
          </a:solidFill>
          <a:latin typeface="Helvetica" charset="0"/>
          <a:ea typeface="Helvetica" charset="0"/>
          <a:cs typeface="Helvetica" charset="0"/>
        </a:defRPr>
      </a:pPr>
      <a:endParaRPr lang="nb-NO"/>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tx>
            <c:v>HR-ledere</c:v>
          </c:tx>
          <c:spPr>
            <a:solidFill>
              <a:srgbClr val="0070C0"/>
            </a:solidFill>
            <a:ln>
              <a:noFill/>
            </a:ln>
            <a:effectLst/>
          </c:spPr>
          <c:invertIfNegative val="0"/>
          <c:cat>
            <c:strRef>
              <c:f>Sheet1!$C$282:$I$282</c:f>
              <c:strCache>
                <c:ptCount val="7"/>
                <c:pt idx="0">
                  <c:v>Kompetanse</c:v>
                </c:pt>
                <c:pt idx="1">
                  <c:v>Arbeidsprestasjoner/produktivitet</c:v>
                </c:pt>
                <c:pt idx="2">
                  <c:v>Den enkeltes livssituasjon/sosiale forhold</c:v>
                </c:pt>
                <c:pt idx="3">
                  <c:v>Ansiennitet</c:v>
                </c:pt>
                <c:pt idx="4">
                  <c:v>Den enkeltes pensjonsrettigheter</c:v>
                </c:pt>
                <c:pt idx="5">
                  <c:v>Alder</c:v>
                </c:pt>
                <c:pt idx="6">
                  <c:v>Lønnsnivå</c:v>
                </c:pt>
              </c:strCache>
            </c:strRef>
          </c:cat>
          <c:val>
            <c:numRef>
              <c:f>Sheet1!$C$289:$I$289</c:f>
              <c:numCache>
                <c:formatCode>0.0</c:formatCode>
                <c:ptCount val="7"/>
                <c:pt idx="0">
                  <c:v>2.7599955202150301</c:v>
                </c:pt>
                <c:pt idx="1">
                  <c:v>2.2801299283154131</c:v>
                </c:pt>
                <c:pt idx="2">
                  <c:v>1.5600358422939069</c:v>
                </c:pt>
                <c:pt idx="3">
                  <c:v>1.3200044802867379</c:v>
                </c:pt>
                <c:pt idx="4">
                  <c:v>1.199910404300593</c:v>
                </c:pt>
                <c:pt idx="5">
                  <c:v>1.1199462425803559</c:v>
                </c:pt>
                <c:pt idx="6">
                  <c:v>0.59995520215029696</c:v>
                </c:pt>
              </c:numCache>
            </c:numRef>
          </c:val>
        </c:ser>
        <c:ser>
          <c:idx val="1"/>
          <c:order val="1"/>
          <c:tx>
            <c:v>Tillitsvalgte</c:v>
          </c:tx>
          <c:spPr>
            <a:solidFill>
              <a:schemeClr val="accent2"/>
            </a:solidFill>
            <a:ln>
              <a:noFill/>
            </a:ln>
            <a:effectLst/>
          </c:spPr>
          <c:invertIfNegative val="0"/>
          <c:val>
            <c:numRef>
              <c:f>[2]Sheet1!$C$359:$I$359</c:f>
              <c:numCache>
                <c:formatCode>General</c:formatCode>
                <c:ptCount val="7"/>
                <c:pt idx="0">
                  <c:v>2.2099592007532172</c:v>
                </c:pt>
                <c:pt idx="1">
                  <c:v>1.21654167106792</c:v>
                </c:pt>
                <c:pt idx="2">
                  <c:v>1.2092513554043141</c:v>
                </c:pt>
                <c:pt idx="3">
                  <c:v>1.3012978294920561</c:v>
                </c:pt>
                <c:pt idx="4">
                  <c:v>2.1334972210346299</c:v>
                </c:pt>
                <c:pt idx="5">
                  <c:v>1.866962305986696</c:v>
                </c:pt>
                <c:pt idx="6">
                  <c:v>0.95203961944480597</c:v>
                </c:pt>
              </c:numCache>
            </c:numRef>
          </c:val>
        </c:ser>
        <c:dLbls>
          <c:showLegendKey val="0"/>
          <c:showVal val="0"/>
          <c:showCatName val="0"/>
          <c:showSerName val="0"/>
          <c:showPercent val="0"/>
          <c:showBubbleSize val="0"/>
        </c:dLbls>
        <c:gapWidth val="182"/>
        <c:axId val="295629808"/>
        <c:axId val="295625104"/>
      </c:barChart>
      <c:catAx>
        <c:axId val="29562980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Helvetica" charset="0"/>
                <a:ea typeface="Helvetica" charset="0"/>
                <a:cs typeface="Helvetica" charset="0"/>
              </a:defRPr>
            </a:pPr>
            <a:endParaRPr lang="nb-NO"/>
          </a:p>
        </c:txPr>
        <c:crossAx val="295625104"/>
        <c:crosses val="autoZero"/>
        <c:auto val="1"/>
        <c:lblAlgn val="ctr"/>
        <c:lblOffset val="100"/>
        <c:noMultiLvlLbl val="0"/>
      </c:catAx>
      <c:valAx>
        <c:axId val="295625104"/>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Helvetica" charset="0"/>
                <a:ea typeface="Helvetica" charset="0"/>
                <a:cs typeface="Helvetica" charset="0"/>
              </a:defRPr>
            </a:pPr>
            <a:endParaRPr lang="nb-NO"/>
          </a:p>
        </c:txPr>
        <c:crossAx val="29562980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Helvetica" charset="0"/>
              <a:ea typeface="Helvetica" charset="0"/>
              <a:cs typeface="Helvetica" charset="0"/>
            </a:defRPr>
          </a:pPr>
          <a:endParaRPr lang="nb-NO"/>
        </a:p>
      </c:txPr>
    </c:legend>
    <c:plotVisOnly val="1"/>
    <c:dispBlanksAs val="gap"/>
    <c:showDLblsOverMax val="0"/>
  </c:chart>
  <c:spPr>
    <a:noFill/>
    <a:ln>
      <a:noFill/>
    </a:ln>
    <a:effectLst/>
  </c:spPr>
  <c:txPr>
    <a:bodyPr/>
    <a:lstStyle/>
    <a:p>
      <a:pPr>
        <a:defRPr sz="1600">
          <a:solidFill>
            <a:schemeClr val="tx1"/>
          </a:solidFill>
          <a:latin typeface="Helvetica" charset="0"/>
          <a:ea typeface="Helvetica" charset="0"/>
          <a:cs typeface="Helvetica" charset="0"/>
        </a:defRPr>
      </a:pPr>
      <a:endParaRPr lang="nb-N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0.61311</cdr:x>
      <cdr:y>0.82983</cdr:y>
    </cdr:from>
    <cdr:to>
      <cdr:x>0.64786</cdr:x>
      <cdr:y>0.92162</cdr:y>
    </cdr:to>
    <cdr:sp macro="" textlink="">
      <cdr:nvSpPr>
        <cdr:cNvPr id="2" name="Smultring 1"/>
        <cdr:cNvSpPr/>
      </cdr:nvSpPr>
      <cdr:spPr>
        <a:xfrm xmlns:a="http://schemas.openxmlformats.org/drawingml/2006/main">
          <a:off x="4061822" y="2929395"/>
          <a:ext cx="230258" cy="324042"/>
        </a:xfrm>
        <a:prstGeom xmlns:a="http://schemas.openxmlformats.org/drawingml/2006/main" prst="donut">
          <a:avLst>
            <a:gd name="adj" fmla="val 5188"/>
          </a:avLst>
        </a:prstGeom>
        <a:solidFill xmlns:a="http://schemas.openxmlformats.org/drawingml/2006/main">
          <a:srgbClr val="FF0000"/>
        </a:solidFill>
        <a:ln xmlns:a="http://schemas.openxmlformats.org/drawingml/2006/main" cmpd="sng">
          <a:solidFill>
            <a:srgbClr val="FF0000"/>
          </a:solidFill>
        </a:l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nb-NO">
            <a:solidFill>
              <a:schemeClr val="tx1"/>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5EC33D6-0A0D-2848-A23A-0A3032B25DD0}" type="datetimeFigureOut">
              <a:rPr lang="nn-NO" smtClean="0"/>
              <a:pPr/>
              <a:t>11.10.2017</a:t>
            </a:fld>
            <a:endParaRPr lang="nb-NO"/>
          </a:p>
        </p:txBody>
      </p:sp>
      <p:sp>
        <p:nvSpPr>
          <p:cNvPr id="4" name="Plassholder for bunn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b-NO"/>
          </a:p>
        </p:txBody>
      </p:sp>
      <p:sp>
        <p:nvSpPr>
          <p:cNvPr id="5" name="Plassholder for lysbilde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4207785-6654-9A46-916F-836BB606299B}" type="slidenum">
              <a:rPr lang="nb-NO" smtClean="0"/>
              <a:pPr/>
              <a:t>‹#›</a:t>
            </a:fld>
            <a:endParaRPr lang="nb-NO"/>
          </a:p>
        </p:txBody>
      </p:sp>
    </p:spTree>
    <p:extLst>
      <p:ext uri="{BB962C8B-B14F-4D97-AF65-F5344CB8AC3E}">
        <p14:creationId xmlns:p14="http://schemas.microsoft.com/office/powerpoint/2010/main" val="133215594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52194AA-8E11-474B-A892-FF3FA19C5C6D}" type="datetimeFigureOut">
              <a:rPr lang="nn-NO" smtClean="0"/>
              <a:pPr/>
              <a:t>11.10.2017</a:t>
            </a:fld>
            <a:endParaRPr lang="nb-NO"/>
          </a:p>
        </p:txBody>
      </p:sp>
      <p:sp>
        <p:nvSpPr>
          <p:cNvPr id="4" name="Plassholder for lysbilde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6" name="Plassholder for bunn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60B51AC-F4F3-624A-984C-DB3639108764}" type="slidenum">
              <a:rPr lang="nb-NO" smtClean="0"/>
              <a:pPr/>
              <a:t>‹#›</a:t>
            </a:fld>
            <a:endParaRPr lang="nb-NO"/>
          </a:p>
        </p:txBody>
      </p:sp>
    </p:spTree>
    <p:extLst>
      <p:ext uri="{BB962C8B-B14F-4D97-AF65-F5344CB8AC3E}">
        <p14:creationId xmlns:p14="http://schemas.microsoft.com/office/powerpoint/2010/main" val="237196502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200" kern="1200" dirty="0" smtClean="0">
                <a:solidFill>
                  <a:schemeClr val="tx1"/>
                </a:solidFill>
                <a:effectLst/>
                <a:latin typeface="+mn-lt"/>
                <a:ea typeface="+mn-ea"/>
                <a:cs typeface="+mn-cs"/>
              </a:rPr>
              <a:t>Situasjonen for seniorene har vært dårlig kartlagt, og det har vært behov for mer kunnskap til å fatte riktig beslutninger.</a:t>
            </a:r>
          </a:p>
          <a:p>
            <a:pPr marL="0" marR="0" lvl="0" indent="0" algn="l" defTabSz="457200" rtl="0" eaLnBrk="1" fontAlgn="auto" latinLnBrk="0" hangingPunct="1">
              <a:lnSpc>
                <a:spcPct val="100000"/>
              </a:lnSpc>
              <a:spcBef>
                <a:spcPts val="0"/>
              </a:spcBef>
              <a:spcAft>
                <a:spcPts val="0"/>
              </a:spcAft>
              <a:buClrTx/>
              <a:buSzTx/>
              <a:buFontTx/>
              <a:buNone/>
              <a:tabLst/>
              <a:defRPr/>
            </a:pPr>
            <a:r>
              <a:rPr lang="nb-NO" sz="1200" kern="1200" dirty="0" smtClean="0">
                <a:solidFill>
                  <a:schemeClr val="tx1"/>
                </a:solidFill>
                <a:effectLst/>
                <a:latin typeface="+mn-lt"/>
                <a:ea typeface="+mn-ea"/>
                <a:cs typeface="+mn-cs"/>
              </a:rPr>
              <a:t>Proba samfunnsanalyse har på oppdrag av Senter for Seniorpolitikk, Finansforbundet</a:t>
            </a:r>
            <a:r>
              <a:rPr lang="nb-NO" sz="1200" kern="1200" baseline="0" dirty="0" smtClean="0">
                <a:solidFill>
                  <a:schemeClr val="tx1"/>
                </a:solidFill>
                <a:effectLst/>
                <a:latin typeface="+mn-lt"/>
                <a:ea typeface="+mn-ea"/>
                <a:cs typeface="+mn-cs"/>
              </a:rPr>
              <a:t> og Finans Norge </a:t>
            </a:r>
            <a:r>
              <a:rPr lang="nb-NO" sz="1200" kern="1200" dirty="0" smtClean="0">
                <a:solidFill>
                  <a:schemeClr val="tx1"/>
                </a:solidFill>
                <a:effectLst/>
                <a:latin typeface="+mn-lt"/>
                <a:ea typeface="+mn-ea"/>
                <a:cs typeface="+mn-cs"/>
              </a:rPr>
              <a:t>i løpet av våren 2017 undersøkt situasjonen for seniorer og seniorpolitikken i finansnæringen. Rapporten gir oversikt over seniorbildet i næringen og hvilken utvikling vi kan forvente oss fremover.</a:t>
            </a:r>
            <a:r>
              <a:rPr lang="nb-NO" sz="1200" kern="1200" baseline="0" dirty="0" smtClean="0">
                <a:solidFill>
                  <a:schemeClr val="tx1"/>
                </a:solidFill>
                <a:effectLst/>
                <a:latin typeface="+mn-lt"/>
                <a:ea typeface="+mn-ea"/>
                <a:cs typeface="+mn-cs"/>
              </a:rPr>
              <a:t> Man har blant annet søkt svar på h</a:t>
            </a:r>
            <a:r>
              <a:rPr lang="nb-NO" sz="1200" kern="1200" dirty="0" smtClean="0">
                <a:solidFill>
                  <a:schemeClr val="tx1"/>
                </a:solidFill>
                <a:effectLst/>
                <a:latin typeface="+mn-lt"/>
                <a:ea typeface="+mn-ea"/>
                <a:cs typeface="+mn-cs"/>
              </a:rPr>
              <a:t>va som er årsakene til pensjonering og hvordan er seniorpolitikken i praksis? </a:t>
            </a:r>
          </a:p>
          <a:p>
            <a:r>
              <a:rPr lang="nb-NO" sz="1200" kern="1200" dirty="0" smtClean="0">
                <a:solidFill>
                  <a:schemeClr val="tx1"/>
                </a:solidFill>
                <a:effectLst/>
                <a:latin typeface="+mn-lt"/>
                <a:ea typeface="+mn-ea"/>
                <a:cs typeface="+mn-cs"/>
              </a:rPr>
              <a:t>Målet med et slikt trepartssamarbeid er å skape en felles forståelse og kunnskap om situasjonen for seniorer og status for seniorpolitikken. </a:t>
            </a:r>
          </a:p>
          <a:p>
            <a:endParaRPr lang="nb-NO" dirty="0"/>
          </a:p>
        </p:txBody>
      </p:sp>
      <p:sp>
        <p:nvSpPr>
          <p:cNvPr id="4" name="Plassholder for lysbildenummer 3"/>
          <p:cNvSpPr>
            <a:spLocks noGrp="1"/>
          </p:cNvSpPr>
          <p:nvPr>
            <p:ph type="sldNum" sz="quarter" idx="10"/>
          </p:nvPr>
        </p:nvSpPr>
        <p:spPr/>
        <p:txBody>
          <a:bodyPr/>
          <a:lstStyle/>
          <a:p>
            <a:fld id="{D60B51AC-F4F3-624A-984C-DB3639108764}" type="slidenum">
              <a:rPr lang="nb-NO" smtClean="0"/>
              <a:pPr/>
              <a:t>2</a:t>
            </a:fld>
            <a:endParaRPr lang="nb-NO"/>
          </a:p>
        </p:txBody>
      </p:sp>
    </p:spTree>
    <p:extLst>
      <p:ext uri="{BB962C8B-B14F-4D97-AF65-F5344CB8AC3E}">
        <p14:creationId xmlns:p14="http://schemas.microsoft.com/office/powerpoint/2010/main" val="17989725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I følge HR-lederne tillegges alder ganske liten vekt ved utvelgelse av hvem som skal få tilbud om sluttpakker. De mener at det er kompetanse og arbeidsprestasjoner som er de viktigste faktorene. </a:t>
            </a:r>
          </a:p>
          <a:p>
            <a:r>
              <a:rPr lang="nb-NO" dirty="0" smtClean="0"/>
              <a:t>Sammenlignet med en undersøkelse </a:t>
            </a:r>
            <a:r>
              <a:rPr lang="nb-NO" dirty="0" err="1" smtClean="0"/>
              <a:t>Ipsos</a:t>
            </a:r>
            <a:r>
              <a:rPr lang="nb-NO" dirty="0" smtClean="0"/>
              <a:t> gjorde for SSP i fjor, </a:t>
            </a:r>
            <a:r>
              <a:rPr lang="nb-NO" b="0" u="sng" dirty="0" smtClean="0"/>
              <a:t>virker det som ansiennitet vektlegges mindre i finansnæringen enn i næringslivet forøvrig</a:t>
            </a:r>
            <a:r>
              <a:rPr lang="nb-NO" dirty="0" smtClean="0"/>
              <a:t>. Det bør dog nevnes at svaralternativene ikke er helt de samme som i</a:t>
            </a:r>
            <a:r>
              <a:rPr lang="nb-NO" baseline="0" dirty="0" smtClean="0"/>
              <a:t> </a:t>
            </a:r>
            <a:r>
              <a:rPr lang="nb-NO" dirty="0" err="1" smtClean="0"/>
              <a:t>Ipsos</a:t>
            </a:r>
            <a:r>
              <a:rPr lang="nb-NO" dirty="0" smtClean="0"/>
              <a:t> undersøkelse og dermed ikke helt sammenlignbare.</a:t>
            </a:r>
          </a:p>
          <a:p>
            <a:endParaRPr lang="nb-NO" dirty="0" smtClean="0">
              <a:solidFill>
                <a:srgbClr val="FF0000"/>
              </a:solidFill>
            </a:endParaRPr>
          </a:p>
          <a:p>
            <a:endParaRPr lang="nb-NO" dirty="0"/>
          </a:p>
        </p:txBody>
      </p:sp>
      <p:sp>
        <p:nvSpPr>
          <p:cNvPr id="4" name="Plassholder for lysbildenummer 3"/>
          <p:cNvSpPr>
            <a:spLocks noGrp="1"/>
          </p:cNvSpPr>
          <p:nvPr>
            <p:ph type="sldNum" sz="quarter" idx="10"/>
          </p:nvPr>
        </p:nvSpPr>
        <p:spPr/>
        <p:txBody>
          <a:bodyPr/>
          <a:lstStyle/>
          <a:p>
            <a:fld id="{D60B51AC-F4F3-624A-984C-DB3639108764}" type="slidenum">
              <a:rPr lang="nb-NO" smtClean="0"/>
              <a:pPr/>
              <a:t>11</a:t>
            </a:fld>
            <a:endParaRPr lang="nb-NO"/>
          </a:p>
        </p:txBody>
      </p:sp>
    </p:spTree>
    <p:extLst>
      <p:ext uri="{BB962C8B-B14F-4D97-AF65-F5344CB8AC3E}">
        <p14:creationId xmlns:p14="http://schemas.microsoft.com/office/powerpoint/2010/main" val="18400846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Oppsummert</a:t>
            </a:r>
            <a:endParaRPr lang="nb-NO" dirty="0"/>
          </a:p>
        </p:txBody>
      </p:sp>
      <p:sp>
        <p:nvSpPr>
          <p:cNvPr id="4" name="Plassholder for lysbildenummer 3"/>
          <p:cNvSpPr>
            <a:spLocks noGrp="1"/>
          </p:cNvSpPr>
          <p:nvPr>
            <p:ph type="sldNum" sz="quarter" idx="10"/>
          </p:nvPr>
        </p:nvSpPr>
        <p:spPr/>
        <p:txBody>
          <a:bodyPr/>
          <a:lstStyle/>
          <a:p>
            <a:fld id="{D60B51AC-F4F3-624A-984C-DB3639108764}" type="slidenum">
              <a:rPr lang="nb-NO" smtClean="0"/>
              <a:pPr/>
              <a:t>12</a:t>
            </a:fld>
            <a:endParaRPr lang="nb-NO"/>
          </a:p>
        </p:txBody>
      </p:sp>
    </p:spTree>
    <p:extLst>
      <p:ext uri="{BB962C8B-B14F-4D97-AF65-F5344CB8AC3E}">
        <p14:creationId xmlns:p14="http://schemas.microsoft.com/office/powerpoint/2010/main" val="36068471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*«lav lønn» er her en indiksjon på at man er i en stilling/har arbeidsoppgaver som er særlig utsatt for automatisering)</a:t>
            </a:r>
          </a:p>
          <a:p>
            <a:endParaRPr lang="nb-NO" dirty="0"/>
          </a:p>
        </p:txBody>
      </p:sp>
      <p:sp>
        <p:nvSpPr>
          <p:cNvPr id="4" name="Plassholder for lysbildenummer 3"/>
          <p:cNvSpPr>
            <a:spLocks noGrp="1"/>
          </p:cNvSpPr>
          <p:nvPr>
            <p:ph type="sldNum" sz="quarter" idx="10"/>
          </p:nvPr>
        </p:nvSpPr>
        <p:spPr/>
        <p:txBody>
          <a:bodyPr/>
          <a:lstStyle/>
          <a:p>
            <a:fld id="{D60B51AC-F4F3-624A-984C-DB3639108764}" type="slidenum">
              <a:rPr lang="nb-NO" smtClean="0"/>
              <a:pPr/>
              <a:t>13</a:t>
            </a:fld>
            <a:endParaRPr lang="nb-NO"/>
          </a:p>
        </p:txBody>
      </p:sp>
    </p:spTree>
    <p:extLst>
      <p:ext uri="{BB962C8B-B14F-4D97-AF65-F5344CB8AC3E}">
        <p14:creationId xmlns:p14="http://schemas.microsoft.com/office/powerpoint/2010/main" val="13895090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mtClean="0"/>
              <a:t>Avslutningsvis -</a:t>
            </a:r>
            <a:endParaRPr lang="nb-NO"/>
          </a:p>
        </p:txBody>
      </p:sp>
      <p:sp>
        <p:nvSpPr>
          <p:cNvPr id="4" name="Plassholder for lysbildenummer 3"/>
          <p:cNvSpPr>
            <a:spLocks noGrp="1"/>
          </p:cNvSpPr>
          <p:nvPr>
            <p:ph type="sldNum" sz="quarter" idx="10"/>
          </p:nvPr>
        </p:nvSpPr>
        <p:spPr/>
        <p:txBody>
          <a:bodyPr/>
          <a:lstStyle/>
          <a:p>
            <a:fld id="{D60B51AC-F4F3-624A-984C-DB3639108764}" type="slidenum">
              <a:rPr lang="nb-NO" smtClean="0"/>
              <a:pPr/>
              <a:t>14</a:t>
            </a:fld>
            <a:endParaRPr lang="nb-NO"/>
          </a:p>
        </p:txBody>
      </p:sp>
    </p:spTree>
    <p:extLst>
      <p:ext uri="{BB962C8B-B14F-4D97-AF65-F5344CB8AC3E}">
        <p14:creationId xmlns:p14="http://schemas.microsoft.com/office/powerpoint/2010/main" val="33429903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smtClean="0"/>
          </a:p>
          <a:p>
            <a:endParaRPr lang="nb-NO" dirty="0" smtClean="0"/>
          </a:p>
          <a:p>
            <a:r>
              <a:rPr lang="nb-NO" dirty="0" smtClean="0"/>
              <a:t>Rapporten er en analyse av fire spørreundersøkelser ansatte, pensjonister, tillitsvalgte og HR-ledere. Undersøkelsene fikk høy svarprosent hvilket sikrer representativitet i resultatene.</a:t>
            </a:r>
          </a:p>
          <a:p>
            <a:r>
              <a:rPr lang="nb-NO" dirty="0" smtClean="0"/>
              <a:t>Det er PROBA Samfunnsanalyse som har utarbeidet rapporten. For prosjektets legitimitet var det viktig at en tredjepartsleverandør gjennomførte undersøkelsene og analyserte resultatene</a:t>
            </a:r>
            <a:r>
              <a:rPr lang="nb-NO" baseline="0" dirty="0" smtClean="0"/>
              <a:t>. Noe som «sikret» </a:t>
            </a:r>
            <a:r>
              <a:rPr lang="nb-NO" baseline="0" dirty="0" err="1" smtClean="0"/>
              <a:t>neutralitet</a:t>
            </a:r>
            <a:r>
              <a:rPr lang="nb-NO" baseline="0" dirty="0" smtClean="0"/>
              <a:t>.</a:t>
            </a:r>
            <a:endParaRPr lang="nb-NO" dirty="0" smtClean="0"/>
          </a:p>
          <a:p>
            <a:endParaRPr lang="nb-NO" dirty="0" smtClean="0"/>
          </a:p>
          <a:p>
            <a:r>
              <a:rPr lang="nb-NO" dirty="0" smtClean="0"/>
              <a:t>Undersøkelsen blant de ansatte gir et omfattende datamateriale. Til sammen gir også undersøkelsene mer informasjon om seniorspørsmål enn man har i andre næringer.</a:t>
            </a:r>
          </a:p>
          <a:p>
            <a:r>
              <a:rPr lang="nb-NO" dirty="0" smtClean="0"/>
              <a:t>Der</a:t>
            </a:r>
            <a:r>
              <a:rPr lang="nb-NO" baseline="0" dirty="0" smtClean="0"/>
              <a:t> ikke kjent</a:t>
            </a:r>
            <a:r>
              <a:rPr lang="nb-NO" dirty="0" smtClean="0"/>
              <a:t> hvilken virksomhet respondentene tilhører. Vi vet at de store virksomhetene utgjør en langt større del av svarene fra pensjonistene og de ansatte enn blant HR-lederne og de tillitsvalgte. </a:t>
            </a:r>
          </a:p>
          <a:p>
            <a:endParaRPr lang="nb-NO" dirty="0" smtClean="0"/>
          </a:p>
          <a:p>
            <a:endParaRPr lang="nb-NO" dirty="0"/>
          </a:p>
        </p:txBody>
      </p:sp>
      <p:sp>
        <p:nvSpPr>
          <p:cNvPr id="4" name="Plassholder for lysbildenummer 3"/>
          <p:cNvSpPr>
            <a:spLocks noGrp="1"/>
          </p:cNvSpPr>
          <p:nvPr>
            <p:ph type="sldNum" sz="quarter" idx="10"/>
          </p:nvPr>
        </p:nvSpPr>
        <p:spPr/>
        <p:txBody>
          <a:bodyPr/>
          <a:lstStyle/>
          <a:p>
            <a:fld id="{D60B51AC-F4F3-624A-984C-DB3639108764}" type="slidenum">
              <a:rPr lang="nb-NO" smtClean="0"/>
              <a:pPr/>
              <a:t>3</a:t>
            </a:fld>
            <a:endParaRPr lang="nb-NO"/>
          </a:p>
        </p:txBody>
      </p:sp>
    </p:spTree>
    <p:extLst>
      <p:ext uri="{BB962C8B-B14F-4D97-AF65-F5344CB8AC3E}">
        <p14:creationId xmlns:p14="http://schemas.microsoft.com/office/powerpoint/2010/main" val="4894445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dirty="0" smtClean="0"/>
              <a:t>Finansnæringen</a:t>
            </a:r>
            <a:r>
              <a:rPr lang="nb-NO" baseline="0" dirty="0" smtClean="0"/>
              <a:t> har som kjent vært igjennom store omstillinger- og nedbemanningsprosesser. I januar kom spådommen fra Bjerke om halvering av antallet ansatte i Norges største bank de nærmeste 10 årene. </a:t>
            </a:r>
            <a:endParaRPr lang="nb-NO" dirty="0"/>
          </a:p>
        </p:txBody>
      </p:sp>
      <p:sp>
        <p:nvSpPr>
          <p:cNvPr id="4" name="Plassholder for lysbildenummer 3"/>
          <p:cNvSpPr>
            <a:spLocks noGrp="1"/>
          </p:cNvSpPr>
          <p:nvPr>
            <p:ph type="sldNum" sz="quarter" idx="10"/>
          </p:nvPr>
        </p:nvSpPr>
        <p:spPr/>
        <p:txBody>
          <a:bodyPr/>
          <a:lstStyle/>
          <a:p>
            <a:fld id="{D60B51AC-F4F3-624A-984C-DB3639108764}" type="slidenum">
              <a:rPr lang="nb-NO" smtClean="0"/>
              <a:pPr/>
              <a:t>4</a:t>
            </a:fld>
            <a:endParaRPr lang="nb-NO"/>
          </a:p>
        </p:txBody>
      </p:sp>
    </p:spTree>
    <p:extLst>
      <p:ext uri="{BB962C8B-B14F-4D97-AF65-F5344CB8AC3E}">
        <p14:creationId xmlns:p14="http://schemas.microsoft.com/office/powerpoint/2010/main" val="19180070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dirty="0" smtClean="0"/>
              <a:t>Vi vet at nesten hver fjerde ansatt i finansnæringen er over 55 år. Fremover vil derfor en betydelig gruppe av ansatte nå pensjonsalder, og avgangen fra næringen til pensjon vil bli omfattende. Samtidig har mange bedrifter hevet sin bedriftsinterne aldersgrense til 70 år. </a:t>
            </a:r>
          </a:p>
          <a:p>
            <a:endParaRPr lang="nb-NO" dirty="0" smtClean="0"/>
          </a:p>
          <a:p>
            <a:r>
              <a:rPr lang="nb-NO" dirty="0" smtClean="0"/>
              <a:t>Finansnæringen skiller seg ut ved:</a:t>
            </a:r>
          </a:p>
          <a:p>
            <a:pPr marL="171450" indent="-171450">
              <a:buFont typeface="Arial" charset="0"/>
              <a:buChar char="•"/>
            </a:pPr>
            <a:r>
              <a:rPr lang="nb-NO" dirty="0" smtClean="0"/>
              <a:t>Få ansatte i den laveste og høyeste aldersgruppen</a:t>
            </a:r>
          </a:p>
          <a:p>
            <a:pPr marL="171450" indent="-171450">
              <a:buFont typeface="Arial" charset="0"/>
              <a:buChar char="•"/>
            </a:pPr>
            <a:r>
              <a:rPr lang="nb-NO" dirty="0" smtClean="0"/>
              <a:t>En høy andel ”unge seniorer” (23,3 prosent av de ansatte er 54-66 år). </a:t>
            </a:r>
          </a:p>
          <a:p>
            <a:r>
              <a:rPr lang="nb-NO" dirty="0" smtClean="0"/>
              <a:t>I hele næringen falt antall ansatte med 1,2 prosent per år i 2009-16. Reduksjonen var svakest i aldersgruppen 55-66 år. </a:t>
            </a:r>
          </a:p>
          <a:p>
            <a:r>
              <a:rPr lang="nb-NO" dirty="0" smtClean="0"/>
              <a:t>Finansieringsvirksomhet (herunder bankene) skiller seg ut ved å ha særlig høy andel i alderen 55-66 år (over 25 prosent) og ved sterkest nedgang i antall ansatte (1,5 prosent </a:t>
            </a:r>
            <a:r>
              <a:rPr lang="nb-NO" dirty="0" err="1" smtClean="0"/>
              <a:t>pa</a:t>
            </a:r>
            <a:r>
              <a:rPr lang="nb-NO" dirty="0" smtClean="0"/>
              <a:t> i 2009-15. </a:t>
            </a:r>
          </a:p>
          <a:p>
            <a:r>
              <a:rPr lang="nb-NO" dirty="0" smtClean="0"/>
              <a:t>Halvparten av seniorene har utdannelse på høyskole eller universitetsnivå. Utdanningsnivået er synkende med alderen. </a:t>
            </a:r>
          </a:p>
          <a:p>
            <a:endParaRPr lang="nb-NO" dirty="0" smtClean="0"/>
          </a:p>
          <a:p>
            <a:endParaRPr lang="nb-NO" dirty="0" smtClean="0">
              <a:solidFill>
                <a:srgbClr val="FF0000"/>
              </a:solidFill>
            </a:endParaRPr>
          </a:p>
          <a:p>
            <a:endParaRPr lang="nb-NO" dirty="0" smtClean="0">
              <a:solidFill>
                <a:srgbClr val="FF0000"/>
              </a:solidFill>
            </a:endParaRPr>
          </a:p>
          <a:p>
            <a:endParaRPr lang="nb-NO" dirty="0" smtClean="0">
              <a:solidFill>
                <a:srgbClr val="FF0000"/>
              </a:solidFill>
            </a:endParaRPr>
          </a:p>
          <a:p>
            <a:endParaRPr lang="nb-NO" dirty="0" smtClean="0">
              <a:solidFill>
                <a:srgbClr val="FF0000"/>
              </a:solidFill>
            </a:endParaRPr>
          </a:p>
          <a:p>
            <a:endParaRPr lang="nb-NO" dirty="0" smtClean="0">
              <a:solidFill>
                <a:srgbClr val="FF0000"/>
              </a:solidFill>
            </a:endParaRPr>
          </a:p>
        </p:txBody>
      </p:sp>
      <p:sp>
        <p:nvSpPr>
          <p:cNvPr id="4" name="Plassholder for lysbildenummer 3"/>
          <p:cNvSpPr>
            <a:spLocks noGrp="1"/>
          </p:cNvSpPr>
          <p:nvPr>
            <p:ph type="sldNum" sz="quarter" idx="10"/>
          </p:nvPr>
        </p:nvSpPr>
        <p:spPr/>
        <p:txBody>
          <a:bodyPr/>
          <a:lstStyle/>
          <a:p>
            <a:fld id="{D60B51AC-F4F3-624A-984C-DB3639108764}" type="slidenum">
              <a:rPr lang="nb-NO" smtClean="0"/>
              <a:pPr/>
              <a:t>5</a:t>
            </a:fld>
            <a:endParaRPr lang="nb-NO"/>
          </a:p>
        </p:txBody>
      </p:sp>
    </p:spTree>
    <p:extLst>
      <p:ext uri="{BB962C8B-B14F-4D97-AF65-F5344CB8AC3E}">
        <p14:creationId xmlns:p14="http://schemas.microsoft.com/office/powerpoint/2010/main" val="32103378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Omlag halvparten både blant tillitsvalgte og HR-ledere</a:t>
            </a:r>
            <a:r>
              <a:rPr lang="nb-NO" baseline="0" dirty="0" smtClean="0"/>
              <a:t> </a:t>
            </a:r>
            <a:r>
              <a:rPr lang="nb-NO" dirty="0" smtClean="0"/>
              <a:t>mener at virksomheten sjelden eller aldri er tjent med at de ansatte står lengst mulig. </a:t>
            </a:r>
          </a:p>
          <a:p>
            <a:endParaRPr lang="nb-NO" dirty="0" smtClean="0"/>
          </a:p>
          <a:p>
            <a:r>
              <a:rPr lang="nb-NO" dirty="0" smtClean="0"/>
              <a:t>I gjennomsnitt mener HR-ledere at 65,8 år er den beste avgangsalderen, mens tillitsvalgte mener at avgangsalderen bør være 66,4 år. De ansatte forventer i gjennomsnitt å gå av før de blir 65 år. Blant pensjonistene var gjennomsnittlig avgangsalder fra næringen 64 år. Dette tyder på at virksomhetene er tjent med at de ansatte står lengre  jobb enn de har gjort hittil. </a:t>
            </a:r>
          </a:p>
          <a:p>
            <a:endParaRPr lang="nb-NO" dirty="0" smtClean="0"/>
          </a:p>
          <a:p>
            <a:endParaRPr lang="nb-NO" dirty="0"/>
          </a:p>
        </p:txBody>
      </p:sp>
      <p:sp>
        <p:nvSpPr>
          <p:cNvPr id="4" name="Plassholder for lysbildenummer 3"/>
          <p:cNvSpPr>
            <a:spLocks noGrp="1"/>
          </p:cNvSpPr>
          <p:nvPr>
            <p:ph type="sldNum" sz="quarter" idx="10"/>
          </p:nvPr>
        </p:nvSpPr>
        <p:spPr/>
        <p:txBody>
          <a:bodyPr/>
          <a:lstStyle/>
          <a:p>
            <a:fld id="{D60B51AC-F4F3-624A-984C-DB3639108764}" type="slidenum">
              <a:rPr lang="nb-NO" smtClean="0"/>
              <a:pPr/>
              <a:t>6</a:t>
            </a:fld>
            <a:endParaRPr lang="nb-NO"/>
          </a:p>
        </p:txBody>
      </p:sp>
    </p:spTree>
    <p:extLst>
      <p:ext uri="{BB962C8B-B14F-4D97-AF65-F5344CB8AC3E}">
        <p14:creationId xmlns:p14="http://schemas.microsoft.com/office/powerpoint/2010/main" val="31893990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Figuren viser hvor enig respondentene er i påstandene. 1 er ”helt uenig” og 5 er ”helt enig”. </a:t>
            </a:r>
          </a:p>
          <a:p>
            <a:endParaRPr lang="nb-NO" dirty="0" smtClean="0"/>
          </a:p>
          <a:p>
            <a:r>
              <a:rPr lang="nb-NO" dirty="0" smtClean="0"/>
              <a:t>Det er middels støtte til påstandene om at yngre bør prioriteres ved tilbud om kompetanseheving og til å holde på yngre i nedbemanningsprosesser.</a:t>
            </a:r>
          </a:p>
          <a:p>
            <a:endParaRPr lang="nb-NO" dirty="0" smtClean="0"/>
          </a:p>
          <a:p>
            <a:r>
              <a:rPr lang="nb-NO" dirty="0" smtClean="0"/>
              <a:t>Det er sterk støtte til påstanden om at ansatte over 60 år presterer like godt som yngre! På tilsvarende spørsmål i Seniorpolitisk Barometer til hele arbeidslivet i privat sektor, får denne påstanden litt svakere støtte.</a:t>
            </a:r>
          </a:p>
          <a:p>
            <a:endParaRPr lang="nb-NO" dirty="0" smtClean="0"/>
          </a:p>
          <a:p>
            <a:r>
              <a:rPr lang="nb-NO" dirty="0" smtClean="0"/>
              <a:t>Det er ganske sterk støtte til at seniorer har like gode muligheter som yngre ansatte til å få nye arbeidsoppgaver.  </a:t>
            </a:r>
          </a:p>
          <a:p>
            <a:endParaRPr lang="nb-NO" dirty="0"/>
          </a:p>
        </p:txBody>
      </p:sp>
      <p:sp>
        <p:nvSpPr>
          <p:cNvPr id="4" name="Plassholder for lysbildenummer 3"/>
          <p:cNvSpPr>
            <a:spLocks noGrp="1"/>
          </p:cNvSpPr>
          <p:nvPr>
            <p:ph type="sldNum" sz="quarter" idx="10"/>
          </p:nvPr>
        </p:nvSpPr>
        <p:spPr/>
        <p:txBody>
          <a:bodyPr/>
          <a:lstStyle/>
          <a:p>
            <a:fld id="{D60B51AC-F4F3-624A-984C-DB3639108764}" type="slidenum">
              <a:rPr lang="nb-NO" smtClean="0"/>
              <a:pPr/>
              <a:t>7</a:t>
            </a:fld>
            <a:endParaRPr lang="nb-NO"/>
          </a:p>
        </p:txBody>
      </p:sp>
    </p:spTree>
    <p:extLst>
      <p:ext uri="{BB962C8B-B14F-4D97-AF65-F5344CB8AC3E}">
        <p14:creationId xmlns:p14="http://schemas.microsoft.com/office/powerpoint/2010/main" val="12505137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dirty="0" smtClean="0">
                <a:ln>
                  <a:noFill/>
                </a:ln>
                <a:solidFill>
                  <a:prstClr val="black"/>
                </a:solidFill>
                <a:effectLst/>
                <a:uLnTx/>
                <a:uFillTx/>
                <a:latin typeface="+mn-lt"/>
                <a:ea typeface="+mn-ea"/>
                <a:cs typeface="+mn-cs"/>
              </a:rPr>
              <a:t>Ved vurdering av svarene må man ta hensyn til at spørsmålet er stilt kun til tillitsvalgte og HR-ledere som oppga at virksomheten deres har en seniorpolitikk. Dette gjaldt henholdsvis 44 og 60 prosent av tillitsvalgte og HR-ledere.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dirty="0" smtClean="0">
                <a:ln>
                  <a:noFill/>
                </a:ln>
                <a:solidFill>
                  <a:prstClr val="black"/>
                </a:solidFill>
                <a:effectLst/>
                <a:uLnTx/>
                <a:uFillTx/>
                <a:latin typeface="+mn-lt"/>
                <a:ea typeface="+mn-ea"/>
                <a:cs typeface="+mn-cs"/>
              </a:rPr>
              <a:t>Andelen som svarer at virksomheten har en seniorpolitikk, er omlag på linje med det andre undersøkelser finner for privat sektor som helhet.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dirty="0" smtClean="0">
                <a:ln>
                  <a:noFill/>
                </a:ln>
                <a:solidFill>
                  <a:prstClr val="black"/>
                </a:solidFill>
                <a:effectLst/>
                <a:uLnTx/>
                <a:uFillTx/>
                <a:latin typeface="+mn-lt"/>
                <a:ea typeface="+mn-ea"/>
                <a:cs typeface="+mn-cs"/>
              </a:rPr>
              <a:t>Poenget i rapporten er ikke å sammenligne svarene fra hhv tillitsvalgte og HR-ledere, men å få mest mulig informasjon om situasjonen. Forskjellen i svar er imidlertid slående stor når det gjelder beskrivelsen av seniorpolitikken. Rapporten gir ikke noen fullgod forklaring på dette, men man må huske på at de som svarene fra de to gruppene ikke er fra identiske virksomheter.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dirty="0" smtClean="0">
                <a:ln>
                  <a:noFill/>
                </a:ln>
                <a:solidFill>
                  <a:prstClr val="black"/>
                </a:solidFill>
                <a:effectLst/>
                <a:uLnTx/>
                <a:uFillTx/>
                <a:latin typeface="+mn-lt"/>
                <a:ea typeface="+mn-ea"/>
                <a:cs typeface="+mn-cs"/>
              </a:rPr>
              <a:t>Ser man på sammensetningen av tiltak, mener vi også at det er rimelig godt samsvar med andre undersøkelser, men selv HR-ledernes svar tyder på at kompetanseutvikling blir brukt relativt lite brukt i finansnæringen som seniorpolitisk tiltak.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b-NO" sz="1200" b="0" i="0" u="none" strike="noStrike" kern="1200" cap="none" spc="0" normalizeH="0" baseline="0" noProof="0" dirty="0" smtClean="0">
              <a:ln>
                <a:noFill/>
              </a:ln>
              <a:solidFill>
                <a:prstClr val="black"/>
              </a:solidFill>
              <a:effectLst/>
              <a:uLnTx/>
              <a:uFillTx/>
              <a:latin typeface="+mn-lt"/>
              <a:ea typeface="+mn-ea"/>
              <a:cs typeface="+mn-cs"/>
            </a:endParaRPr>
          </a:p>
          <a:p>
            <a:endParaRPr lang="nb-NO" dirty="0"/>
          </a:p>
        </p:txBody>
      </p:sp>
      <p:sp>
        <p:nvSpPr>
          <p:cNvPr id="4" name="Plassholder for lysbildenummer 3"/>
          <p:cNvSpPr>
            <a:spLocks noGrp="1"/>
          </p:cNvSpPr>
          <p:nvPr>
            <p:ph type="sldNum" sz="quarter" idx="10"/>
          </p:nvPr>
        </p:nvSpPr>
        <p:spPr/>
        <p:txBody>
          <a:bodyPr/>
          <a:lstStyle/>
          <a:p>
            <a:fld id="{D60B51AC-F4F3-624A-984C-DB3639108764}" type="slidenum">
              <a:rPr lang="nb-NO" smtClean="0"/>
              <a:pPr/>
              <a:t>8</a:t>
            </a:fld>
            <a:endParaRPr lang="nb-NO"/>
          </a:p>
        </p:txBody>
      </p:sp>
    </p:spTree>
    <p:extLst>
      <p:ext uri="{BB962C8B-B14F-4D97-AF65-F5344CB8AC3E}">
        <p14:creationId xmlns:p14="http://schemas.microsoft.com/office/powerpoint/2010/main" val="38418895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Figuren viser en indeks hvor svarene er vektet. Svaret ”ikke viktig i det hele tatt” er gitt vekt lik 1 mens ”Meget viktig” er gitt vekt 5.</a:t>
            </a:r>
          </a:p>
          <a:p>
            <a:endParaRPr lang="nb-NO" dirty="0" smtClean="0"/>
          </a:p>
          <a:p>
            <a:r>
              <a:rPr lang="nb-NO" dirty="0" smtClean="0"/>
              <a:t>Man ser at svar knyttet til omstillingsvilje og </a:t>
            </a:r>
            <a:r>
              <a:rPr lang="mr-IN" dirty="0" smtClean="0"/>
              <a:t>–</a:t>
            </a:r>
            <a:r>
              <a:rPr lang="nb-NO" dirty="0" smtClean="0"/>
              <a:t>evne samt yteevne tillegges betydelig vekt for beslutningen om pensjonering, men det er nærliggende å tenke seg at de seniorene som er blitt stående i jobb har større yteevne og omstillingsvilje- og -evne. </a:t>
            </a:r>
          </a:p>
          <a:p>
            <a:r>
              <a:rPr lang="nb-NO" dirty="0" smtClean="0"/>
              <a:t>Private grunner er selvsagt også viktige, men også faktorer som knyttes til andre forhold på arbeidsplassen. </a:t>
            </a:r>
          </a:p>
          <a:p>
            <a:endParaRPr lang="nb-NO" dirty="0" smtClean="0"/>
          </a:p>
          <a:p>
            <a:endParaRPr lang="nb-NO" dirty="0"/>
          </a:p>
        </p:txBody>
      </p:sp>
      <p:sp>
        <p:nvSpPr>
          <p:cNvPr id="4" name="Plassholder for lysbildenummer 3"/>
          <p:cNvSpPr>
            <a:spLocks noGrp="1"/>
          </p:cNvSpPr>
          <p:nvPr>
            <p:ph type="sldNum" sz="quarter" idx="10"/>
          </p:nvPr>
        </p:nvSpPr>
        <p:spPr/>
        <p:txBody>
          <a:bodyPr/>
          <a:lstStyle/>
          <a:p>
            <a:fld id="{D60B51AC-F4F3-624A-984C-DB3639108764}" type="slidenum">
              <a:rPr lang="nb-NO" smtClean="0"/>
              <a:pPr/>
              <a:t>9</a:t>
            </a:fld>
            <a:endParaRPr lang="nb-NO"/>
          </a:p>
        </p:txBody>
      </p:sp>
    </p:spTree>
    <p:extLst>
      <p:ext uri="{BB962C8B-B14F-4D97-AF65-F5344CB8AC3E}">
        <p14:creationId xmlns:p14="http://schemas.microsoft.com/office/powerpoint/2010/main" val="30399248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dirty="0" smtClean="0"/>
              <a:t>Bare 18 prosent av de ansatte seniorene svarer at arbeidssituasjonen ikke er blitt vesentlig endret de siste 5 årene. </a:t>
            </a:r>
          </a:p>
          <a:p>
            <a:endParaRPr lang="nb-NO" dirty="0"/>
          </a:p>
        </p:txBody>
      </p:sp>
      <p:sp>
        <p:nvSpPr>
          <p:cNvPr id="4" name="Plassholder for lysbildenummer 3"/>
          <p:cNvSpPr>
            <a:spLocks noGrp="1"/>
          </p:cNvSpPr>
          <p:nvPr>
            <p:ph type="sldNum" sz="quarter" idx="10"/>
          </p:nvPr>
        </p:nvSpPr>
        <p:spPr/>
        <p:txBody>
          <a:bodyPr/>
          <a:lstStyle/>
          <a:p>
            <a:fld id="{D60B51AC-F4F3-624A-984C-DB3639108764}" type="slidenum">
              <a:rPr lang="nb-NO" smtClean="0"/>
              <a:pPr/>
              <a:t>10</a:t>
            </a:fld>
            <a:endParaRPr lang="nb-NO"/>
          </a:p>
        </p:txBody>
      </p:sp>
    </p:spTree>
    <p:extLst>
      <p:ext uri="{BB962C8B-B14F-4D97-AF65-F5344CB8AC3E}">
        <p14:creationId xmlns:p14="http://schemas.microsoft.com/office/powerpoint/2010/main" val="42277498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rside 1">
    <p:spTree>
      <p:nvGrpSpPr>
        <p:cNvPr id="1" name=""/>
        <p:cNvGrpSpPr/>
        <p:nvPr/>
      </p:nvGrpSpPr>
      <p:grpSpPr>
        <a:xfrm>
          <a:off x="0" y="0"/>
          <a:ext cx="0" cy="0"/>
          <a:chOff x="0" y="0"/>
          <a:chExt cx="0" cy="0"/>
        </a:xfrm>
      </p:grpSpPr>
      <p:sp>
        <p:nvSpPr>
          <p:cNvPr id="10" name="Rektangel 9"/>
          <p:cNvSpPr/>
          <p:nvPr userDrawn="1"/>
        </p:nvSpPr>
        <p:spPr>
          <a:xfrm>
            <a:off x="0" y="1152"/>
            <a:ext cx="9144000" cy="3778121"/>
          </a:xfrm>
          <a:prstGeom prst="rect">
            <a:avLst/>
          </a:prstGeom>
          <a:solidFill>
            <a:srgbClr val="00B3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500342" y="4463836"/>
            <a:ext cx="1376998" cy="381026"/>
          </a:xfrm>
          <a:prstGeom prst="rect">
            <a:avLst/>
          </a:prstGeom>
        </p:spPr>
      </p:pic>
      <p:sp>
        <p:nvSpPr>
          <p:cNvPr id="12" name="Tittel 1"/>
          <p:cNvSpPr>
            <a:spLocks noGrp="1"/>
          </p:cNvSpPr>
          <p:nvPr>
            <p:ph type="ctrTitle" hasCustomPrompt="1"/>
          </p:nvPr>
        </p:nvSpPr>
        <p:spPr>
          <a:xfrm>
            <a:off x="284399" y="374400"/>
            <a:ext cx="8451613" cy="785813"/>
          </a:xfrm>
        </p:spPr>
        <p:txBody>
          <a:bodyPr anchor="t" anchorCtr="0">
            <a:normAutofit/>
          </a:bodyPr>
          <a:lstStyle>
            <a:lvl1pPr>
              <a:defRPr sz="3200">
                <a:solidFill>
                  <a:schemeClr val="bg1"/>
                </a:solidFill>
              </a:defRPr>
            </a:lvl1pPr>
          </a:lstStyle>
          <a:p>
            <a:r>
              <a:rPr lang="nb-NO" dirty="0" smtClean="0"/>
              <a:t>Klikk for å skrive tittel</a:t>
            </a:r>
            <a:endParaRPr lang="nb-NO" dirty="0"/>
          </a:p>
        </p:txBody>
      </p:sp>
      <p:pic>
        <p:nvPicPr>
          <p:cNvPr id="3" name="Picture 2"/>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989883" y="1681494"/>
            <a:ext cx="5164236" cy="3177465"/>
          </a:xfrm>
          <a:prstGeom prst="rect">
            <a:avLst/>
          </a:prstGeom>
        </p:spPr>
      </p:pic>
      <p:sp>
        <p:nvSpPr>
          <p:cNvPr id="9" name="Text Placeholder 8"/>
          <p:cNvSpPr>
            <a:spLocks noGrp="1"/>
          </p:cNvSpPr>
          <p:nvPr>
            <p:ph type="body" sz="quarter" idx="11" hasCustomPrompt="1"/>
          </p:nvPr>
        </p:nvSpPr>
        <p:spPr>
          <a:xfrm>
            <a:off x="280988" y="4280954"/>
            <a:ext cx="1622627" cy="408882"/>
          </a:xfrm>
        </p:spPr>
        <p:txBody>
          <a:bodyPr>
            <a:noAutofit/>
          </a:bodyPr>
          <a:lstStyle>
            <a:lvl1pPr marL="0" indent="0" algn="l">
              <a:buFontTx/>
              <a:buNone/>
              <a:defRPr sz="1100" baseline="0">
                <a:solidFill>
                  <a:srgbClr val="124E9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err="1" smtClean="0"/>
              <a:t>Klikk</a:t>
            </a:r>
            <a:r>
              <a:rPr lang="en-US" dirty="0" smtClean="0"/>
              <a:t> for </a:t>
            </a:r>
            <a:r>
              <a:rPr lang="en-US" dirty="0" err="1" smtClean="0"/>
              <a:t>å</a:t>
            </a:r>
            <a:r>
              <a:rPr lang="en-US" dirty="0" smtClean="0"/>
              <a:t> </a:t>
            </a:r>
            <a:r>
              <a:rPr lang="en-US" dirty="0" err="1" smtClean="0"/>
              <a:t>skrive</a:t>
            </a:r>
            <a:r>
              <a:rPr lang="en-US" dirty="0" smtClean="0"/>
              <a:t> </a:t>
            </a:r>
            <a:r>
              <a:rPr lang="en-US" dirty="0" err="1" smtClean="0"/>
              <a:t>navn</a:t>
            </a:r>
            <a:r>
              <a:rPr lang="en-US" dirty="0" smtClean="0"/>
              <a:t> </a:t>
            </a:r>
            <a:r>
              <a:rPr lang="en-US" dirty="0" err="1" smtClean="0"/>
              <a:t>på</a:t>
            </a:r>
            <a:r>
              <a:rPr lang="en-US" dirty="0" smtClean="0"/>
              <a:t> </a:t>
            </a:r>
            <a:r>
              <a:rPr lang="en-US" dirty="0" err="1" smtClean="0"/>
              <a:t>foredragsholder</a:t>
            </a:r>
            <a:endParaRPr lang="en-US" dirty="0"/>
          </a:p>
        </p:txBody>
      </p:sp>
      <p:sp>
        <p:nvSpPr>
          <p:cNvPr id="16" name="Text Placeholder 15"/>
          <p:cNvSpPr>
            <a:spLocks noGrp="1"/>
          </p:cNvSpPr>
          <p:nvPr>
            <p:ph type="body" sz="quarter" idx="12" hasCustomPrompt="1"/>
          </p:nvPr>
        </p:nvSpPr>
        <p:spPr>
          <a:xfrm>
            <a:off x="280988" y="4706462"/>
            <a:ext cx="1622627" cy="152498"/>
          </a:xfrm>
        </p:spPr>
        <p:txBody>
          <a:bodyPr>
            <a:noAutofit/>
          </a:bodyPr>
          <a:lstStyle>
            <a:lvl1pPr marL="0" indent="0">
              <a:buFontTx/>
              <a:buNone/>
              <a:defRPr sz="900">
                <a:solidFill>
                  <a:srgbClr val="00B381"/>
                </a:solidFill>
              </a:defRPr>
            </a:lvl1pPr>
            <a:lvl2pPr>
              <a:defRPr sz="900"/>
            </a:lvl2pPr>
            <a:lvl3pPr>
              <a:defRPr sz="900"/>
            </a:lvl3pPr>
            <a:lvl4pPr>
              <a:defRPr sz="900"/>
            </a:lvl4pPr>
            <a:lvl5pPr>
              <a:defRPr sz="900"/>
            </a:lvl5pPr>
          </a:lstStyle>
          <a:p>
            <a:pPr lvl="0"/>
            <a:r>
              <a:rPr lang="en-US" dirty="0" err="1" smtClean="0"/>
              <a:t>Skriv</a:t>
            </a:r>
            <a:r>
              <a:rPr lang="en-US" dirty="0" smtClean="0"/>
              <a:t> inn </a:t>
            </a:r>
            <a:r>
              <a:rPr lang="en-US" dirty="0" err="1" smtClean="0"/>
              <a:t>dato</a:t>
            </a:r>
            <a:endParaRPr lang="en-US" dirty="0"/>
          </a:p>
        </p:txBody>
      </p:sp>
    </p:spTree>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eldekkende bilde">
    <p:spTree>
      <p:nvGrpSpPr>
        <p:cNvPr id="1" name=""/>
        <p:cNvGrpSpPr/>
        <p:nvPr/>
      </p:nvGrpSpPr>
      <p:grpSpPr>
        <a:xfrm>
          <a:off x="0" y="0"/>
          <a:ext cx="0" cy="0"/>
          <a:chOff x="0" y="0"/>
          <a:chExt cx="0" cy="0"/>
        </a:xfrm>
      </p:grpSpPr>
      <p:sp>
        <p:nvSpPr>
          <p:cNvPr id="6" name="Picture Placeholder 5"/>
          <p:cNvSpPr>
            <a:spLocks noGrp="1"/>
          </p:cNvSpPr>
          <p:nvPr>
            <p:ph type="pic" sz="quarter" idx="10" hasCustomPrompt="1"/>
          </p:nvPr>
        </p:nvSpPr>
        <p:spPr>
          <a:xfrm>
            <a:off x="0" y="1"/>
            <a:ext cx="9144000" cy="5143499"/>
          </a:xfrm>
        </p:spPr>
        <p:txBody>
          <a:bodyPr/>
          <a:lstStyle>
            <a:lvl1pPr>
              <a:defRPr baseline="0"/>
            </a:lvl1pPr>
          </a:lstStyle>
          <a:p>
            <a:r>
              <a:rPr lang="en-US" dirty="0" smtClean="0"/>
              <a:t>Dra inn </a:t>
            </a:r>
            <a:r>
              <a:rPr lang="en-US" dirty="0" err="1" smtClean="0"/>
              <a:t>bilde</a:t>
            </a:r>
            <a:r>
              <a:rPr lang="en-US" dirty="0" smtClean="0"/>
              <a:t>, </a:t>
            </a:r>
            <a:r>
              <a:rPr lang="en-US" dirty="0" err="1" smtClean="0"/>
              <a:t>eller</a:t>
            </a:r>
            <a:r>
              <a:rPr lang="en-US" dirty="0" smtClean="0"/>
              <a:t> </a:t>
            </a:r>
            <a:r>
              <a:rPr lang="en-US" dirty="0" err="1" smtClean="0"/>
              <a:t>klikk</a:t>
            </a:r>
            <a:r>
              <a:rPr lang="en-US" dirty="0" smtClean="0"/>
              <a:t> </a:t>
            </a:r>
            <a:r>
              <a:rPr lang="en-US" dirty="0" err="1" smtClean="0"/>
              <a:t>på</a:t>
            </a:r>
            <a:r>
              <a:rPr lang="en-US" dirty="0" smtClean="0"/>
              <a:t> </a:t>
            </a:r>
            <a:r>
              <a:rPr lang="en-US" dirty="0" err="1" smtClean="0"/>
              <a:t>ikonet</a:t>
            </a:r>
            <a:endParaRPr lang="en-US" dirty="0"/>
          </a:p>
        </p:txBody>
      </p:sp>
      <p:sp>
        <p:nvSpPr>
          <p:cNvPr id="2" name="Title 1"/>
          <p:cNvSpPr>
            <a:spLocks noGrp="1"/>
          </p:cNvSpPr>
          <p:nvPr>
            <p:ph type="title" hasCustomPrompt="1"/>
          </p:nvPr>
        </p:nvSpPr>
        <p:spPr/>
        <p:txBody>
          <a:bodyPr/>
          <a:lstStyle/>
          <a:p>
            <a:r>
              <a:rPr lang="en-US" dirty="0" err="1" smtClean="0"/>
              <a:t>Klikk</a:t>
            </a:r>
            <a:r>
              <a:rPr lang="en-US" dirty="0" smtClean="0"/>
              <a:t> for </a:t>
            </a:r>
            <a:r>
              <a:rPr lang="en-US" dirty="0" err="1" smtClean="0"/>
              <a:t>å</a:t>
            </a:r>
            <a:r>
              <a:rPr lang="en-US" dirty="0" smtClean="0"/>
              <a:t> </a:t>
            </a:r>
            <a:r>
              <a:rPr lang="en-US" dirty="0" err="1" smtClean="0"/>
              <a:t>skrive</a:t>
            </a:r>
            <a:r>
              <a:rPr lang="en-US" dirty="0" smtClean="0"/>
              <a:t> </a:t>
            </a:r>
            <a:r>
              <a:rPr lang="en-US" dirty="0" err="1" smtClean="0"/>
              <a:t>tittel</a:t>
            </a:r>
            <a:endParaRPr lang="en-US"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kstside med to tekstbokser">
    <p:spTree>
      <p:nvGrpSpPr>
        <p:cNvPr id="1" name=""/>
        <p:cNvGrpSpPr/>
        <p:nvPr/>
      </p:nvGrpSpPr>
      <p:grpSpPr>
        <a:xfrm>
          <a:off x="0" y="0"/>
          <a:ext cx="0" cy="0"/>
          <a:chOff x="0" y="0"/>
          <a:chExt cx="0" cy="0"/>
        </a:xfrm>
      </p:grpSpPr>
      <p:sp>
        <p:nvSpPr>
          <p:cNvPr id="7" name="Rektangel 9"/>
          <p:cNvSpPr/>
          <p:nvPr userDrawn="1"/>
        </p:nvSpPr>
        <p:spPr>
          <a:xfrm>
            <a:off x="0" y="1153"/>
            <a:ext cx="9144000" cy="180382"/>
          </a:xfrm>
          <a:prstGeom prst="rect">
            <a:avLst/>
          </a:prstGeom>
          <a:solidFill>
            <a:srgbClr val="00B3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 name="Title 1"/>
          <p:cNvSpPr>
            <a:spLocks noGrp="1"/>
          </p:cNvSpPr>
          <p:nvPr>
            <p:ph type="title" hasCustomPrompt="1"/>
          </p:nvPr>
        </p:nvSpPr>
        <p:spPr/>
        <p:txBody>
          <a:bodyPr/>
          <a:lstStyle/>
          <a:p>
            <a:r>
              <a:rPr lang="en-US" dirty="0" err="1" smtClean="0"/>
              <a:t>Klikk</a:t>
            </a:r>
            <a:r>
              <a:rPr lang="en-US" dirty="0" smtClean="0"/>
              <a:t> for </a:t>
            </a:r>
            <a:r>
              <a:rPr lang="en-US" dirty="0" err="1" smtClean="0"/>
              <a:t>å</a:t>
            </a:r>
            <a:r>
              <a:rPr lang="en-US" dirty="0" smtClean="0"/>
              <a:t> </a:t>
            </a:r>
            <a:r>
              <a:rPr lang="en-US" dirty="0" err="1" smtClean="0"/>
              <a:t>skrive</a:t>
            </a:r>
            <a:r>
              <a:rPr lang="en-US" dirty="0" smtClean="0"/>
              <a:t> </a:t>
            </a:r>
            <a:r>
              <a:rPr lang="en-US" dirty="0" err="1" smtClean="0"/>
              <a:t>tittel</a:t>
            </a:r>
            <a:endParaRPr lang="en-US" dirty="0"/>
          </a:p>
        </p:txBody>
      </p:sp>
      <p:sp>
        <p:nvSpPr>
          <p:cNvPr id="15" name="Plassholder for innhold 2"/>
          <p:cNvSpPr>
            <a:spLocks noGrp="1"/>
          </p:cNvSpPr>
          <p:nvPr>
            <p:ph idx="1" hasCustomPrompt="1"/>
          </p:nvPr>
        </p:nvSpPr>
        <p:spPr>
          <a:xfrm>
            <a:off x="285748" y="1456694"/>
            <a:ext cx="4136623" cy="3275643"/>
          </a:xfrm>
          <a:noFill/>
        </p:spPr>
        <p:txBody>
          <a:bodyPr>
            <a:normAutofit/>
          </a:bodyPr>
          <a:lstStyle>
            <a:lvl1pPr>
              <a:buClr>
                <a:srgbClr val="00B381"/>
              </a:buClr>
              <a:defRPr sz="1800">
                <a:latin typeface="Arial" charset="0"/>
                <a:ea typeface="Arial" charset="0"/>
                <a:cs typeface="Arial" charset="0"/>
              </a:defRPr>
            </a:lvl1pPr>
            <a:lvl2pPr marL="360363" indent="-182563">
              <a:buClr>
                <a:srgbClr val="124E91"/>
              </a:buClr>
              <a:buFont typeface=".AppleSystemUIFont" charset="-120"/>
              <a:buChar char="–"/>
              <a:defRPr sz="1600">
                <a:latin typeface="Arial" charset="0"/>
                <a:ea typeface="Arial" charset="0"/>
                <a:cs typeface="Arial" charset="0"/>
              </a:defRPr>
            </a:lvl2pPr>
            <a:lvl3pPr>
              <a:buClr>
                <a:srgbClr val="00B381"/>
              </a:buClr>
              <a:defRPr sz="1800">
                <a:latin typeface="Arial" charset="0"/>
                <a:ea typeface="Arial" charset="0"/>
                <a:cs typeface="Arial" charset="0"/>
              </a:defRPr>
            </a:lvl3pPr>
            <a:lvl4pPr>
              <a:buClr>
                <a:srgbClr val="00B381"/>
              </a:buClr>
              <a:defRPr sz="1600">
                <a:latin typeface="Arial" charset="0"/>
                <a:ea typeface="Arial" charset="0"/>
                <a:cs typeface="Arial" charset="0"/>
              </a:defRPr>
            </a:lvl4pPr>
            <a:lvl5pPr>
              <a:buClr>
                <a:srgbClr val="00B381"/>
              </a:buClr>
              <a:defRPr sz="1800">
                <a:latin typeface="Arial" charset="0"/>
                <a:ea typeface="Arial" charset="0"/>
                <a:cs typeface="Arial" charset="0"/>
              </a:defRPr>
            </a:lvl5pPr>
          </a:lstStyle>
          <a:p>
            <a:pPr lvl="0"/>
            <a:r>
              <a:rPr lang="nb-NO" dirty="0" smtClean="0"/>
              <a:t>Klikk for å skrive inn tekst</a:t>
            </a:r>
          </a:p>
          <a:p>
            <a:pPr lvl="1"/>
            <a:r>
              <a:rPr lang="nb-NO" dirty="0" smtClean="0"/>
              <a:t>Andre nivå</a:t>
            </a:r>
            <a:endParaRPr lang="nb-NO" dirty="0"/>
          </a:p>
        </p:txBody>
      </p:sp>
      <p:sp>
        <p:nvSpPr>
          <p:cNvPr id="16" name="Plassholder for innhold 2"/>
          <p:cNvSpPr>
            <a:spLocks noGrp="1"/>
          </p:cNvSpPr>
          <p:nvPr>
            <p:ph idx="10" hasCustomPrompt="1"/>
          </p:nvPr>
        </p:nvSpPr>
        <p:spPr>
          <a:xfrm>
            <a:off x="4605251" y="1456694"/>
            <a:ext cx="4130762" cy="3275643"/>
          </a:xfrm>
          <a:noFill/>
        </p:spPr>
        <p:txBody>
          <a:bodyPr>
            <a:normAutofit/>
          </a:bodyPr>
          <a:lstStyle>
            <a:lvl1pPr>
              <a:buClr>
                <a:srgbClr val="00B381"/>
              </a:buClr>
              <a:defRPr sz="1800">
                <a:latin typeface="Arial" charset="0"/>
                <a:ea typeface="Arial" charset="0"/>
                <a:cs typeface="Arial" charset="0"/>
              </a:defRPr>
            </a:lvl1pPr>
            <a:lvl2pPr marL="360363" indent="-182563">
              <a:buClr>
                <a:srgbClr val="124E91"/>
              </a:buClr>
              <a:buFont typeface=".AppleSystemUIFont" charset="-120"/>
              <a:buChar char="–"/>
              <a:defRPr sz="1600">
                <a:latin typeface="Arial" charset="0"/>
                <a:ea typeface="Arial" charset="0"/>
                <a:cs typeface="Arial" charset="0"/>
              </a:defRPr>
            </a:lvl2pPr>
            <a:lvl3pPr>
              <a:buClr>
                <a:srgbClr val="00B381"/>
              </a:buClr>
              <a:defRPr sz="1800">
                <a:latin typeface="Arial" charset="0"/>
                <a:ea typeface="Arial" charset="0"/>
                <a:cs typeface="Arial" charset="0"/>
              </a:defRPr>
            </a:lvl3pPr>
            <a:lvl4pPr>
              <a:buClr>
                <a:srgbClr val="00B381"/>
              </a:buClr>
              <a:defRPr sz="1600">
                <a:latin typeface="Arial" charset="0"/>
                <a:ea typeface="Arial" charset="0"/>
                <a:cs typeface="Arial" charset="0"/>
              </a:defRPr>
            </a:lvl4pPr>
            <a:lvl5pPr>
              <a:buClr>
                <a:srgbClr val="00B381"/>
              </a:buClr>
              <a:defRPr sz="1800">
                <a:latin typeface="Arial" charset="0"/>
                <a:ea typeface="Arial" charset="0"/>
                <a:cs typeface="Arial" charset="0"/>
              </a:defRPr>
            </a:lvl5pPr>
          </a:lstStyle>
          <a:p>
            <a:pPr lvl="0"/>
            <a:r>
              <a:rPr lang="nb-NO" dirty="0" smtClean="0"/>
              <a:t>Klikk for å skrive inn tekst</a:t>
            </a:r>
          </a:p>
          <a:p>
            <a:pPr lvl="1"/>
            <a:r>
              <a:rPr lang="nb-NO" dirty="0" smtClean="0"/>
              <a:t>Andre nivå</a:t>
            </a:r>
            <a:endParaRPr lang="nb-NO"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kstside med grid">
    <p:spTree>
      <p:nvGrpSpPr>
        <p:cNvPr id="1" name=""/>
        <p:cNvGrpSpPr/>
        <p:nvPr/>
      </p:nvGrpSpPr>
      <p:grpSpPr>
        <a:xfrm>
          <a:off x="0" y="0"/>
          <a:ext cx="0" cy="0"/>
          <a:chOff x="0" y="0"/>
          <a:chExt cx="0" cy="0"/>
        </a:xfrm>
      </p:grpSpPr>
      <p:sp>
        <p:nvSpPr>
          <p:cNvPr id="6" name="Rektangel 9"/>
          <p:cNvSpPr/>
          <p:nvPr userDrawn="1"/>
        </p:nvSpPr>
        <p:spPr>
          <a:xfrm>
            <a:off x="0" y="1153"/>
            <a:ext cx="9144000" cy="180382"/>
          </a:xfrm>
          <a:prstGeom prst="rect">
            <a:avLst/>
          </a:prstGeom>
          <a:solidFill>
            <a:srgbClr val="00B3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2" name="Picture 1"/>
          <p:cNvPicPr>
            <a:picLocks noChangeAspect="1"/>
          </p:cNvPicPr>
          <p:nvPr userDrawn="1"/>
        </p:nvPicPr>
        <p:blipFill>
          <a:blip r:embed="rId2"/>
          <a:stretch>
            <a:fillRect/>
          </a:stretch>
        </p:blipFill>
        <p:spPr>
          <a:xfrm>
            <a:off x="0" y="181535"/>
            <a:ext cx="9144000" cy="428625"/>
          </a:xfrm>
          <a:prstGeom prst="rect">
            <a:avLst/>
          </a:prstGeom>
        </p:spPr>
      </p:pic>
      <p:sp>
        <p:nvSpPr>
          <p:cNvPr id="3" name="Title 2"/>
          <p:cNvSpPr>
            <a:spLocks noGrp="1"/>
          </p:cNvSpPr>
          <p:nvPr>
            <p:ph type="title" hasCustomPrompt="1"/>
          </p:nvPr>
        </p:nvSpPr>
        <p:spPr/>
        <p:txBody>
          <a:bodyPr/>
          <a:lstStyle/>
          <a:p>
            <a:r>
              <a:rPr lang="en-US" dirty="0" err="1" smtClean="0"/>
              <a:t>Klikk</a:t>
            </a:r>
            <a:r>
              <a:rPr lang="en-US" dirty="0" smtClean="0"/>
              <a:t> for </a:t>
            </a:r>
            <a:r>
              <a:rPr lang="en-US" dirty="0" err="1" smtClean="0"/>
              <a:t>å</a:t>
            </a:r>
            <a:r>
              <a:rPr lang="en-US" dirty="0" smtClean="0"/>
              <a:t> </a:t>
            </a:r>
            <a:r>
              <a:rPr lang="en-US" dirty="0" err="1" smtClean="0"/>
              <a:t>skrive</a:t>
            </a:r>
            <a:r>
              <a:rPr lang="en-US" dirty="0" smtClean="0"/>
              <a:t> </a:t>
            </a:r>
            <a:r>
              <a:rPr lang="en-US" dirty="0" err="1" smtClean="0"/>
              <a:t>tittel</a:t>
            </a:r>
            <a:endParaRPr lang="en-US" dirty="0"/>
          </a:p>
        </p:txBody>
      </p:sp>
      <p:sp>
        <p:nvSpPr>
          <p:cNvPr id="7" name="Plassholder for innhold 2"/>
          <p:cNvSpPr>
            <a:spLocks noGrp="1"/>
          </p:cNvSpPr>
          <p:nvPr>
            <p:ph idx="1" hasCustomPrompt="1"/>
          </p:nvPr>
        </p:nvSpPr>
        <p:spPr>
          <a:xfrm>
            <a:off x="285748" y="1456694"/>
            <a:ext cx="8458579" cy="3275643"/>
          </a:xfrm>
          <a:noFill/>
        </p:spPr>
        <p:txBody>
          <a:bodyPr>
            <a:normAutofit/>
          </a:bodyPr>
          <a:lstStyle>
            <a:lvl1pPr>
              <a:buClr>
                <a:srgbClr val="00B381"/>
              </a:buClr>
              <a:defRPr sz="1800">
                <a:latin typeface="Arial" charset="0"/>
                <a:ea typeface="Arial" charset="0"/>
                <a:cs typeface="Arial" charset="0"/>
              </a:defRPr>
            </a:lvl1pPr>
            <a:lvl2pPr marL="360363" indent="-182563">
              <a:buClr>
                <a:srgbClr val="124E91"/>
              </a:buClr>
              <a:buFont typeface=".AppleSystemUIFont" charset="-120"/>
              <a:buChar char="–"/>
              <a:defRPr sz="1600">
                <a:latin typeface="Arial" charset="0"/>
                <a:ea typeface="Arial" charset="0"/>
                <a:cs typeface="Arial" charset="0"/>
              </a:defRPr>
            </a:lvl2pPr>
            <a:lvl3pPr>
              <a:buClr>
                <a:srgbClr val="00B381"/>
              </a:buClr>
              <a:defRPr sz="1800">
                <a:latin typeface="Arial" charset="0"/>
                <a:ea typeface="Arial" charset="0"/>
                <a:cs typeface="Arial" charset="0"/>
              </a:defRPr>
            </a:lvl3pPr>
            <a:lvl4pPr>
              <a:buClr>
                <a:srgbClr val="00B381"/>
              </a:buClr>
              <a:defRPr sz="1600">
                <a:latin typeface="Arial" charset="0"/>
                <a:ea typeface="Arial" charset="0"/>
                <a:cs typeface="Arial" charset="0"/>
              </a:defRPr>
            </a:lvl4pPr>
            <a:lvl5pPr>
              <a:buClr>
                <a:srgbClr val="00B381"/>
              </a:buClr>
              <a:defRPr sz="1800">
                <a:latin typeface="Arial" charset="0"/>
                <a:ea typeface="Arial" charset="0"/>
                <a:cs typeface="Arial" charset="0"/>
              </a:defRPr>
            </a:lvl5pPr>
          </a:lstStyle>
          <a:p>
            <a:pPr lvl="0"/>
            <a:r>
              <a:rPr lang="nb-NO" dirty="0" smtClean="0"/>
              <a:t>Klikk for å skrive inn tekst</a:t>
            </a:r>
          </a:p>
          <a:p>
            <a:pPr lvl="1"/>
            <a:r>
              <a:rPr lang="nb-NO" dirty="0" smtClean="0"/>
              <a:t>Andre nivå</a:t>
            </a:r>
            <a:endParaRPr lang="nb-NO" dirty="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tel og bilde">
    <p:spTree>
      <p:nvGrpSpPr>
        <p:cNvPr id="1" name=""/>
        <p:cNvGrpSpPr/>
        <p:nvPr/>
      </p:nvGrpSpPr>
      <p:grpSpPr>
        <a:xfrm>
          <a:off x="0" y="0"/>
          <a:ext cx="0" cy="0"/>
          <a:chOff x="0" y="0"/>
          <a:chExt cx="0" cy="0"/>
        </a:xfrm>
      </p:grpSpPr>
      <p:sp>
        <p:nvSpPr>
          <p:cNvPr id="4" name="Rektangel 9"/>
          <p:cNvSpPr/>
          <p:nvPr userDrawn="1"/>
        </p:nvSpPr>
        <p:spPr>
          <a:xfrm>
            <a:off x="0" y="1153"/>
            <a:ext cx="9144000" cy="180382"/>
          </a:xfrm>
          <a:prstGeom prst="rect">
            <a:avLst/>
          </a:prstGeom>
          <a:solidFill>
            <a:srgbClr val="00B3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5" name="Picture 4"/>
          <p:cNvPicPr>
            <a:picLocks noChangeAspect="1"/>
          </p:cNvPicPr>
          <p:nvPr userDrawn="1"/>
        </p:nvPicPr>
        <p:blipFill>
          <a:blip r:embed="rId2"/>
          <a:stretch>
            <a:fillRect/>
          </a:stretch>
        </p:blipFill>
        <p:spPr>
          <a:xfrm>
            <a:off x="5709769" y="1482027"/>
            <a:ext cx="3058912" cy="1329527"/>
          </a:xfrm>
          <a:prstGeom prst="rect">
            <a:avLst/>
          </a:prstGeom>
        </p:spPr>
      </p:pic>
      <p:sp>
        <p:nvSpPr>
          <p:cNvPr id="3" name="Text Placeholder 2"/>
          <p:cNvSpPr>
            <a:spLocks noGrp="1"/>
          </p:cNvSpPr>
          <p:nvPr>
            <p:ph type="body" sz="quarter" idx="11" hasCustomPrompt="1"/>
          </p:nvPr>
        </p:nvSpPr>
        <p:spPr>
          <a:xfrm>
            <a:off x="6105287" y="1851072"/>
            <a:ext cx="2257317" cy="890587"/>
          </a:xfrm>
        </p:spPr>
        <p:txBody>
          <a:bodyPr/>
          <a:lstStyle>
            <a:lvl1pPr marL="0" indent="0">
              <a:buFontTx/>
              <a:buNone/>
              <a:defRPr lang="en-US" sz="1800" kern="1200" smtClean="0">
                <a:solidFill>
                  <a:srgbClr val="124E91"/>
                </a:solidFill>
                <a:latin typeface="Arial" charset="0"/>
                <a:ea typeface="Arial" charset="0"/>
                <a:cs typeface="Arial" charset="0"/>
              </a:defRPr>
            </a:lvl1pPr>
          </a:lstStyle>
          <a:p>
            <a:pPr lvl="0"/>
            <a:r>
              <a:rPr lang="en-US" dirty="0" err="1" smtClean="0"/>
              <a:t>Skriv</a:t>
            </a:r>
            <a:r>
              <a:rPr lang="en-US" dirty="0" smtClean="0"/>
              <a:t> inn tall</a:t>
            </a:r>
            <a:endParaRPr lang="en-US" dirty="0"/>
          </a:p>
        </p:txBody>
      </p:sp>
      <p:pic>
        <p:nvPicPr>
          <p:cNvPr id="11" name="Picture 10"/>
          <p:cNvPicPr>
            <a:picLocks noChangeAspect="1"/>
          </p:cNvPicPr>
          <p:nvPr userDrawn="1"/>
        </p:nvPicPr>
        <p:blipFill>
          <a:blip r:embed="rId2"/>
          <a:stretch>
            <a:fillRect/>
          </a:stretch>
        </p:blipFill>
        <p:spPr>
          <a:xfrm>
            <a:off x="5714907" y="2904779"/>
            <a:ext cx="3058912" cy="1329527"/>
          </a:xfrm>
          <a:prstGeom prst="rect">
            <a:avLst/>
          </a:prstGeom>
        </p:spPr>
      </p:pic>
      <p:sp>
        <p:nvSpPr>
          <p:cNvPr id="12" name="Text Placeholder 2"/>
          <p:cNvSpPr>
            <a:spLocks noGrp="1"/>
          </p:cNvSpPr>
          <p:nvPr>
            <p:ph type="body" sz="quarter" idx="12" hasCustomPrompt="1"/>
          </p:nvPr>
        </p:nvSpPr>
        <p:spPr>
          <a:xfrm>
            <a:off x="6110425" y="3273824"/>
            <a:ext cx="2252179" cy="890587"/>
          </a:xfrm>
        </p:spPr>
        <p:txBody>
          <a:bodyPr/>
          <a:lstStyle>
            <a:lvl1pPr marL="0" indent="0">
              <a:buFontTx/>
              <a:buNone/>
              <a:defRPr lang="en-US" sz="1800" kern="1200" smtClean="0">
                <a:solidFill>
                  <a:srgbClr val="124E91"/>
                </a:solidFill>
                <a:latin typeface="Arial" charset="0"/>
                <a:ea typeface="Arial" charset="0"/>
                <a:cs typeface="Arial" charset="0"/>
              </a:defRPr>
            </a:lvl1pPr>
          </a:lstStyle>
          <a:p>
            <a:pPr lvl="0"/>
            <a:r>
              <a:rPr lang="en-US" dirty="0" err="1" smtClean="0"/>
              <a:t>Skriv</a:t>
            </a:r>
            <a:r>
              <a:rPr lang="en-US" dirty="0" smtClean="0"/>
              <a:t> inn tall</a:t>
            </a:r>
            <a:endParaRPr lang="en-US" dirty="0"/>
          </a:p>
        </p:txBody>
      </p:sp>
      <p:sp>
        <p:nvSpPr>
          <p:cNvPr id="2" name="Title 1"/>
          <p:cNvSpPr>
            <a:spLocks noGrp="1"/>
          </p:cNvSpPr>
          <p:nvPr>
            <p:ph type="title" hasCustomPrompt="1"/>
          </p:nvPr>
        </p:nvSpPr>
        <p:spPr/>
        <p:txBody>
          <a:bodyPr/>
          <a:lstStyle/>
          <a:p>
            <a:r>
              <a:rPr lang="en-US" dirty="0" err="1" smtClean="0"/>
              <a:t>Klikk</a:t>
            </a:r>
            <a:r>
              <a:rPr lang="en-US" dirty="0" smtClean="0"/>
              <a:t> for </a:t>
            </a:r>
            <a:r>
              <a:rPr lang="en-US" dirty="0" err="1" smtClean="0"/>
              <a:t>å</a:t>
            </a:r>
            <a:r>
              <a:rPr lang="en-US" dirty="0" smtClean="0"/>
              <a:t> </a:t>
            </a:r>
            <a:r>
              <a:rPr lang="en-US" dirty="0" err="1" smtClean="0"/>
              <a:t>skrive</a:t>
            </a:r>
            <a:r>
              <a:rPr lang="en-US" dirty="0" smtClean="0"/>
              <a:t> </a:t>
            </a:r>
            <a:r>
              <a:rPr lang="en-US" dirty="0" err="1" smtClean="0"/>
              <a:t>tittel</a:t>
            </a:r>
            <a:endParaRPr lang="en-US" dirty="0"/>
          </a:p>
        </p:txBody>
      </p:sp>
      <p:sp>
        <p:nvSpPr>
          <p:cNvPr id="10" name="Plassholder for innhold 2"/>
          <p:cNvSpPr>
            <a:spLocks noGrp="1"/>
          </p:cNvSpPr>
          <p:nvPr>
            <p:ph idx="1" hasCustomPrompt="1"/>
          </p:nvPr>
        </p:nvSpPr>
        <p:spPr>
          <a:xfrm>
            <a:off x="285748" y="1456694"/>
            <a:ext cx="5184027" cy="3275643"/>
          </a:xfrm>
          <a:noFill/>
        </p:spPr>
        <p:txBody>
          <a:bodyPr>
            <a:normAutofit/>
          </a:bodyPr>
          <a:lstStyle>
            <a:lvl1pPr>
              <a:buClr>
                <a:srgbClr val="00B381"/>
              </a:buClr>
              <a:defRPr sz="1800">
                <a:latin typeface="Arial" charset="0"/>
                <a:ea typeface="Arial" charset="0"/>
                <a:cs typeface="Arial" charset="0"/>
              </a:defRPr>
            </a:lvl1pPr>
            <a:lvl2pPr marL="360363" indent="-182563">
              <a:buClr>
                <a:srgbClr val="124E91"/>
              </a:buClr>
              <a:buFont typeface=".AppleSystemUIFont" charset="-120"/>
              <a:buChar char="–"/>
              <a:defRPr sz="1600">
                <a:latin typeface="Arial" charset="0"/>
                <a:ea typeface="Arial" charset="0"/>
                <a:cs typeface="Arial" charset="0"/>
              </a:defRPr>
            </a:lvl2pPr>
            <a:lvl3pPr>
              <a:buClr>
                <a:srgbClr val="00B381"/>
              </a:buClr>
              <a:defRPr sz="1800">
                <a:latin typeface="Arial" charset="0"/>
                <a:ea typeface="Arial" charset="0"/>
                <a:cs typeface="Arial" charset="0"/>
              </a:defRPr>
            </a:lvl3pPr>
            <a:lvl4pPr>
              <a:buClr>
                <a:srgbClr val="00B381"/>
              </a:buClr>
              <a:defRPr sz="1600">
                <a:latin typeface="Arial" charset="0"/>
                <a:ea typeface="Arial" charset="0"/>
                <a:cs typeface="Arial" charset="0"/>
              </a:defRPr>
            </a:lvl4pPr>
            <a:lvl5pPr>
              <a:buClr>
                <a:srgbClr val="00B381"/>
              </a:buClr>
              <a:defRPr sz="1800">
                <a:latin typeface="Arial" charset="0"/>
                <a:ea typeface="Arial" charset="0"/>
                <a:cs typeface="Arial" charset="0"/>
              </a:defRPr>
            </a:lvl5pPr>
          </a:lstStyle>
          <a:p>
            <a:pPr lvl="0"/>
            <a:r>
              <a:rPr lang="nb-NO" dirty="0" smtClean="0"/>
              <a:t>Klikk for å skrive inn tekst</a:t>
            </a:r>
          </a:p>
          <a:p>
            <a:pPr lvl="1"/>
            <a:r>
              <a:rPr lang="nb-NO" dirty="0" smtClean="0"/>
              <a:t>Andre nivå</a:t>
            </a:r>
            <a:endParaRPr lang="nb-NO" dirty="0"/>
          </a:p>
        </p:txBody>
      </p:sp>
    </p:spTree>
  </p:cSld>
  <p:clrMapOvr>
    <a:masterClrMapping/>
  </p:clrMapOvr>
  <p:timing>
    <p:tnLst>
      <p:par>
        <p:cTn id="1" dur="indefinite" restart="never" nodeType="tmRoot"/>
      </p:par>
    </p:tnLst>
  </p:timing>
  <p:extLst mod="1">
    <p:ext uri="{DCECCB84-F9BA-43D5-87BE-67443E8EF086}">
      <p15:sldGuideLst xmlns:p15="http://schemas.microsoft.com/office/powerpoint/2012/main">
        <p15:guide id="2" pos="3742">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Sluttside grønn">
    <p:spTree>
      <p:nvGrpSpPr>
        <p:cNvPr id="1" name=""/>
        <p:cNvGrpSpPr/>
        <p:nvPr/>
      </p:nvGrpSpPr>
      <p:grpSpPr>
        <a:xfrm>
          <a:off x="0" y="0"/>
          <a:ext cx="0" cy="0"/>
          <a:chOff x="0" y="0"/>
          <a:chExt cx="0" cy="0"/>
        </a:xfrm>
      </p:grpSpPr>
      <p:sp>
        <p:nvSpPr>
          <p:cNvPr id="5" name="Rektangel 9"/>
          <p:cNvSpPr/>
          <p:nvPr userDrawn="1"/>
        </p:nvSpPr>
        <p:spPr>
          <a:xfrm>
            <a:off x="0" y="0"/>
            <a:ext cx="9144000" cy="5143500"/>
          </a:xfrm>
          <a:prstGeom prst="rect">
            <a:avLst/>
          </a:prstGeom>
          <a:solidFill>
            <a:srgbClr val="00B3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3" name="Bilde 5" descr="Logo_neg.png"/>
          <p:cNvPicPr>
            <a:picLocks noChangeAspect="1"/>
          </p:cNvPicPr>
          <p:nvPr userDrawn="1"/>
        </p:nvPicPr>
        <p:blipFill>
          <a:blip r:embed="rId2" cstate="screen"/>
          <a:srcRect/>
          <a:stretch>
            <a:fillRect/>
          </a:stretch>
        </p:blipFill>
        <p:spPr bwMode="auto">
          <a:xfrm>
            <a:off x="2155830" y="1902708"/>
            <a:ext cx="4832339" cy="1338084"/>
          </a:xfrm>
          <a:prstGeom prst="rect">
            <a:avLst/>
          </a:prstGeom>
          <a:noFill/>
          <a:ln w="9525">
            <a:noFill/>
            <a:miter lim="800000"/>
            <a:headEnd/>
            <a:tailEnd/>
          </a:ln>
        </p:spPr>
      </p:pic>
    </p:spTree>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1143000" y="841772"/>
            <a:ext cx="6858000" cy="1790700"/>
          </a:xfrm>
        </p:spPr>
        <p:txBody>
          <a:bodyPr anchor="b"/>
          <a:lstStyle>
            <a:lvl1pPr algn="ctr">
              <a:defRPr sz="4500"/>
            </a:lvl1pPr>
          </a:lstStyle>
          <a:p>
            <a:r>
              <a:rPr lang="nb-NO" smtClean="0"/>
              <a:t>Klikk for å redigere tittelstil</a:t>
            </a:r>
            <a:endParaRPr lang="nb-NO"/>
          </a:p>
        </p:txBody>
      </p:sp>
      <p:sp>
        <p:nvSpPr>
          <p:cNvPr id="3" name="Undertittel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b-NO" smtClean="0"/>
              <a:t>Klikk for å redigere undertittelstil i malen</a:t>
            </a:r>
            <a:endParaRPr lang="nb-NO"/>
          </a:p>
        </p:txBody>
      </p:sp>
      <p:sp>
        <p:nvSpPr>
          <p:cNvPr id="4" name="Plassholder for dato 3"/>
          <p:cNvSpPr>
            <a:spLocks noGrp="1"/>
          </p:cNvSpPr>
          <p:nvPr>
            <p:ph type="dt" sz="half" idx="10"/>
          </p:nvPr>
        </p:nvSpPr>
        <p:spPr>
          <a:xfrm>
            <a:off x="628650" y="4767263"/>
            <a:ext cx="2057400" cy="273844"/>
          </a:xfrm>
          <a:prstGeom prst="rect">
            <a:avLst/>
          </a:prstGeom>
        </p:spPr>
        <p:txBody>
          <a:bodyPr/>
          <a:lstStyle/>
          <a:p>
            <a:fld id="{F00FD8F2-B430-48BC-9BF3-9F3F16D3E449}" type="datetimeFigureOut">
              <a:rPr lang="nb-NO" smtClean="0"/>
              <a:t>11.10.2017</a:t>
            </a:fld>
            <a:endParaRPr lang="nb-NO"/>
          </a:p>
        </p:txBody>
      </p:sp>
      <p:sp>
        <p:nvSpPr>
          <p:cNvPr id="5" name="Plassholder for bunntekst 4"/>
          <p:cNvSpPr>
            <a:spLocks noGrp="1"/>
          </p:cNvSpPr>
          <p:nvPr>
            <p:ph type="ftr" sz="quarter" idx="11"/>
          </p:nvPr>
        </p:nvSpPr>
        <p:spPr>
          <a:xfrm>
            <a:off x="3028950" y="4767263"/>
            <a:ext cx="3086100" cy="273844"/>
          </a:xfrm>
          <a:prstGeom prst="rect">
            <a:avLst/>
          </a:prstGeom>
        </p:spPr>
        <p:txBody>
          <a:bodyPr/>
          <a:lstStyle/>
          <a:p>
            <a:endParaRPr lang="nb-NO"/>
          </a:p>
        </p:txBody>
      </p:sp>
      <p:sp>
        <p:nvSpPr>
          <p:cNvPr id="6" name="Plassholder for lysbildenummer 5"/>
          <p:cNvSpPr>
            <a:spLocks noGrp="1"/>
          </p:cNvSpPr>
          <p:nvPr>
            <p:ph type="sldNum" sz="quarter" idx="12"/>
          </p:nvPr>
        </p:nvSpPr>
        <p:spPr>
          <a:xfrm>
            <a:off x="6457950" y="4767263"/>
            <a:ext cx="2057400" cy="273844"/>
          </a:xfrm>
          <a:prstGeom prst="rect">
            <a:avLst/>
          </a:prstGeom>
        </p:spPr>
        <p:txBody>
          <a:bodyPr/>
          <a:lstStyle/>
          <a:p>
            <a:fld id="{30C4221D-CC37-499E-B81D-2F3F5A9C803D}" type="slidenum">
              <a:rPr lang="nb-NO" smtClean="0"/>
              <a:t>‹#›</a:t>
            </a:fld>
            <a:endParaRPr lang="nb-NO"/>
          </a:p>
        </p:txBody>
      </p:sp>
    </p:spTree>
    <p:extLst>
      <p:ext uri="{BB962C8B-B14F-4D97-AF65-F5344CB8AC3E}">
        <p14:creationId xmlns:p14="http://schemas.microsoft.com/office/powerpoint/2010/main" val="7107366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orside 2">
    <p:spTree>
      <p:nvGrpSpPr>
        <p:cNvPr id="1" name=""/>
        <p:cNvGrpSpPr/>
        <p:nvPr/>
      </p:nvGrpSpPr>
      <p:grpSpPr>
        <a:xfrm>
          <a:off x="0" y="0"/>
          <a:ext cx="0" cy="0"/>
          <a:chOff x="0" y="0"/>
          <a:chExt cx="0" cy="0"/>
        </a:xfrm>
      </p:grpSpPr>
      <p:sp>
        <p:nvSpPr>
          <p:cNvPr id="10" name="Rektangel 9"/>
          <p:cNvSpPr/>
          <p:nvPr userDrawn="1"/>
        </p:nvSpPr>
        <p:spPr>
          <a:xfrm>
            <a:off x="0" y="1152"/>
            <a:ext cx="9144000" cy="3778121"/>
          </a:xfrm>
          <a:prstGeom prst="rect">
            <a:avLst/>
          </a:prstGeom>
          <a:solidFill>
            <a:srgbClr val="00B3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500342" y="4463836"/>
            <a:ext cx="1376998" cy="381026"/>
          </a:xfrm>
          <a:prstGeom prst="rect">
            <a:avLst/>
          </a:prstGeom>
        </p:spPr>
      </p:pic>
      <p:sp>
        <p:nvSpPr>
          <p:cNvPr id="12" name="Tittel 1"/>
          <p:cNvSpPr>
            <a:spLocks noGrp="1"/>
          </p:cNvSpPr>
          <p:nvPr>
            <p:ph type="ctrTitle" hasCustomPrompt="1"/>
          </p:nvPr>
        </p:nvSpPr>
        <p:spPr>
          <a:xfrm>
            <a:off x="282891" y="373876"/>
            <a:ext cx="8453121" cy="785813"/>
          </a:xfrm>
        </p:spPr>
        <p:txBody>
          <a:bodyPr anchor="t" anchorCtr="0">
            <a:normAutofit/>
          </a:bodyPr>
          <a:lstStyle>
            <a:lvl1pPr>
              <a:defRPr sz="3200">
                <a:solidFill>
                  <a:schemeClr val="bg1"/>
                </a:solidFill>
              </a:defRPr>
            </a:lvl1pPr>
          </a:lstStyle>
          <a:p>
            <a:r>
              <a:rPr lang="nb-NO" dirty="0" smtClean="0"/>
              <a:t>Klikk for å skrive tittel</a:t>
            </a:r>
            <a:endParaRPr lang="nb-NO" dirty="0"/>
          </a:p>
        </p:txBody>
      </p:sp>
      <p:pic>
        <p:nvPicPr>
          <p:cNvPr id="2" name="Picture 1"/>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989883" y="1676862"/>
            <a:ext cx="5164235" cy="3168000"/>
          </a:xfrm>
          <a:prstGeom prst="rect">
            <a:avLst/>
          </a:prstGeom>
        </p:spPr>
      </p:pic>
      <p:sp>
        <p:nvSpPr>
          <p:cNvPr id="11" name="Text Placeholder 8"/>
          <p:cNvSpPr>
            <a:spLocks noGrp="1"/>
          </p:cNvSpPr>
          <p:nvPr>
            <p:ph type="body" sz="quarter" idx="11" hasCustomPrompt="1"/>
          </p:nvPr>
        </p:nvSpPr>
        <p:spPr>
          <a:xfrm>
            <a:off x="280988" y="4280954"/>
            <a:ext cx="1622627" cy="408882"/>
          </a:xfrm>
        </p:spPr>
        <p:txBody>
          <a:bodyPr>
            <a:noAutofit/>
          </a:bodyPr>
          <a:lstStyle>
            <a:lvl1pPr marL="0" indent="0" algn="l">
              <a:buFontTx/>
              <a:buNone/>
              <a:defRPr sz="1100" baseline="0">
                <a:solidFill>
                  <a:srgbClr val="124E9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err="1" smtClean="0"/>
              <a:t>Klikk</a:t>
            </a:r>
            <a:r>
              <a:rPr lang="en-US" dirty="0" smtClean="0"/>
              <a:t> for </a:t>
            </a:r>
            <a:r>
              <a:rPr lang="en-US" dirty="0" err="1" smtClean="0"/>
              <a:t>å</a:t>
            </a:r>
            <a:r>
              <a:rPr lang="en-US" dirty="0" smtClean="0"/>
              <a:t> </a:t>
            </a:r>
            <a:r>
              <a:rPr lang="en-US" dirty="0" err="1" smtClean="0"/>
              <a:t>skrive</a:t>
            </a:r>
            <a:r>
              <a:rPr lang="en-US" dirty="0" smtClean="0"/>
              <a:t> </a:t>
            </a:r>
            <a:r>
              <a:rPr lang="en-US" dirty="0" err="1" smtClean="0"/>
              <a:t>navn</a:t>
            </a:r>
            <a:r>
              <a:rPr lang="en-US" dirty="0" smtClean="0"/>
              <a:t> </a:t>
            </a:r>
            <a:r>
              <a:rPr lang="en-US" dirty="0" err="1" smtClean="0"/>
              <a:t>på</a:t>
            </a:r>
            <a:r>
              <a:rPr lang="en-US" dirty="0" smtClean="0"/>
              <a:t> </a:t>
            </a:r>
            <a:r>
              <a:rPr lang="en-US" dirty="0" err="1" smtClean="0"/>
              <a:t>foredragsholder</a:t>
            </a:r>
            <a:endParaRPr lang="en-US" dirty="0"/>
          </a:p>
        </p:txBody>
      </p:sp>
      <p:sp>
        <p:nvSpPr>
          <p:cNvPr id="15" name="Text Placeholder 15"/>
          <p:cNvSpPr>
            <a:spLocks noGrp="1"/>
          </p:cNvSpPr>
          <p:nvPr>
            <p:ph type="body" sz="quarter" idx="12" hasCustomPrompt="1"/>
          </p:nvPr>
        </p:nvSpPr>
        <p:spPr>
          <a:xfrm>
            <a:off x="280988" y="4706462"/>
            <a:ext cx="1622627" cy="152498"/>
          </a:xfrm>
        </p:spPr>
        <p:txBody>
          <a:bodyPr>
            <a:noAutofit/>
          </a:bodyPr>
          <a:lstStyle>
            <a:lvl1pPr marL="0" indent="0">
              <a:buFontTx/>
              <a:buNone/>
              <a:defRPr sz="900">
                <a:solidFill>
                  <a:srgbClr val="00B381"/>
                </a:solidFill>
              </a:defRPr>
            </a:lvl1pPr>
            <a:lvl2pPr>
              <a:defRPr sz="900"/>
            </a:lvl2pPr>
            <a:lvl3pPr>
              <a:defRPr sz="900"/>
            </a:lvl3pPr>
            <a:lvl4pPr>
              <a:defRPr sz="900"/>
            </a:lvl4pPr>
            <a:lvl5pPr>
              <a:defRPr sz="900"/>
            </a:lvl5pPr>
          </a:lstStyle>
          <a:p>
            <a:pPr lvl="0"/>
            <a:r>
              <a:rPr lang="en-US" dirty="0" err="1" smtClean="0"/>
              <a:t>Skriv</a:t>
            </a:r>
            <a:r>
              <a:rPr lang="en-US" dirty="0" smtClean="0"/>
              <a:t> inn </a:t>
            </a:r>
            <a:r>
              <a:rPr lang="en-US" dirty="0" err="1" smtClean="0"/>
              <a:t>dato</a:t>
            </a:r>
            <a:endParaRPr lang="en-US" dirty="0"/>
          </a:p>
        </p:txBody>
      </p:sp>
    </p:spTree>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orside 3">
    <p:spTree>
      <p:nvGrpSpPr>
        <p:cNvPr id="1" name=""/>
        <p:cNvGrpSpPr/>
        <p:nvPr/>
      </p:nvGrpSpPr>
      <p:grpSpPr>
        <a:xfrm>
          <a:off x="0" y="0"/>
          <a:ext cx="0" cy="0"/>
          <a:chOff x="0" y="0"/>
          <a:chExt cx="0" cy="0"/>
        </a:xfrm>
      </p:grpSpPr>
      <p:sp>
        <p:nvSpPr>
          <p:cNvPr id="10" name="Rektangel 9"/>
          <p:cNvSpPr/>
          <p:nvPr userDrawn="1"/>
        </p:nvSpPr>
        <p:spPr>
          <a:xfrm>
            <a:off x="0" y="1152"/>
            <a:ext cx="9144000" cy="3778121"/>
          </a:xfrm>
          <a:prstGeom prst="rect">
            <a:avLst/>
          </a:prstGeom>
          <a:solidFill>
            <a:srgbClr val="00B3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500342" y="4463836"/>
            <a:ext cx="1376998" cy="381026"/>
          </a:xfrm>
          <a:prstGeom prst="rect">
            <a:avLst/>
          </a:prstGeom>
        </p:spPr>
      </p:pic>
      <p:sp>
        <p:nvSpPr>
          <p:cNvPr id="12" name="Tittel 1"/>
          <p:cNvSpPr>
            <a:spLocks noGrp="1"/>
          </p:cNvSpPr>
          <p:nvPr>
            <p:ph type="ctrTitle" hasCustomPrompt="1"/>
          </p:nvPr>
        </p:nvSpPr>
        <p:spPr>
          <a:xfrm>
            <a:off x="282891" y="373876"/>
            <a:ext cx="8453121" cy="785813"/>
          </a:xfrm>
        </p:spPr>
        <p:txBody>
          <a:bodyPr anchor="t" anchorCtr="0">
            <a:normAutofit/>
          </a:bodyPr>
          <a:lstStyle>
            <a:lvl1pPr>
              <a:defRPr sz="3200">
                <a:solidFill>
                  <a:schemeClr val="bg1"/>
                </a:solidFill>
              </a:defRPr>
            </a:lvl1pPr>
          </a:lstStyle>
          <a:p>
            <a:r>
              <a:rPr lang="nb-NO" dirty="0" smtClean="0"/>
              <a:t>Klikk for å skrive tittel</a:t>
            </a:r>
            <a:endParaRPr lang="nb-NO" dirty="0"/>
          </a:p>
        </p:txBody>
      </p:sp>
      <p:pic>
        <p:nvPicPr>
          <p:cNvPr id="3" name="Picture 2"/>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989883" y="1667397"/>
            <a:ext cx="5164236" cy="3160527"/>
          </a:xfrm>
          <a:prstGeom prst="rect">
            <a:avLst/>
          </a:prstGeom>
        </p:spPr>
      </p:pic>
      <p:sp>
        <p:nvSpPr>
          <p:cNvPr id="8" name="Text Placeholder 8"/>
          <p:cNvSpPr>
            <a:spLocks noGrp="1"/>
          </p:cNvSpPr>
          <p:nvPr>
            <p:ph type="body" sz="quarter" idx="11" hasCustomPrompt="1"/>
          </p:nvPr>
        </p:nvSpPr>
        <p:spPr>
          <a:xfrm>
            <a:off x="280988" y="4280954"/>
            <a:ext cx="1622627" cy="408882"/>
          </a:xfrm>
        </p:spPr>
        <p:txBody>
          <a:bodyPr>
            <a:noAutofit/>
          </a:bodyPr>
          <a:lstStyle>
            <a:lvl1pPr marL="0" indent="0" algn="l">
              <a:buFontTx/>
              <a:buNone/>
              <a:defRPr sz="1100" baseline="0">
                <a:solidFill>
                  <a:srgbClr val="124E9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err="1" smtClean="0"/>
              <a:t>Klikk</a:t>
            </a:r>
            <a:r>
              <a:rPr lang="en-US" dirty="0" smtClean="0"/>
              <a:t> for </a:t>
            </a:r>
            <a:r>
              <a:rPr lang="en-US" dirty="0" err="1" smtClean="0"/>
              <a:t>å</a:t>
            </a:r>
            <a:r>
              <a:rPr lang="en-US" dirty="0" smtClean="0"/>
              <a:t> </a:t>
            </a:r>
            <a:r>
              <a:rPr lang="en-US" dirty="0" err="1" smtClean="0"/>
              <a:t>skrive</a:t>
            </a:r>
            <a:r>
              <a:rPr lang="en-US" dirty="0" smtClean="0"/>
              <a:t> </a:t>
            </a:r>
            <a:r>
              <a:rPr lang="en-US" dirty="0" err="1" smtClean="0"/>
              <a:t>navn</a:t>
            </a:r>
            <a:r>
              <a:rPr lang="en-US" dirty="0" smtClean="0"/>
              <a:t> </a:t>
            </a:r>
            <a:r>
              <a:rPr lang="en-US" dirty="0" err="1" smtClean="0"/>
              <a:t>på</a:t>
            </a:r>
            <a:r>
              <a:rPr lang="en-US" dirty="0" smtClean="0"/>
              <a:t> </a:t>
            </a:r>
            <a:r>
              <a:rPr lang="en-US" dirty="0" err="1" smtClean="0"/>
              <a:t>foredragsholder</a:t>
            </a:r>
            <a:endParaRPr lang="en-US" dirty="0"/>
          </a:p>
        </p:txBody>
      </p:sp>
      <p:sp>
        <p:nvSpPr>
          <p:cNvPr id="9" name="Text Placeholder 15"/>
          <p:cNvSpPr>
            <a:spLocks noGrp="1"/>
          </p:cNvSpPr>
          <p:nvPr>
            <p:ph type="body" sz="quarter" idx="12" hasCustomPrompt="1"/>
          </p:nvPr>
        </p:nvSpPr>
        <p:spPr>
          <a:xfrm>
            <a:off x="280988" y="4706462"/>
            <a:ext cx="1622627" cy="152498"/>
          </a:xfrm>
        </p:spPr>
        <p:txBody>
          <a:bodyPr>
            <a:noAutofit/>
          </a:bodyPr>
          <a:lstStyle>
            <a:lvl1pPr marL="0" indent="0">
              <a:buFontTx/>
              <a:buNone/>
              <a:defRPr sz="900">
                <a:solidFill>
                  <a:srgbClr val="00B381"/>
                </a:solidFill>
              </a:defRPr>
            </a:lvl1pPr>
            <a:lvl2pPr>
              <a:defRPr sz="900"/>
            </a:lvl2pPr>
            <a:lvl3pPr>
              <a:defRPr sz="900"/>
            </a:lvl3pPr>
            <a:lvl4pPr>
              <a:defRPr sz="900"/>
            </a:lvl4pPr>
            <a:lvl5pPr>
              <a:defRPr sz="900"/>
            </a:lvl5pPr>
          </a:lstStyle>
          <a:p>
            <a:pPr lvl="0"/>
            <a:r>
              <a:rPr lang="en-US" dirty="0" err="1" smtClean="0"/>
              <a:t>Skriv</a:t>
            </a:r>
            <a:r>
              <a:rPr lang="en-US" dirty="0" smtClean="0"/>
              <a:t> inn </a:t>
            </a:r>
            <a:r>
              <a:rPr lang="en-US" dirty="0" err="1" smtClean="0"/>
              <a:t>dato</a:t>
            </a:r>
            <a:endParaRPr lang="en-US" dirty="0"/>
          </a:p>
        </p:txBody>
      </p:sp>
    </p:spTree>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orside 4">
    <p:spTree>
      <p:nvGrpSpPr>
        <p:cNvPr id="1" name=""/>
        <p:cNvGrpSpPr/>
        <p:nvPr/>
      </p:nvGrpSpPr>
      <p:grpSpPr>
        <a:xfrm>
          <a:off x="0" y="0"/>
          <a:ext cx="0" cy="0"/>
          <a:chOff x="0" y="0"/>
          <a:chExt cx="0" cy="0"/>
        </a:xfrm>
      </p:grpSpPr>
      <p:sp>
        <p:nvSpPr>
          <p:cNvPr id="10" name="Rektangel 9"/>
          <p:cNvSpPr/>
          <p:nvPr userDrawn="1"/>
        </p:nvSpPr>
        <p:spPr>
          <a:xfrm>
            <a:off x="0" y="1152"/>
            <a:ext cx="9144000" cy="3778121"/>
          </a:xfrm>
          <a:prstGeom prst="rect">
            <a:avLst/>
          </a:prstGeom>
          <a:solidFill>
            <a:srgbClr val="00B3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989883" y="1674122"/>
            <a:ext cx="5164236" cy="3167816"/>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500342" y="4463836"/>
            <a:ext cx="1376998" cy="381026"/>
          </a:xfrm>
          <a:prstGeom prst="rect">
            <a:avLst/>
          </a:prstGeom>
        </p:spPr>
      </p:pic>
      <p:sp>
        <p:nvSpPr>
          <p:cNvPr id="12" name="Tittel 1"/>
          <p:cNvSpPr>
            <a:spLocks noGrp="1"/>
          </p:cNvSpPr>
          <p:nvPr>
            <p:ph type="ctrTitle" hasCustomPrompt="1"/>
          </p:nvPr>
        </p:nvSpPr>
        <p:spPr>
          <a:xfrm>
            <a:off x="282891" y="373876"/>
            <a:ext cx="8453121" cy="785813"/>
          </a:xfrm>
        </p:spPr>
        <p:txBody>
          <a:bodyPr anchor="t" anchorCtr="0">
            <a:normAutofit/>
          </a:bodyPr>
          <a:lstStyle>
            <a:lvl1pPr>
              <a:defRPr sz="3200">
                <a:solidFill>
                  <a:schemeClr val="bg1"/>
                </a:solidFill>
              </a:defRPr>
            </a:lvl1pPr>
          </a:lstStyle>
          <a:p>
            <a:r>
              <a:rPr lang="nb-NO" dirty="0" smtClean="0"/>
              <a:t>Klikk for å skrive tittel</a:t>
            </a:r>
            <a:endParaRPr lang="nb-NO" dirty="0"/>
          </a:p>
        </p:txBody>
      </p:sp>
      <p:sp>
        <p:nvSpPr>
          <p:cNvPr id="8" name="Text Placeholder 8"/>
          <p:cNvSpPr>
            <a:spLocks noGrp="1"/>
          </p:cNvSpPr>
          <p:nvPr>
            <p:ph type="body" sz="quarter" idx="11" hasCustomPrompt="1"/>
          </p:nvPr>
        </p:nvSpPr>
        <p:spPr>
          <a:xfrm>
            <a:off x="280988" y="4280954"/>
            <a:ext cx="1622627" cy="408882"/>
          </a:xfrm>
        </p:spPr>
        <p:txBody>
          <a:bodyPr>
            <a:noAutofit/>
          </a:bodyPr>
          <a:lstStyle>
            <a:lvl1pPr marL="0" indent="0" algn="l">
              <a:buFontTx/>
              <a:buNone/>
              <a:defRPr sz="1100" baseline="0">
                <a:solidFill>
                  <a:srgbClr val="124E9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err="1" smtClean="0"/>
              <a:t>Klikk</a:t>
            </a:r>
            <a:r>
              <a:rPr lang="en-US" dirty="0" smtClean="0"/>
              <a:t> for </a:t>
            </a:r>
            <a:r>
              <a:rPr lang="en-US" dirty="0" err="1" smtClean="0"/>
              <a:t>å</a:t>
            </a:r>
            <a:r>
              <a:rPr lang="en-US" dirty="0" smtClean="0"/>
              <a:t> </a:t>
            </a:r>
            <a:r>
              <a:rPr lang="en-US" dirty="0" err="1" smtClean="0"/>
              <a:t>skrive</a:t>
            </a:r>
            <a:r>
              <a:rPr lang="en-US" dirty="0" smtClean="0"/>
              <a:t> </a:t>
            </a:r>
            <a:r>
              <a:rPr lang="en-US" dirty="0" err="1" smtClean="0"/>
              <a:t>navn</a:t>
            </a:r>
            <a:r>
              <a:rPr lang="en-US" dirty="0" smtClean="0"/>
              <a:t> </a:t>
            </a:r>
            <a:r>
              <a:rPr lang="en-US" dirty="0" err="1" smtClean="0"/>
              <a:t>på</a:t>
            </a:r>
            <a:r>
              <a:rPr lang="en-US" dirty="0" smtClean="0"/>
              <a:t> </a:t>
            </a:r>
            <a:r>
              <a:rPr lang="en-US" dirty="0" err="1" smtClean="0"/>
              <a:t>foredragsholder</a:t>
            </a:r>
            <a:endParaRPr lang="en-US" dirty="0"/>
          </a:p>
        </p:txBody>
      </p:sp>
      <p:sp>
        <p:nvSpPr>
          <p:cNvPr id="9" name="Text Placeholder 15"/>
          <p:cNvSpPr>
            <a:spLocks noGrp="1"/>
          </p:cNvSpPr>
          <p:nvPr>
            <p:ph type="body" sz="quarter" idx="12" hasCustomPrompt="1"/>
          </p:nvPr>
        </p:nvSpPr>
        <p:spPr>
          <a:xfrm>
            <a:off x="280988" y="4706462"/>
            <a:ext cx="1622627" cy="152498"/>
          </a:xfrm>
        </p:spPr>
        <p:txBody>
          <a:bodyPr>
            <a:noAutofit/>
          </a:bodyPr>
          <a:lstStyle>
            <a:lvl1pPr marL="0" indent="0">
              <a:buFontTx/>
              <a:buNone/>
              <a:defRPr sz="900">
                <a:solidFill>
                  <a:srgbClr val="00B381"/>
                </a:solidFill>
              </a:defRPr>
            </a:lvl1pPr>
            <a:lvl2pPr>
              <a:defRPr sz="900"/>
            </a:lvl2pPr>
            <a:lvl3pPr>
              <a:defRPr sz="900"/>
            </a:lvl3pPr>
            <a:lvl4pPr>
              <a:defRPr sz="900"/>
            </a:lvl4pPr>
            <a:lvl5pPr>
              <a:defRPr sz="900"/>
            </a:lvl5pPr>
          </a:lstStyle>
          <a:p>
            <a:pPr lvl="0"/>
            <a:r>
              <a:rPr lang="en-US" dirty="0" err="1" smtClean="0"/>
              <a:t>Skriv</a:t>
            </a:r>
            <a:r>
              <a:rPr lang="en-US" dirty="0" smtClean="0"/>
              <a:t> inn </a:t>
            </a:r>
            <a:r>
              <a:rPr lang="en-US" dirty="0" err="1" smtClean="0"/>
              <a:t>dato</a:t>
            </a:r>
            <a:endParaRPr lang="en-US" dirty="0"/>
          </a:p>
        </p:txBody>
      </p:sp>
    </p:spTree>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orside 5">
    <p:spTree>
      <p:nvGrpSpPr>
        <p:cNvPr id="1" name=""/>
        <p:cNvGrpSpPr/>
        <p:nvPr/>
      </p:nvGrpSpPr>
      <p:grpSpPr>
        <a:xfrm>
          <a:off x="0" y="0"/>
          <a:ext cx="0" cy="0"/>
          <a:chOff x="0" y="0"/>
          <a:chExt cx="0" cy="0"/>
        </a:xfrm>
      </p:grpSpPr>
      <p:sp>
        <p:nvSpPr>
          <p:cNvPr id="10" name="Rektangel 9"/>
          <p:cNvSpPr/>
          <p:nvPr userDrawn="1"/>
        </p:nvSpPr>
        <p:spPr>
          <a:xfrm>
            <a:off x="1" y="0"/>
            <a:ext cx="9144000" cy="3778121"/>
          </a:xfrm>
          <a:prstGeom prst="rect">
            <a:avLst/>
          </a:prstGeom>
          <a:solidFill>
            <a:srgbClr val="00B3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 name="Tittel 1"/>
          <p:cNvSpPr>
            <a:spLocks noGrp="1"/>
          </p:cNvSpPr>
          <p:nvPr userDrawn="1">
            <p:ph type="ctrTitle" hasCustomPrompt="1"/>
          </p:nvPr>
        </p:nvSpPr>
        <p:spPr>
          <a:xfrm>
            <a:off x="282891" y="373876"/>
            <a:ext cx="8453121" cy="785813"/>
          </a:xfrm>
        </p:spPr>
        <p:txBody>
          <a:bodyPr anchor="t" anchorCtr="0">
            <a:normAutofit/>
          </a:bodyPr>
          <a:lstStyle>
            <a:lvl1pPr>
              <a:defRPr sz="3200">
                <a:solidFill>
                  <a:schemeClr val="bg1"/>
                </a:solidFill>
              </a:defRPr>
            </a:lvl1pPr>
          </a:lstStyle>
          <a:p>
            <a:r>
              <a:rPr lang="nb-NO" dirty="0" smtClean="0"/>
              <a:t>Klikk for å skrive tittel</a:t>
            </a:r>
            <a:endParaRPr lang="nb-NO"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500342" y="4463836"/>
            <a:ext cx="1376998" cy="381026"/>
          </a:xfrm>
          <a:prstGeom prst="rect">
            <a:avLst/>
          </a:prstGeom>
        </p:spPr>
      </p:pic>
      <p:pic>
        <p:nvPicPr>
          <p:cNvPr id="8" name="Picture 7"/>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981050" y="1667397"/>
            <a:ext cx="5173069" cy="3162010"/>
          </a:xfrm>
          <a:prstGeom prst="rect">
            <a:avLst/>
          </a:prstGeom>
        </p:spPr>
      </p:pic>
      <p:sp>
        <p:nvSpPr>
          <p:cNvPr id="9" name="Text Placeholder 8"/>
          <p:cNvSpPr>
            <a:spLocks noGrp="1"/>
          </p:cNvSpPr>
          <p:nvPr>
            <p:ph type="body" sz="quarter" idx="11" hasCustomPrompt="1"/>
          </p:nvPr>
        </p:nvSpPr>
        <p:spPr>
          <a:xfrm>
            <a:off x="280988" y="4280954"/>
            <a:ext cx="1622627" cy="408882"/>
          </a:xfrm>
        </p:spPr>
        <p:txBody>
          <a:bodyPr>
            <a:noAutofit/>
          </a:bodyPr>
          <a:lstStyle>
            <a:lvl1pPr marL="0" indent="0" algn="l">
              <a:buFontTx/>
              <a:buNone/>
              <a:defRPr sz="1100" baseline="0">
                <a:solidFill>
                  <a:srgbClr val="124E9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err="1" smtClean="0"/>
              <a:t>Klikk</a:t>
            </a:r>
            <a:r>
              <a:rPr lang="en-US" dirty="0" smtClean="0"/>
              <a:t> for </a:t>
            </a:r>
            <a:r>
              <a:rPr lang="en-US" dirty="0" err="1" smtClean="0"/>
              <a:t>å</a:t>
            </a:r>
            <a:r>
              <a:rPr lang="en-US" dirty="0" smtClean="0"/>
              <a:t> </a:t>
            </a:r>
            <a:r>
              <a:rPr lang="en-US" dirty="0" err="1" smtClean="0"/>
              <a:t>skrive</a:t>
            </a:r>
            <a:r>
              <a:rPr lang="en-US" dirty="0" smtClean="0"/>
              <a:t> </a:t>
            </a:r>
            <a:r>
              <a:rPr lang="en-US" dirty="0" err="1" smtClean="0"/>
              <a:t>navn</a:t>
            </a:r>
            <a:r>
              <a:rPr lang="en-US" dirty="0" smtClean="0"/>
              <a:t> </a:t>
            </a:r>
            <a:r>
              <a:rPr lang="en-US" dirty="0" err="1" smtClean="0"/>
              <a:t>på</a:t>
            </a:r>
            <a:r>
              <a:rPr lang="en-US" dirty="0" smtClean="0"/>
              <a:t> </a:t>
            </a:r>
            <a:r>
              <a:rPr lang="en-US" dirty="0" err="1" smtClean="0"/>
              <a:t>foredragsholder</a:t>
            </a:r>
            <a:endParaRPr lang="en-US" dirty="0"/>
          </a:p>
        </p:txBody>
      </p:sp>
      <p:sp>
        <p:nvSpPr>
          <p:cNvPr id="11" name="Text Placeholder 15"/>
          <p:cNvSpPr>
            <a:spLocks noGrp="1"/>
          </p:cNvSpPr>
          <p:nvPr>
            <p:ph type="body" sz="quarter" idx="12" hasCustomPrompt="1"/>
          </p:nvPr>
        </p:nvSpPr>
        <p:spPr>
          <a:xfrm>
            <a:off x="280988" y="4706462"/>
            <a:ext cx="1622627" cy="152498"/>
          </a:xfrm>
        </p:spPr>
        <p:txBody>
          <a:bodyPr>
            <a:noAutofit/>
          </a:bodyPr>
          <a:lstStyle>
            <a:lvl1pPr marL="0" indent="0">
              <a:buFontTx/>
              <a:buNone/>
              <a:defRPr sz="900">
                <a:solidFill>
                  <a:srgbClr val="00B381"/>
                </a:solidFill>
              </a:defRPr>
            </a:lvl1pPr>
            <a:lvl2pPr>
              <a:defRPr sz="900"/>
            </a:lvl2pPr>
            <a:lvl3pPr>
              <a:defRPr sz="900"/>
            </a:lvl3pPr>
            <a:lvl4pPr>
              <a:defRPr sz="900"/>
            </a:lvl4pPr>
            <a:lvl5pPr>
              <a:defRPr sz="900"/>
            </a:lvl5pPr>
          </a:lstStyle>
          <a:p>
            <a:pPr lvl="0"/>
            <a:r>
              <a:rPr lang="en-US" dirty="0" err="1" smtClean="0"/>
              <a:t>Skriv</a:t>
            </a:r>
            <a:r>
              <a:rPr lang="en-US" dirty="0" smtClean="0"/>
              <a:t> inn </a:t>
            </a:r>
            <a:r>
              <a:rPr lang="en-US" dirty="0" err="1" smtClean="0"/>
              <a:t>dato</a:t>
            </a:r>
            <a:endParaRPr lang="en-US" dirty="0"/>
          </a:p>
        </p:txBody>
      </p:sp>
    </p:spTree>
    <p:extLst>
      <p:ext uri="{BB962C8B-B14F-4D97-AF65-F5344CB8AC3E}">
        <p14:creationId xmlns:p14="http://schemas.microsoft.com/office/powerpoint/2010/main" val="133806388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8" name="Plassholder for innhold 2"/>
          <p:cNvSpPr>
            <a:spLocks noGrp="1"/>
          </p:cNvSpPr>
          <p:nvPr>
            <p:ph idx="1" hasCustomPrompt="1"/>
          </p:nvPr>
        </p:nvSpPr>
        <p:spPr>
          <a:xfrm>
            <a:off x="2022912" y="1973167"/>
            <a:ext cx="5098176" cy="2569928"/>
          </a:xfrm>
        </p:spPr>
        <p:txBody>
          <a:bodyPr>
            <a:normAutofit/>
          </a:bodyPr>
          <a:lstStyle>
            <a:lvl1pPr algn="l">
              <a:buClr>
                <a:srgbClr val="124E91"/>
              </a:buClr>
              <a:defRPr sz="2400">
                <a:solidFill>
                  <a:srgbClr val="124E91"/>
                </a:solidFill>
                <a:latin typeface="Arial" charset="0"/>
                <a:ea typeface="Arial" charset="0"/>
                <a:cs typeface="Arial" charset="0"/>
              </a:defRPr>
            </a:lvl1pPr>
            <a:lvl2pPr algn="l">
              <a:buClr>
                <a:srgbClr val="00B381"/>
              </a:buClr>
              <a:defRPr sz="1800">
                <a:latin typeface="Arial" charset="0"/>
                <a:ea typeface="Arial" charset="0"/>
                <a:cs typeface="Arial" charset="0"/>
              </a:defRPr>
            </a:lvl2pPr>
            <a:lvl3pPr algn="l">
              <a:buClr>
                <a:srgbClr val="00B381"/>
              </a:buClr>
              <a:defRPr sz="1800">
                <a:latin typeface="Arial" charset="0"/>
                <a:ea typeface="Arial" charset="0"/>
                <a:cs typeface="Arial" charset="0"/>
              </a:defRPr>
            </a:lvl3pPr>
            <a:lvl4pPr algn="l">
              <a:buClr>
                <a:srgbClr val="00B381"/>
              </a:buClr>
              <a:defRPr sz="1800">
                <a:latin typeface="Arial" charset="0"/>
                <a:ea typeface="Arial" charset="0"/>
                <a:cs typeface="Arial" charset="0"/>
              </a:defRPr>
            </a:lvl4pPr>
            <a:lvl5pPr algn="l">
              <a:buClr>
                <a:srgbClr val="00B381"/>
              </a:buClr>
              <a:defRPr sz="1800">
                <a:latin typeface="Arial" charset="0"/>
                <a:ea typeface="Arial" charset="0"/>
                <a:cs typeface="Arial" charset="0"/>
              </a:defRPr>
            </a:lvl5pPr>
          </a:lstStyle>
          <a:p>
            <a:pPr lvl="0"/>
            <a:r>
              <a:rPr lang="nb-NO" dirty="0" smtClean="0"/>
              <a:t>Klikk for å skrive tekst</a:t>
            </a:r>
            <a:endParaRPr lang="nb-NO" dirty="0"/>
          </a:p>
        </p:txBody>
      </p:sp>
      <p:sp>
        <p:nvSpPr>
          <p:cNvPr id="10" name="Rektangel 9"/>
          <p:cNvSpPr/>
          <p:nvPr userDrawn="1"/>
        </p:nvSpPr>
        <p:spPr>
          <a:xfrm>
            <a:off x="0" y="1211"/>
            <a:ext cx="9144000" cy="1409991"/>
          </a:xfrm>
          <a:prstGeom prst="rect">
            <a:avLst/>
          </a:prstGeom>
          <a:solidFill>
            <a:srgbClr val="00B3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7" name="Tittel 1"/>
          <p:cNvSpPr>
            <a:spLocks noGrp="1"/>
          </p:cNvSpPr>
          <p:nvPr>
            <p:ph type="title" hasCustomPrompt="1"/>
          </p:nvPr>
        </p:nvSpPr>
        <p:spPr>
          <a:xfrm>
            <a:off x="288471" y="484217"/>
            <a:ext cx="8447542" cy="857250"/>
          </a:xfrm>
        </p:spPr>
        <p:txBody>
          <a:bodyPr/>
          <a:lstStyle>
            <a:lvl1pPr>
              <a:defRPr b="0">
                <a:solidFill>
                  <a:schemeClr val="bg1"/>
                </a:solidFill>
                <a:latin typeface="Arial" charset="0"/>
                <a:ea typeface="Arial" charset="0"/>
                <a:cs typeface="Arial" charset="0"/>
              </a:defRPr>
            </a:lvl1pPr>
          </a:lstStyle>
          <a:p>
            <a:r>
              <a:rPr lang="nb-NO" dirty="0" smtClean="0"/>
              <a:t>Agenda</a:t>
            </a:r>
            <a:endParaRPr lang="nb-NO" dirty="0"/>
          </a:p>
        </p:txBody>
      </p:sp>
      <p:pic>
        <p:nvPicPr>
          <p:cNvPr id="2" name="Picture 1"/>
          <p:cNvPicPr>
            <a:picLocks noChangeAspect="1"/>
          </p:cNvPicPr>
          <p:nvPr userDrawn="1"/>
        </p:nvPicPr>
        <p:blipFill>
          <a:blip r:embed="rId2"/>
          <a:stretch>
            <a:fillRect/>
          </a:stretch>
        </p:blipFill>
        <p:spPr>
          <a:xfrm>
            <a:off x="0" y="1411202"/>
            <a:ext cx="9144000" cy="428625"/>
          </a:xfrm>
          <a:prstGeom prst="rect">
            <a:avLst/>
          </a:prstGeom>
        </p:spPr>
      </p:pic>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tel og bilde">
    <p:spTree>
      <p:nvGrpSpPr>
        <p:cNvPr id="1" name=""/>
        <p:cNvGrpSpPr/>
        <p:nvPr/>
      </p:nvGrpSpPr>
      <p:grpSpPr>
        <a:xfrm>
          <a:off x="0" y="0"/>
          <a:ext cx="0" cy="0"/>
          <a:chOff x="0" y="0"/>
          <a:chExt cx="0" cy="0"/>
        </a:xfrm>
      </p:grpSpPr>
      <p:sp>
        <p:nvSpPr>
          <p:cNvPr id="4" name="Rektangel 9"/>
          <p:cNvSpPr/>
          <p:nvPr userDrawn="1"/>
        </p:nvSpPr>
        <p:spPr>
          <a:xfrm>
            <a:off x="0" y="1153"/>
            <a:ext cx="9144000" cy="180382"/>
          </a:xfrm>
          <a:prstGeom prst="rect">
            <a:avLst/>
          </a:prstGeom>
          <a:solidFill>
            <a:srgbClr val="00B3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 name="Title 1"/>
          <p:cNvSpPr>
            <a:spLocks noGrp="1"/>
          </p:cNvSpPr>
          <p:nvPr>
            <p:ph type="title" hasCustomPrompt="1"/>
          </p:nvPr>
        </p:nvSpPr>
        <p:spPr>
          <a:xfrm>
            <a:off x="288471" y="322856"/>
            <a:ext cx="5206241" cy="982242"/>
          </a:xfrm>
        </p:spPr>
        <p:txBody>
          <a:bodyPr/>
          <a:lstStyle/>
          <a:p>
            <a:r>
              <a:rPr lang="en-US" dirty="0" err="1" smtClean="0"/>
              <a:t>Klikk</a:t>
            </a:r>
            <a:r>
              <a:rPr lang="en-US" dirty="0" smtClean="0"/>
              <a:t> for </a:t>
            </a:r>
            <a:r>
              <a:rPr lang="en-US" dirty="0" err="1" smtClean="0"/>
              <a:t>å</a:t>
            </a:r>
            <a:r>
              <a:rPr lang="en-US" dirty="0" smtClean="0"/>
              <a:t> </a:t>
            </a:r>
            <a:r>
              <a:rPr lang="en-US" dirty="0" err="1" smtClean="0"/>
              <a:t>skrive</a:t>
            </a:r>
            <a:r>
              <a:rPr lang="en-US" dirty="0" smtClean="0"/>
              <a:t> </a:t>
            </a:r>
            <a:r>
              <a:rPr lang="en-US" dirty="0" err="1" smtClean="0"/>
              <a:t>tittel</a:t>
            </a:r>
            <a:endParaRPr lang="en-US" dirty="0"/>
          </a:p>
        </p:txBody>
      </p:sp>
      <p:sp>
        <p:nvSpPr>
          <p:cNvPr id="7" name="Plassholder for innhold 2"/>
          <p:cNvSpPr>
            <a:spLocks noGrp="1"/>
          </p:cNvSpPr>
          <p:nvPr>
            <p:ph idx="1" hasCustomPrompt="1"/>
          </p:nvPr>
        </p:nvSpPr>
        <p:spPr>
          <a:xfrm>
            <a:off x="285748" y="1456694"/>
            <a:ext cx="5208964" cy="3275643"/>
          </a:xfrm>
          <a:noFill/>
        </p:spPr>
        <p:txBody>
          <a:bodyPr>
            <a:normAutofit/>
          </a:bodyPr>
          <a:lstStyle>
            <a:lvl1pPr>
              <a:buClr>
                <a:srgbClr val="00B381"/>
              </a:buClr>
              <a:defRPr sz="1800">
                <a:latin typeface="Arial" charset="0"/>
                <a:ea typeface="Arial" charset="0"/>
                <a:cs typeface="Arial" charset="0"/>
              </a:defRPr>
            </a:lvl1pPr>
            <a:lvl2pPr marL="360363" indent="-182563">
              <a:buClr>
                <a:srgbClr val="124E91"/>
              </a:buClr>
              <a:buFont typeface=".AppleSystemUIFont" charset="-120"/>
              <a:buChar char="–"/>
              <a:defRPr sz="1600">
                <a:latin typeface="Arial" charset="0"/>
                <a:ea typeface="Arial" charset="0"/>
                <a:cs typeface="Arial" charset="0"/>
              </a:defRPr>
            </a:lvl2pPr>
            <a:lvl3pPr>
              <a:buClr>
                <a:srgbClr val="00B381"/>
              </a:buClr>
              <a:defRPr sz="1800">
                <a:latin typeface="Arial" charset="0"/>
                <a:ea typeface="Arial" charset="0"/>
                <a:cs typeface="Arial" charset="0"/>
              </a:defRPr>
            </a:lvl3pPr>
            <a:lvl4pPr>
              <a:buClr>
                <a:srgbClr val="00B381"/>
              </a:buClr>
              <a:defRPr sz="1600">
                <a:latin typeface="Arial" charset="0"/>
                <a:ea typeface="Arial" charset="0"/>
                <a:cs typeface="Arial" charset="0"/>
              </a:defRPr>
            </a:lvl4pPr>
            <a:lvl5pPr>
              <a:buClr>
                <a:srgbClr val="00B381"/>
              </a:buClr>
              <a:defRPr sz="1800">
                <a:latin typeface="Arial" charset="0"/>
                <a:ea typeface="Arial" charset="0"/>
                <a:cs typeface="Arial" charset="0"/>
              </a:defRPr>
            </a:lvl5pPr>
          </a:lstStyle>
          <a:p>
            <a:pPr lvl="0"/>
            <a:r>
              <a:rPr lang="nb-NO" dirty="0" smtClean="0"/>
              <a:t>Klikk for å skrive inn tekst</a:t>
            </a:r>
          </a:p>
          <a:p>
            <a:pPr lvl="1"/>
            <a:r>
              <a:rPr lang="nb-NO" dirty="0" smtClean="0"/>
              <a:t>Andre nivå</a:t>
            </a:r>
            <a:endParaRPr lang="nb-NO" dirty="0"/>
          </a:p>
        </p:txBody>
      </p:sp>
    </p:spTree>
  </p:cSld>
  <p:clrMapOvr>
    <a:masterClrMapping/>
  </p:clrMapOvr>
  <p:timing>
    <p:tnLst>
      <p:par>
        <p:cTn id="1" dur="indefinite" restart="never" nodeType="tmRoot"/>
      </p:par>
    </p:tnLst>
  </p:timing>
  <p:extLst mod="1">
    <p:ext uri="{DCECCB84-F9BA-43D5-87BE-67443E8EF086}">
      <p15:sldGuideLst xmlns:p15="http://schemas.microsoft.com/office/powerpoint/2012/main">
        <p15:guide id="2" pos="3742"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tel og bilde2">
    <p:spTree>
      <p:nvGrpSpPr>
        <p:cNvPr id="1" name=""/>
        <p:cNvGrpSpPr/>
        <p:nvPr/>
      </p:nvGrpSpPr>
      <p:grpSpPr>
        <a:xfrm>
          <a:off x="0" y="0"/>
          <a:ext cx="0" cy="0"/>
          <a:chOff x="0" y="0"/>
          <a:chExt cx="0" cy="0"/>
        </a:xfrm>
      </p:grpSpPr>
      <p:sp>
        <p:nvSpPr>
          <p:cNvPr id="4" name="Rektangel 9"/>
          <p:cNvSpPr/>
          <p:nvPr userDrawn="1"/>
        </p:nvSpPr>
        <p:spPr>
          <a:xfrm>
            <a:off x="0" y="1153"/>
            <a:ext cx="9144000" cy="180382"/>
          </a:xfrm>
          <a:prstGeom prst="rect">
            <a:avLst/>
          </a:prstGeom>
          <a:solidFill>
            <a:srgbClr val="00B3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 name="Title 1"/>
          <p:cNvSpPr>
            <a:spLocks noGrp="1"/>
          </p:cNvSpPr>
          <p:nvPr>
            <p:ph type="title" hasCustomPrompt="1"/>
          </p:nvPr>
        </p:nvSpPr>
        <p:spPr>
          <a:xfrm>
            <a:off x="288471" y="322856"/>
            <a:ext cx="5206241" cy="982242"/>
          </a:xfrm>
        </p:spPr>
        <p:txBody>
          <a:bodyPr/>
          <a:lstStyle/>
          <a:p>
            <a:r>
              <a:rPr lang="en-US" dirty="0" err="1" smtClean="0"/>
              <a:t>Klikk</a:t>
            </a:r>
            <a:r>
              <a:rPr lang="en-US" dirty="0" smtClean="0"/>
              <a:t> for </a:t>
            </a:r>
            <a:r>
              <a:rPr lang="en-US" dirty="0" err="1" smtClean="0"/>
              <a:t>å</a:t>
            </a:r>
            <a:r>
              <a:rPr lang="en-US" dirty="0" smtClean="0"/>
              <a:t> </a:t>
            </a:r>
            <a:r>
              <a:rPr lang="en-US" dirty="0" err="1" smtClean="0"/>
              <a:t>skrive</a:t>
            </a:r>
            <a:r>
              <a:rPr lang="en-US" dirty="0" smtClean="0"/>
              <a:t> </a:t>
            </a:r>
            <a:r>
              <a:rPr lang="en-US" dirty="0" err="1" smtClean="0"/>
              <a:t>tittel</a:t>
            </a:r>
            <a:endParaRPr lang="en-US" dirty="0"/>
          </a:p>
        </p:txBody>
      </p:sp>
      <p:sp>
        <p:nvSpPr>
          <p:cNvPr id="7" name="Plassholder for innhold 2"/>
          <p:cNvSpPr>
            <a:spLocks noGrp="1"/>
          </p:cNvSpPr>
          <p:nvPr>
            <p:ph idx="1" hasCustomPrompt="1"/>
          </p:nvPr>
        </p:nvSpPr>
        <p:spPr>
          <a:xfrm>
            <a:off x="285748" y="1456694"/>
            <a:ext cx="5208964" cy="3275643"/>
          </a:xfrm>
          <a:noFill/>
        </p:spPr>
        <p:txBody>
          <a:bodyPr>
            <a:normAutofit/>
          </a:bodyPr>
          <a:lstStyle>
            <a:lvl1pPr>
              <a:buClr>
                <a:srgbClr val="00B381"/>
              </a:buClr>
              <a:defRPr sz="1800">
                <a:latin typeface="Arial" charset="0"/>
                <a:ea typeface="Arial" charset="0"/>
                <a:cs typeface="Arial" charset="0"/>
              </a:defRPr>
            </a:lvl1pPr>
            <a:lvl2pPr marL="360363" indent="-182563">
              <a:buClr>
                <a:srgbClr val="124E91"/>
              </a:buClr>
              <a:buFont typeface=".AppleSystemUIFont" charset="-120"/>
              <a:buChar char="–"/>
              <a:defRPr sz="1600">
                <a:latin typeface="Arial" charset="0"/>
                <a:ea typeface="Arial" charset="0"/>
                <a:cs typeface="Arial" charset="0"/>
              </a:defRPr>
            </a:lvl2pPr>
            <a:lvl3pPr>
              <a:buClr>
                <a:srgbClr val="00B381"/>
              </a:buClr>
              <a:defRPr sz="1800">
                <a:latin typeface="Arial" charset="0"/>
                <a:ea typeface="Arial" charset="0"/>
                <a:cs typeface="Arial" charset="0"/>
              </a:defRPr>
            </a:lvl3pPr>
            <a:lvl4pPr>
              <a:buClr>
                <a:srgbClr val="00B381"/>
              </a:buClr>
              <a:defRPr sz="1600">
                <a:latin typeface="Arial" charset="0"/>
                <a:ea typeface="Arial" charset="0"/>
                <a:cs typeface="Arial" charset="0"/>
              </a:defRPr>
            </a:lvl4pPr>
            <a:lvl5pPr>
              <a:buClr>
                <a:srgbClr val="00B381"/>
              </a:buClr>
              <a:defRPr sz="1800">
                <a:latin typeface="Arial" charset="0"/>
                <a:ea typeface="Arial" charset="0"/>
                <a:cs typeface="Arial" charset="0"/>
              </a:defRPr>
            </a:lvl5pPr>
          </a:lstStyle>
          <a:p>
            <a:pPr lvl="0"/>
            <a:r>
              <a:rPr lang="nb-NO" dirty="0" smtClean="0"/>
              <a:t>Klikk for å skrive inn tekst</a:t>
            </a:r>
          </a:p>
          <a:p>
            <a:pPr lvl="1"/>
            <a:r>
              <a:rPr lang="nb-NO" dirty="0" smtClean="0"/>
              <a:t>Andre nivå</a:t>
            </a:r>
            <a:endParaRPr lang="nb-NO" dirty="0"/>
          </a:p>
        </p:txBody>
      </p:sp>
      <p:sp>
        <p:nvSpPr>
          <p:cNvPr id="5" name="Picture Placeholder 4"/>
          <p:cNvSpPr>
            <a:spLocks noGrp="1"/>
          </p:cNvSpPr>
          <p:nvPr>
            <p:ph type="pic" sz="quarter" idx="10" hasCustomPrompt="1"/>
          </p:nvPr>
        </p:nvSpPr>
        <p:spPr>
          <a:xfrm>
            <a:off x="5643563" y="181535"/>
            <a:ext cx="3500437" cy="4961965"/>
          </a:xfrm>
        </p:spPr>
        <p:txBody>
          <a:bodyPr/>
          <a:lstStyle/>
          <a:p>
            <a:r>
              <a:rPr lang="en-US" dirty="0" smtClean="0"/>
              <a:t>Dra inn </a:t>
            </a:r>
            <a:r>
              <a:rPr lang="en-US" dirty="0" err="1" smtClean="0"/>
              <a:t>bilde</a:t>
            </a:r>
            <a:r>
              <a:rPr lang="en-US" dirty="0" smtClean="0"/>
              <a:t>, </a:t>
            </a:r>
            <a:r>
              <a:rPr lang="en-US" dirty="0" err="1" smtClean="0"/>
              <a:t>eller</a:t>
            </a:r>
            <a:r>
              <a:rPr lang="en-US" dirty="0" smtClean="0"/>
              <a:t> </a:t>
            </a:r>
            <a:r>
              <a:rPr lang="en-US" dirty="0" err="1" smtClean="0"/>
              <a:t>klikk</a:t>
            </a:r>
            <a:r>
              <a:rPr lang="en-US" dirty="0" smtClean="0"/>
              <a:t> </a:t>
            </a:r>
            <a:r>
              <a:rPr lang="en-US" dirty="0" err="1" smtClean="0"/>
              <a:t>på</a:t>
            </a:r>
            <a:r>
              <a:rPr lang="en-US" dirty="0" smtClean="0"/>
              <a:t> </a:t>
            </a:r>
            <a:r>
              <a:rPr lang="en-US" dirty="0" err="1" smtClean="0"/>
              <a:t>ikonet</a:t>
            </a:r>
            <a:endParaRPr lang="en-US" dirty="0" smtClean="0"/>
          </a:p>
          <a:p>
            <a:endParaRPr lang="en-US" dirty="0"/>
          </a:p>
        </p:txBody>
      </p:sp>
    </p:spTree>
  </p:cSld>
  <p:clrMapOvr>
    <a:masterClrMapping/>
  </p:clrMapOvr>
  <p:timing>
    <p:tnLst>
      <p:par>
        <p:cTn id="1" dur="indefinite" restart="never" nodeType="tmRoot"/>
      </p:par>
    </p:tnLst>
  </p:timing>
  <p:extLst mod="1">
    <p:ext uri="{DCECCB84-F9BA-43D5-87BE-67443E8EF086}">
      <p15:sldGuideLst xmlns:p15="http://schemas.microsoft.com/office/powerpoint/2012/main">
        <p15:guide id="2" pos="374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kstside">
    <p:spTree>
      <p:nvGrpSpPr>
        <p:cNvPr id="1" name=""/>
        <p:cNvGrpSpPr/>
        <p:nvPr/>
      </p:nvGrpSpPr>
      <p:grpSpPr>
        <a:xfrm>
          <a:off x="0" y="0"/>
          <a:ext cx="0" cy="0"/>
          <a:chOff x="0" y="0"/>
          <a:chExt cx="0" cy="0"/>
        </a:xfrm>
      </p:grpSpPr>
      <p:sp>
        <p:nvSpPr>
          <p:cNvPr id="4" name="Rektangel 9"/>
          <p:cNvSpPr/>
          <p:nvPr userDrawn="1"/>
        </p:nvSpPr>
        <p:spPr>
          <a:xfrm>
            <a:off x="0" y="1153"/>
            <a:ext cx="9144000" cy="180382"/>
          </a:xfrm>
          <a:prstGeom prst="rect">
            <a:avLst/>
          </a:prstGeom>
          <a:solidFill>
            <a:srgbClr val="00B3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6" name="Plassholder for innhold 2"/>
          <p:cNvSpPr>
            <a:spLocks noGrp="1"/>
          </p:cNvSpPr>
          <p:nvPr>
            <p:ph idx="1" hasCustomPrompt="1"/>
          </p:nvPr>
        </p:nvSpPr>
        <p:spPr>
          <a:xfrm>
            <a:off x="285748" y="1456694"/>
            <a:ext cx="8450265" cy="3275643"/>
          </a:xfrm>
          <a:noFill/>
        </p:spPr>
        <p:txBody>
          <a:bodyPr>
            <a:normAutofit/>
          </a:bodyPr>
          <a:lstStyle>
            <a:lvl1pPr>
              <a:buClr>
                <a:srgbClr val="00B381"/>
              </a:buClr>
              <a:defRPr sz="1800">
                <a:latin typeface="Arial" charset="0"/>
                <a:ea typeface="Arial" charset="0"/>
                <a:cs typeface="Arial" charset="0"/>
              </a:defRPr>
            </a:lvl1pPr>
            <a:lvl2pPr marL="360363" indent="-182563">
              <a:buClr>
                <a:srgbClr val="124E91"/>
              </a:buClr>
              <a:buFont typeface=".AppleSystemUIFont" charset="-120"/>
              <a:buChar char="–"/>
              <a:defRPr sz="1600">
                <a:latin typeface="Arial" charset="0"/>
                <a:ea typeface="Arial" charset="0"/>
                <a:cs typeface="Arial" charset="0"/>
              </a:defRPr>
            </a:lvl2pPr>
            <a:lvl3pPr>
              <a:buClr>
                <a:srgbClr val="00B381"/>
              </a:buClr>
              <a:defRPr sz="1800">
                <a:latin typeface="Arial" charset="0"/>
                <a:ea typeface="Arial" charset="0"/>
                <a:cs typeface="Arial" charset="0"/>
              </a:defRPr>
            </a:lvl3pPr>
            <a:lvl4pPr>
              <a:buClr>
                <a:srgbClr val="00B381"/>
              </a:buClr>
              <a:defRPr sz="1600">
                <a:latin typeface="Arial" charset="0"/>
                <a:ea typeface="Arial" charset="0"/>
                <a:cs typeface="Arial" charset="0"/>
              </a:defRPr>
            </a:lvl4pPr>
            <a:lvl5pPr>
              <a:buClr>
                <a:srgbClr val="00B381"/>
              </a:buClr>
              <a:defRPr sz="1800">
                <a:latin typeface="Arial" charset="0"/>
                <a:ea typeface="Arial" charset="0"/>
                <a:cs typeface="Arial" charset="0"/>
              </a:defRPr>
            </a:lvl5pPr>
          </a:lstStyle>
          <a:p>
            <a:pPr lvl="0"/>
            <a:r>
              <a:rPr lang="nb-NO" dirty="0" smtClean="0"/>
              <a:t>Klikk for å skrive inn tekst</a:t>
            </a:r>
          </a:p>
          <a:p>
            <a:pPr lvl="1"/>
            <a:r>
              <a:rPr lang="nb-NO" dirty="0" smtClean="0"/>
              <a:t>Andre nivå</a:t>
            </a:r>
            <a:endParaRPr lang="nb-NO" dirty="0"/>
          </a:p>
        </p:txBody>
      </p:sp>
      <p:sp>
        <p:nvSpPr>
          <p:cNvPr id="2" name="Title 1"/>
          <p:cNvSpPr>
            <a:spLocks noGrp="1"/>
          </p:cNvSpPr>
          <p:nvPr>
            <p:ph type="title" hasCustomPrompt="1"/>
          </p:nvPr>
        </p:nvSpPr>
        <p:spPr>
          <a:xfrm>
            <a:off x="288471" y="322856"/>
            <a:ext cx="8447542" cy="982242"/>
          </a:xfrm>
        </p:spPr>
        <p:txBody>
          <a:bodyPr/>
          <a:lstStyle>
            <a:lvl1pPr>
              <a:defRPr baseline="0"/>
            </a:lvl1pPr>
          </a:lstStyle>
          <a:p>
            <a:r>
              <a:rPr lang="en-US" dirty="0" err="1" smtClean="0"/>
              <a:t>Klikk</a:t>
            </a:r>
            <a:r>
              <a:rPr lang="en-US" dirty="0" smtClean="0"/>
              <a:t> for </a:t>
            </a:r>
            <a:r>
              <a:rPr lang="en-US" dirty="0" err="1" smtClean="0"/>
              <a:t>å</a:t>
            </a:r>
            <a:r>
              <a:rPr lang="en-US" dirty="0" smtClean="0"/>
              <a:t> </a:t>
            </a:r>
            <a:r>
              <a:rPr lang="en-US" dirty="0" err="1" smtClean="0"/>
              <a:t>skrive</a:t>
            </a:r>
            <a:r>
              <a:rPr lang="en-US" dirty="0" smtClean="0"/>
              <a:t> </a:t>
            </a:r>
            <a:r>
              <a:rPr lang="en-US" dirty="0" err="1" smtClean="0"/>
              <a:t>tittel</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288471" y="322856"/>
            <a:ext cx="8455856" cy="982242"/>
          </a:xfrm>
          <a:prstGeom prst="rect">
            <a:avLst/>
          </a:prstGeom>
        </p:spPr>
        <p:txBody>
          <a:bodyPr vert="horz" lIns="91440" tIns="45720" rIns="91440" bIns="45720" rtlCol="0" anchor="b" anchorCtr="0">
            <a:normAutofit/>
          </a:bodyPr>
          <a:lstStyle/>
          <a:p>
            <a:r>
              <a:rPr lang="nb-NO" dirty="0" smtClean="0"/>
              <a:t>Klikk for å redigere tittelstil </a:t>
            </a:r>
            <a:endParaRPr lang="nb-NO" dirty="0"/>
          </a:p>
        </p:txBody>
      </p:sp>
      <p:sp>
        <p:nvSpPr>
          <p:cNvPr id="3" name="Plassholder for tekst 2"/>
          <p:cNvSpPr>
            <a:spLocks noGrp="1"/>
          </p:cNvSpPr>
          <p:nvPr>
            <p:ph type="body" idx="1"/>
          </p:nvPr>
        </p:nvSpPr>
        <p:spPr>
          <a:xfrm>
            <a:off x="285749" y="1456694"/>
            <a:ext cx="8458578" cy="3275644"/>
          </a:xfrm>
          <a:prstGeom prst="rect">
            <a:avLst/>
          </a:prstGeom>
        </p:spPr>
        <p:txBody>
          <a:bodyPr vert="horz" lIns="91440" tIns="45720" rIns="91440" bIns="45720" rtlCol="0">
            <a:normAutofit/>
          </a:bodyPr>
          <a:lstStyle/>
          <a:p>
            <a:pPr lvl="0"/>
            <a:r>
              <a:rPr lang="nb-NO" dirty="0" smtClean="0"/>
              <a:t>Klikk for å skrive inn tekst</a:t>
            </a:r>
          </a:p>
          <a:p>
            <a:pPr lvl="1"/>
            <a:r>
              <a:rPr lang="nb-NO" dirty="0" smtClean="0"/>
              <a:t>Andre nivå</a:t>
            </a:r>
          </a:p>
        </p:txBody>
      </p:sp>
    </p:spTree>
  </p:cSld>
  <p:clrMap bg1="lt1" tx1="dk1" bg2="lt2" tx2="dk2" accent1="accent1" accent2="accent2" accent3="accent3" accent4="accent4" accent5="accent5" accent6="accent6" hlink="hlink" folHlink="folHlink"/>
  <p:sldLayoutIdLst>
    <p:sldLayoutId id="2147483673" r:id="rId1"/>
    <p:sldLayoutId id="2147483667" r:id="rId2"/>
    <p:sldLayoutId id="2147483676" r:id="rId3"/>
    <p:sldLayoutId id="2147483672" r:id="rId4"/>
    <p:sldLayoutId id="2147483663" r:id="rId5"/>
    <p:sldLayoutId id="2147483683" r:id="rId6"/>
    <p:sldLayoutId id="2147483682" r:id="rId7"/>
    <p:sldLayoutId id="2147483685" r:id="rId8"/>
    <p:sldLayoutId id="2147483650" r:id="rId9"/>
    <p:sldLayoutId id="2147483680" r:id="rId10"/>
    <p:sldLayoutId id="2147483652" r:id="rId11"/>
    <p:sldLayoutId id="2147483678" r:id="rId12"/>
    <p:sldLayoutId id="2147483684" r:id="rId13"/>
    <p:sldLayoutId id="2147483671" r:id="rId14"/>
    <p:sldLayoutId id="2147483686" r:id="rId15"/>
  </p:sldLayoutIdLst>
  <p:timing>
    <p:tnLst>
      <p:par>
        <p:cTn id="1" dur="indefinite" restart="never" nodeType="tmRoot"/>
      </p:par>
    </p:tnLst>
  </p:timing>
  <p:hf sldNum="0" hdr="0" ftr="0"/>
  <p:txStyles>
    <p:titleStyle>
      <a:lvl1pPr algn="l" defTabSz="457200" rtl="0" eaLnBrk="1" latinLnBrk="0" hangingPunct="1">
        <a:spcBef>
          <a:spcPct val="0"/>
        </a:spcBef>
        <a:buNone/>
        <a:defRPr sz="3200" b="0" kern="1200">
          <a:solidFill>
            <a:srgbClr val="124E91"/>
          </a:solidFill>
          <a:latin typeface="Arial" charset="0"/>
          <a:ea typeface="Arial" charset="0"/>
          <a:cs typeface="Arial" charset="0"/>
        </a:defRPr>
      </a:lvl1pPr>
    </p:titleStyle>
    <p:bodyStyle>
      <a:lvl1pPr marL="177800" indent="-177800" algn="l" defTabSz="457200" rtl="0" eaLnBrk="1" latinLnBrk="0" hangingPunct="1">
        <a:spcBef>
          <a:spcPts val="1200"/>
        </a:spcBef>
        <a:buClr>
          <a:srgbClr val="00B381"/>
        </a:buClr>
        <a:buFont typeface="Arial"/>
        <a:buChar char="•"/>
        <a:defRPr sz="1800" kern="1200">
          <a:solidFill>
            <a:srgbClr val="52565A"/>
          </a:solidFill>
          <a:latin typeface="Arial" charset="0"/>
          <a:ea typeface="Arial" charset="0"/>
          <a:cs typeface="Arial" charset="0"/>
        </a:defRPr>
      </a:lvl1pPr>
      <a:lvl2pPr marL="360363" indent="-182563" algn="l" defTabSz="457200" rtl="0" eaLnBrk="1" latinLnBrk="0" hangingPunct="1">
        <a:spcBef>
          <a:spcPts val="1200"/>
        </a:spcBef>
        <a:buClr>
          <a:srgbClr val="124E91"/>
        </a:buClr>
        <a:buSzPct val="100000"/>
        <a:buFont typeface=".AppleSystemUIFont" charset="-120"/>
        <a:buChar char="–"/>
        <a:defRPr sz="1600" kern="1200" baseline="0">
          <a:solidFill>
            <a:srgbClr val="52565A"/>
          </a:solidFill>
          <a:latin typeface="Arial" charset="0"/>
          <a:ea typeface="Arial" charset="0"/>
          <a:cs typeface="Arial" charset="0"/>
        </a:defRPr>
      </a:lvl2pPr>
      <a:lvl3pPr marL="646113" indent="-285750" algn="l" defTabSz="457200" rtl="0" eaLnBrk="1" latinLnBrk="0" hangingPunct="1">
        <a:spcBef>
          <a:spcPts val="1200"/>
        </a:spcBef>
        <a:buClr>
          <a:srgbClr val="00B381"/>
        </a:buClr>
        <a:buFont typeface=".AppleSystemUIFont" charset="-120"/>
        <a:buChar char="–"/>
        <a:defRPr sz="1600" kern="1200">
          <a:solidFill>
            <a:srgbClr val="52565A"/>
          </a:solidFill>
          <a:latin typeface="Arial" charset="0"/>
          <a:ea typeface="Arial" charset="0"/>
          <a:cs typeface="Arial" charset="0"/>
        </a:defRPr>
      </a:lvl3pPr>
      <a:lvl4pPr marL="538163" indent="-177800" algn="l" defTabSz="457200" rtl="0" eaLnBrk="1" latinLnBrk="0" hangingPunct="1">
        <a:spcBef>
          <a:spcPts val="1200"/>
        </a:spcBef>
        <a:buClr>
          <a:srgbClr val="00B381"/>
        </a:buClr>
        <a:buFont typeface="Lucida Grande"/>
        <a:buChar char="-"/>
        <a:defRPr sz="1600" kern="1200">
          <a:solidFill>
            <a:srgbClr val="52565A"/>
          </a:solidFill>
          <a:latin typeface="Arial" charset="0"/>
          <a:ea typeface="Arial" charset="0"/>
          <a:cs typeface="Arial" charset="0"/>
        </a:defRPr>
      </a:lvl4pPr>
      <a:lvl5pPr marL="538163" indent="-177800" algn="l" defTabSz="457200" rtl="0" eaLnBrk="1" latinLnBrk="0" hangingPunct="1">
        <a:spcBef>
          <a:spcPts val="1200"/>
        </a:spcBef>
        <a:buClr>
          <a:srgbClr val="00B381"/>
        </a:buClr>
        <a:buFont typeface="Lucida Grande"/>
        <a:buChar char="-"/>
        <a:defRPr sz="1600" kern="1200">
          <a:solidFill>
            <a:srgbClr val="52565A"/>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n-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620" userDrawn="1">
          <p15:clr>
            <a:srgbClr val="F26B43"/>
          </p15:clr>
        </p15:guide>
        <p15:guide id="2" pos="2880" userDrawn="1">
          <p15:clr>
            <a:srgbClr val="F26B43"/>
          </p15:clr>
        </p15:guide>
        <p15:guide id="3" pos="5503" userDrawn="1">
          <p15:clr>
            <a:srgbClr val="F26B43"/>
          </p15:clr>
        </p15:guide>
        <p15:guide id="4" pos="249" userDrawn="1">
          <p15:clr>
            <a:srgbClr val="F26B43"/>
          </p15:clr>
        </p15:guide>
        <p15:guide id="5" orient="horz" pos="2981"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12.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14.tiff"/></Relationships>
</file>

<file path=ppt/slides/_rels/slide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nb-NO" dirty="0"/>
              <a:t>Seniorer i finansnæringen</a:t>
            </a:r>
            <a:endParaRPr lang="en-US" dirty="0"/>
          </a:p>
        </p:txBody>
      </p:sp>
      <p:sp>
        <p:nvSpPr>
          <p:cNvPr id="6" name="Text Placeholder 5"/>
          <p:cNvSpPr>
            <a:spLocks noGrp="1"/>
          </p:cNvSpPr>
          <p:nvPr>
            <p:ph type="body" sz="quarter" idx="11"/>
          </p:nvPr>
        </p:nvSpPr>
        <p:spPr/>
        <p:txBody>
          <a:bodyPr/>
          <a:lstStyle/>
          <a:p>
            <a:endParaRPr lang="en-US"/>
          </a:p>
        </p:txBody>
      </p:sp>
      <p:sp>
        <p:nvSpPr>
          <p:cNvPr id="7" name="Text Placeholder 6"/>
          <p:cNvSpPr>
            <a:spLocks noGrp="1"/>
          </p:cNvSpPr>
          <p:nvPr>
            <p:ph type="body" sz="quarter" idx="12"/>
          </p:nvPr>
        </p:nvSpPr>
        <p:spPr/>
        <p:txBody>
          <a:bodyPr/>
          <a:lstStyle/>
          <a:p>
            <a:endParaRPr lang="en-US"/>
          </a:p>
        </p:txBody>
      </p:sp>
      <p:sp>
        <p:nvSpPr>
          <p:cNvPr id="2" name="TekstSylinder 1"/>
          <p:cNvSpPr txBox="1"/>
          <p:nvPr/>
        </p:nvSpPr>
        <p:spPr>
          <a:xfrm>
            <a:off x="1962394" y="3415937"/>
            <a:ext cx="5228708" cy="1489166"/>
          </a:xfrm>
          <a:prstGeom prst="rect">
            <a:avLst/>
          </a:prstGeom>
          <a:solidFill>
            <a:schemeClr val="bg1"/>
          </a:solidFill>
        </p:spPr>
        <p:txBody>
          <a:bodyPr wrap="square" rtlCol="0">
            <a:spAutoFit/>
          </a:bodyPr>
          <a:lstStyle/>
          <a:p>
            <a:endParaRPr lang="nb-NO" dirty="0"/>
          </a:p>
        </p:txBody>
      </p:sp>
      <p:pic>
        <p:nvPicPr>
          <p:cNvPr id="3" name="Bilde 2"/>
          <p:cNvPicPr>
            <a:picLocks noChangeAspect="1"/>
          </p:cNvPicPr>
          <p:nvPr/>
        </p:nvPicPr>
        <p:blipFill rotWithShape="1">
          <a:blip r:embed="rId2"/>
          <a:srcRect l="16214" t="1232" r="18000" b="1584"/>
          <a:stretch/>
        </p:blipFill>
        <p:spPr>
          <a:xfrm>
            <a:off x="1569025" y="1456509"/>
            <a:ext cx="6015446" cy="2704011"/>
          </a:xfrm>
          <a:prstGeom prst="rect">
            <a:avLst/>
          </a:prstGeom>
        </p:spPr>
      </p:pic>
    </p:spTree>
    <p:extLst>
      <p:ext uri="{BB962C8B-B14F-4D97-AF65-F5344CB8AC3E}">
        <p14:creationId xmlns:p14="http://schemas.microsoft.com/office/powerpoint/2010/main" val="3920391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p:cNvSpPr>
            <a:spLocks noGrp="1"/>
          </p:cNvSpPr>
          <p:nvPr>
            <p:ph idx="1"/>
          </p:nvPr>
        </p:nvSpPr>
        <p:spPr>
          <a:xfrm>
            <a:off x="285748" y="1456694"/>
            <a:ext cx="8450265" cy="324911"/>
          </a:xfrm>
        </p:spPr>
        <p:txBody>
          <a:bodyPr>
            <a:normAutofit fontScale="92500" lnSpcReduction="10000"/>
          </a:bodyPr>
          <a:lstStyle/>
          <a:p>
            <a:pPr marL="0" indent="0">
              <a:buNone/>
            </a:pPr>
            <a:r>
              <a:rPr lang="nb-NO" dirty="0" smtClean="0"/>
              <a:t>Til ansatte: ”Er </a:t>
            </a:r>
            <a:r>
              <a:rPr lang="nb-NO" dirty="0"/>
              <a:t>arbeidssituasjonen din blitt vesentlig endret de fem siste årene?” </a:t>
            </a:r>
          </a:p>
          <a:p>
            <a:endParaRPr lang="nb-NO" dirty="0"/>
          </a:p>
        </p:txBody>
      </p:sp>
      <p:sp>
        <p:nvSpPr>
          <p:cNvPr id="3" name="Tittel 2"/>
          <p:cNvSpPr>
            <a:spLocks noGrp="1"/>
          </p:cNvSpPr>
          <p:nvPr>
            <p:ph type="title"/>
          </p:nvPr>
        </p:nvSpPr>
        <p:spPr/>
        <p:txBody>
          <a:bodyPr/>
          <a:lstStyle/>
          <a:p>
            <a:r>
              <a:rPr lang="nb-NO" dirty="0"/>
              <a:t>Høyt omstillingstrykk</a:t>
            </a:r>
          </a:p>
        </p:txBody>
      </p:sp>
      <p:graphicFrame>
        <p:nvGraphicFramePr>
          <p:cNvPr id="4" name="Diagram 3"/>
          <p:cNvGraphicFramePr>
            <a:graphicFrameLocks noGrp="1"/>
          </p:cNvGraphicFramePr>
          <p:nvPr>
            <p:extLst>
              <p:ext uri="{D42A27DB-BD31-4B8C-83A1-F6EECF244321}">
                <p14:modId xmlns:p14="http://schemas.microsoft.com/office/powerpoint/2010/main" val="3899229108"/>
              </p:ext>
            </p:extLst>
          </p:nvPr>
        </p:nvGraphicFramePr>
        <p:xfrm>
          <a:off x="1513547" y="1843768"/>
          <a:ext cx="5994666" cy="312537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579800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p:cNvSpPr>
            <a:spLocks noGrp="1"/>
          </p:cNvSpPr>
          <p:nvPr>
            <p:ph type="title"/>
          </p:nvPr>
        </p:nvSpPr>
        <p:spPr/>
        <p:txBody>
          <a:bodyPr/>
          <a:lstStyle/>
          <a:p>
            <a:r>
              <a:rPr lang="nb-NO" dirty="0" smtClean="0"/>
              <a:t>Hva vektlegges ved nedbemanning?</a:t>
            </a:r>
            <a:endParaRPr lang="nb-NO" dirty="0"/>
          </a:p>
        </p:txBody>
      </p:sp>
      <p:graphicFrame>
        <p:nvGraphicFramePr>
          <p:cNvPr id="4" name="Diagram 3"/>
          <p:cNvGraphicFramePr>
            <a:graphicFrameLocks noGrp="1"/>
          </p:cNvGraphicFramePr>
          <p:nvPr>
            <p:extLst>
              <p:ext uri="{D42A27DB-BD31-4B8C-83A1-F6EECF244321}">
                <p14:modId xmlns:p14="http://schemas.microsoft.com/office/powerpoint/2010/main" val="4099454289"/>
              </p:ext>
            </p:extLst>
          </p:nvPr>
        </p:nvGraphicFramePr>
        <p:xfrm>
          <a:off x="1745087" y="1822362"/>
          <a:ext cx="6242744" cy="3187520"/>
        </p:xfrm>
        <a:graphic>
          <a:graphicData uri="http://schemas.openxmlformats.org/drawingml/2006/chart">
            <c:chart xmlns:c="http://schemas.openxmlformats.org/drawingml/2006/chart" xmlns:r="http://schemas.openxmlformats.org/officeDocument/2006/relationships" r:id="rId3"/>
          </a:graphicData>
        </a:graphic>
      </p:graphicFrame>
      <p:sp>
        <p:nvSpPr>
          <p:cNvPr id="6" name="Plassholder for innhold 1"/>
          <p:cNvSpPr>
            <a:spLocks noGrp="1"/>
          </p:cNvSpPr>
          <p:nvPr>
            <p:ph idx="1"/>
          </p:nvPr>
        </p:nvSpPr>
        <p:spPr>
          <a:xfrm>
            <a:off x="285748" y="1456694"/>
            <a:ext cx="8450265" cy="365667"/>
          </a:xfrm>
        </p:spPr>
        <p:txBody>
          <a:bodyPr>
            <a:normAutofit lnSpcReduction="10000"/>
          </a:bodyPr>
          <a:lstStyle/>
          <a:p>
            <a:pPr marL="0" indent="0">
              <a:buNone/>
            </a:pPr>
            <a:r>
              <a:rPr lang="nb-NO" dirty="0" smtClean="0"/>
              <a:t>Indeks: </a:t>
            </a:r>
            <a:r>
              <a:rPr lang="nb-NO" dirty="0"/>
              <a:t>Ingen </a:t>
            </a:r>
            <a:r>
              <a:rPr lang="nb-NO" dirty="0" smtClean="0"/>
              <a:t>vekt = 0</a:t>
            </a:r>
            <a:r>
              <a:rPr lang="nb-NO" dirty="0"/>
              <a:t>, meget stor </a:t>
            </a:r>
            <a:r>
              <a:rPr lang="nb-NO" dirty="0" smtClean="0"/>
              <a:t>vekt = 3</a:t>
            </a:r>
            <a:endParaRPr lang="nb-NO" dirty="0"/>
          </a:p>
          <a:p>
            <a:pPr marL="0" indent="0">
              <a:buNone/>
            </a:pPr>
            <a:endParaRPr lang="nb-NO" dirty="0"/>
          </a:p>
        </p:txBody>
      </p:sp>
    </p:spTree>
    <p:extLst>
      <p:ext uri="{BB962C8B-B14F-4D97-AF65-F5344CB8AC3E}">
        <p14:creationId xmlns:p14="http://schemas.microsoft.com/office/powerpoint/2010/main" val="22437854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p:cNvSpPr>
            <a:spLocks noGrp="1"/>
          </p:cNvSpPr>
          <p:nvPr>
            <p:ph idx="1"/>
          </p:nvPr>
        </p:nvSpPr>
        <p:spPr>
          <a:xfrm>
            <a:off x="285748" y="1456694"/>
            <a:ext cx="5966945" cy="3275643"/>
          </a:xfrm>
        </p:spPr>
        <p:txBody>
          <a:bodyPr/>
          <a:lstStyle/>
          <a:p>
            <a:r>
              <a:rPr lang="nb-NO" dirty="0"/>
              <a:t>Seniorene i finansnæringen trives og fungerer godt. Det er stor andel ”yngre seniorer” i næringen</a:t>
            </a:r>
          </a:p>
          <a:p>
            <a:r>
              <a:rPr lang="nb-NO" dirty="0"/>
              <a:t>Halvparten har noe høyere utdanning </a:t>
            </a:r>
          </a:p>
          <a:p>
            <a:r>
              <a:rPr lang="nb-NO" dirty="0"/>
              <a:t>De fleste seniorene er villige til å endre arbeidssituasjon</a:t>
            </a:r>
          </a:p>
          <a:p>
            <a:r>
              <a:rPr lang="nb-NO" dirty="0"/>
              <a:t>Omstillingstrykket er sterkt og bidrar til </a:t>
            </a:r>
            <a:r>
              <a:rPr lang="nb-NO" dirty="0" smtClean="0"/>
              <a:t>avskalling</a:t>
            </a:r>
          </a:p>
          <a:p>
            <a:r>
              <a:rPr lang="nb-NO" dirty="0"/>
              <a:t>Seniorene tar i mindre grad selv initiativ til kompetanseheving eller endring av arbeidsoppgaver</a:t>
            </a:r>
          </a:p>
          <a:p>
            <a:endParaRPr lang="nb-NO" dirty="0"/>
          </a:p>
          <a:p>
            <a:endParaRPr lang="nb-NO" dirty="0"/>
          </a:p>
        </p:txBody>
      </p:sp>
      <p:sp>
        <p:nvSpPr>
          <p:cNvPr id="3" name="Tittel 2"/>
          <p:cNvSpPr>
            <a:spLocks noGrp="1"/>
          </p:cNvSpPr>
          <p:nvPr>
            <p:ph type="title"/>
          </p:nvPr>
        </p:nvSpPr>
        <p:spPr/>
        <p:txBody>
          <a:bodyPr/>
          <a:lstStyle/>
          <a:p>
            <a:r>
              <a:rPr lang="nb-NO" dirty="0"/>
              <a:t>Hovedbildet</a:t>
            </a:r>
          </a:p>
        </p:txBody>
      </p:sp>
      <p:pic>
        <p:nvPicPr>
          <p:cNvPr id="5" name="Bilde 4"/>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983643" y="179550"/>
            <a:ext cx="3159336" cy="4957419"/>
          </a:xfrm>
          <a:prstGeom prst="rect">
            <a:avLst/>
          </a:prstGeom>
        </p:spPr>
      </p:pic>
    </p:spTree>
    <p:extLst>
      <p:ext uri="{BB962C8B-B14F-4D97-AF65-F5344CB8AC3E}">
        <p14:creationId xmlns:p14="http://schemas.microsoft.com/office/powerpoint/2010/main" val="123893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p:cNvSpPr>
            <a:spLocks noGrp="1"/>
          </p:cNvSpPr>
          <p:nvPr>
            <p:ph idx="1"/>
          </p:nvPr>
        </p:nvSpPr>
        <p:spPr>
          <a:xfrm>
            <a:off x="285749" y="1430448"/>
            <a:ext cx="5571844" cy="3301890"/>
          </a:xfrm>
        </p:spPr>
        <p:txBody>
          <a:bodyPr>
            <a:noAutofit/>
          </a:bodyPr>
          <a:lstStyle/>
          <a:p>
            <a:pPr marL="342900" lvl="0" indent="-342900">
              <a:lnSpc>
                <a:spcPct val="107000"/>
              </a:lnSpc>
              <a:spcAft>
                <a:spcPts val="800"/>
              </a:spcAft>
              <a:buFont typeface="Times New Roman" panose="02020603050405020304" pitchFamily="18" charset="0"/>
              <a:buChar char="•"/>
              <a:tabLst>
                <a:tab pos="457200" algn="l"/>
              </a:tabLst>
            </a:pPr>
            <a:r>
              <a:rPr lang="nb-NO" dirty="0" smtClean="0">
                <a:latin typeface="Calibri" panose="020F0502020204030204" pitchFamily="34" charset="0"/>
                <a:ea typeface="Calibri" panose="020F0502020204030204" pitchFamily="34" charset="0"/>
                <a:cs typeface="Times New Roman" panose="02020603050405020304" pitchFamily="18" charset="0"/>
              </a:rPr>
              <a:t>«</a:t>
            </a:r>
            <a:r>
              <a:rPr lang="nb-NO" dirty="0">
                <a:latin typeface="Arial" panose="020B0604020202020204" pitchFamily="34" charset="0"/>
                <a:ea typeface="Calibri" panose="020F0502020204030204" pitchFamily="34" charset="0"/>
                <a:cs typeface="Arial" panose="020B0604020202020204" pitchFamily="34" charset="0"/>
              </a:rPr>
              <a:t>Arbeidsmiljøet» og «om arbeidet er interessant» er mest viktig for seniorenes valg om å stå lengre i jobb – ikke spesifikke seniortiltak</a:t>
            </a:r>
          </a:p>
          <a:p>
            <a:pPr marL="342900" lvl="0" indent="-342900">
              <a:lnSpc>
                <a:spcPct val="107000"/>
              </a:lnSpc>
              <a:spcAft>
                <a:spcPts val="800"/>
              </a:spcAft>
              <a:buFont typeface="Times New Roman" panose="02020603050405020304" pitchFamily="18" charset="0"/>
              <a:buChar char="•"/>
              <a:tabLst>
                <a:tab pos="457200" algn="l"/>
              </a:tabLst>
            </a:pPr>
            <a:r>
              <a:rPr lang="nb-NO" dirty="0">
                <a:latin typeface="Arial" panose="020B0604020202020204" pitchFamily="34" charset="0"/>
                <a:ea typeface="Calibri" panose="020F0502020204030204" pitchFamily="34" charset="0"/>
                <a:cs typeface="Arial" panose="020B0604020202020204" pitchFamily="34" charset="0"/>
              </a:rPr>
              <a:t>Ønske om mer fritid er viktigst for pensjoneringsbeslutningen</a:t>
            </a:r>
          </a:p>
          <a:p>
            <a:pPr marL="342900" lvl="0" indent="-342900">
              <a:lnSpc>
                <a:spcPct val="107000"/>
              </a:lnSpc>
              <a:spcAft>
                <a:spcPts val="800"/>
              </a:spcAft>
              <a:buFont typeface="Times New Roman" panose="02020603050405020304" pitchFamily="18" charset="0"/>
              <a:buChar char="•"/>
              <a:tabLst>
                <a:tab pos="457200" algn="l"/>
              </a:tabLst>
            </a:pPr>
            <a:r>
              <a:rPr lang="nb-NO" dirty="0" smtClean="0">
                <a:latin typeface="Arial" panose="020B0604020202020204" pitchFamily="34" charset="0"/>
                <a:ea typeface="Calibri" panose="020F0502020204030204" pitchFamily="34" charset="0"/>
                <a:cs typeface="Arial" panose="020B0604020202020204" pitchFamily="34" charset="0"/>
              </a:rPr>
              <a:t>Ansatte </a:t>
            </a:r>
            <a:r>
              <a:rPr lang="nb-NO" dirty="0">
                <a:latin typeface="Arial" panose="020B0604020202020204" pitchFamily="34" charset="0"/>
                <a:ea typeface="Calibri" panose="020F0502020204030204" pitchFamily="34" charset="0"/>
                <a:cs typeface="Arial" panose="020B0604020202020204" pitchFamily="34" charset="0"/>
              </a:rPr>
              <a:t>med «lav lønn</a:t>
            </a:r>
            <a:r>
              <a:rPr lang="nb-NO" dirty="0" smtClean="0">
                <a:latin typeface="Arial" panose="020B0604020202020204" pitchFamily="34" charset="0"/>
                <a:ea typeface="Calibri" panose="020F0502020204030204" pitchFamily="34" charset="0"/>
                <a:cs typeface="Arial" panose="020B0604020202020204" pitchFamily="34" charset="0"/>
              </a:rPr>
              <a:t>»* </a:t>
            </a:r>
            <a:r>
              <a:rPr lang="nb-NO" dirty="0">
                <a:latin typeface="Arial" panose="020B0604020202020204" pitchFamily="34" charset="0"/>
                <a:ea typeface="Calibri" panose="020F0502020204030204" pitchFamily="34" charset="0"/>
                <a:cs typeface="Arial" panose="020B0604020202020204" pitchFamily="34" charset="0"/>
              </a:rPr>
              <a:t>har høyere sannsynlighet for å bli tilbudt </a:t>
            </a:r>
            <a:r>
              <a:rPr lang="nb-NO" dirty="0" smtClean="0">
                <a:latin typeface="Arial" panose="020B0604020202020204" pitchFamily="34" charset="0"/>
                <a:ea typeface="Calibri" panose="020F0502020204030204" pitchFamily="34" charset="0"/>
                <a:cs typeface="Arial" panose="020B0604020202020204" pitchFamily="34" charset="0"/>
              </a:rPr>
              <a:t>sluttpakke</a:t>
            </a:r>
            <a:endParaRPr lang="nb-NO" dirty="0">
              <a:latin typeface="Arial" panose="020B0604020202020204" pitchFamily="34" charset="0"/>
              <a:cs typeface="Arial" panose="020B0604020202020204" pitchFamily="34" charset="0"/>
            </a:endParaRPr>
          </a:p>
        </p:txBody>
      </p:sp>
      <p:sp>
        <p:nvSpPr>
          <p:cNvPr id="3" name="Tittel 2"/>
          <p:cNvSpPr>
            <a:spLocks noGrp="1"/>
          </p:cNvSpPr>
          <p:nvPr>
            <p:ph type="title"/>
          </p:nvPr>
        </p:nvSpPr>
        <p:spPr>
          <a:xfrm>
            <a:off x="288471" y="315352"/>
            <a:ext cx="8447542" cy="915920"/>
          </a:xfrm>
        </p:spPr>
        <p:txBody>
          <a:bodyPr/>
          <a:lstStyle/>
          <a:p>
            <a:r>
              <a:rPr lang="nb-NO" dirty="0"/>
              <a:t>Hovedbildet</a:t>
            </a:r>
          </a:p>
        </p:txBody>
      </p:sp>
      <p:pic>
        <p:nvPicPr>
          <p:cNvPr id="5" name="Bilde 4"/>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983643" y="179550"/>
            <a:ext cx="3159336" cy="4957419"/>
          </a:xfrm>
          <a:prstGeom prst="rect">
            <a:avLst/>
          </a:prstGeom>
        </p:spPr>
      </p:pic>
    </p:spTree>
    <p:extLst>
      <p:ext uri="{BB962C8B-B14F-4D97-AF65-F5344CB8AC3E}">
        <p14:creationId xmlns:p14="http://schemas.microsoft.com/office/powerpoint/2010/main" val="3675523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p:cNvSpPr>
            <a:spLocks noGrp="1"/>
          </p:cNvSpPr>
          <p:nvPr>
            <p:ph idx="1"/>
          </p:nvPr>
        </p:nvSpPr>
        <p:spPr>
          <a:xfrm>
            <a:off x="285749" y="1456694"/>
            <a:ext cx="5702928" cy="3275643"/>
          </a:xfrm>
        </p:spPr>
        <p:txBody>
          <a:bodyPr/>
          <a:lstStyle/>
          <a:p>
            <a:r>
              <a:rPr lang="nb-NO" dirty="0"/>
              <a:t>Kompetanse er avgjørende ved </a:t>
            </a:r>
            <a:r>
              <a:rPr lang="nb-NO" dirty="0" smtClean="0"/>
              <a:t>nedbemanninger</a:t>
            </a:r>
          </a:p>
          <a:p>
            <a:r>
              <a:rPr lang="nb-NO" dirty="0"/>
              <a:t>M</a:t>
            </a:r>
            <a:r>
              <a:rPr lang="nb-NO" dirty="0" smtClean="0"/>
              <a:t>en </a:t>
            </a:r>
            <a:r>
              <a:rPr lang="nb-NO" dirty="0"/>
              <a:t>alder og pensjonsmuligheter teller nesten like mye som ansiennitet</a:t>
            </a:r>
          </a:p>
          <a:p>
            <a:r>
              <a:rPr lang="nb-NO" dirty="0"/>
              <a:t>Virksomhetene mener de er tjent med høyere effektiv pensjonsalder</a:t>
            </a:r>
          </a:p>
          <a:p>
            <a:pPr marL="0" indent="0">
              <a:buNone/>
            </a:pPr>
            <a:r>
              <a:rPr lang="nb-NO" sz="2000" i="1" dirty="0"/>
              <a:t>Kan økt satsing på videreutdanning være løsningen?</a:t>
            </a:r>
          </a:p>
          <a:p>
            <a:pPr lvl="1"/>
            <a:r>
              <a:rPr lang="nb-NO" dirty="0"/>
              <a:t>Sparer sluttpakker, bevarer bedriftsintern kompetanse</a:t>
            </a:r>
          </a:p>
          <a:p>
            <a:endParaRPr lang="nb-NO" dirty="0"/>
          </a:p>
        </p:txBody>
      </p:sp>
      <p:sp>
        <p:nvSpPr>
          <p:cNvPr id="3" name="Tittel 2"/>
          <p:cNvSpPr>
            <a:spLocks noGrp="1"/>
          </p:cNvSpPr>
          <p:nvPr>
            <p:ph type="title"/>
          </p:nvPr>
        </p:nvSpPr>
        <p:spPr/>
        <p:txBody>
          <a:bodyPr/>
          <a:lstStyle/>
          <a:p>
            <a:r>
              <a:rPr lang="nb-NO" dirty="0"/>
              <a:t>Hovedbildet</a:t>
            </a:r>
          </a:p>
        </p:txBody>
      </p:sp>
      <p:pic>
        <p:nvPicPr>
          <p:cNvPr id="4" name="Bilde 3"/>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988676" y="180304"/>
            <a:ext cx="3155323" cy="4963196"/>
          </a:xfrm>
          <a:prstGeom prst="rect">
            <a:avLst/>
          </a:prstGeom>
        </p:spPr>
      </p:pic>
    </p:spTree>
    <p:extLst>
      <p:ext uri="{BB962C8B-B14F-4D97-AF65-F5344CB8AC3E}">
        <p14:creationId xmlns:p14="http://schemas.microsoft.com/office/powerpoint/2010/main" val="809520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9737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lstStyle/>
          <a:p>
            <a:endParaRPr lang="nb-NO" dirty="0"/>
          </a:p>
        </p:txBody>
      </p:sp>
      <p:pic>
        <p:nvPicPr>
          <p:cNvPr id="4" name="Bild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3048000"/>
          </a:xfrm>
          <a:prstGeom prst="rect">
            <a:avLst/>
          </a:prstGeom>
        </p:spPr>
      </p:pic>
      <p:pic>
        <p:nvPicPr>
          <p:cNvPr id="5" name="Bild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3334520"/>
            <a:ext cx="9144001" cy="1370149"/>
          </a:xfrm>
          <a:prstGeom prst="rect">
            <a:avLst/>
          </a:prstGeom>
        </p:spPr>
      </p:pic>
    </p:spTree>
    <p:extLst>
      <p:ext uri="{BB962C8B-B14F-4D97-AF65-F5344CB8AC3E}">
        <p14:creationId xmlns:p14="http://schemas.microsoft.com/office/powerpoint/2010/main" val="3347278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p:cNvSpPr>
            <a:spLocks noGrp="1"/>
          </p:cNvSpPr>
          <p:nvPr>
            <p:ph idx="1"/>
          </p:nvPr>
        </p:nvSpPr>
        <p:spPr>
          <a:xfrm>
            <a:off x="285748" y="1456695"/>
            <a:ext cx="8450265" cy="389804"/>
          </a:xfrm>
        </p:spPr>
        <p:txBody>
          <a:bodyPr>
            <a:normAutofit/>
          </a:bodyPr>
          <a:lstStyle/>
          <a:p>
            <a:pPr marL="0" indent="0">
              <a:buNone/>
            </a:pPr>
            <a:r>
              <a:rPr lang="nb-NO" dirty="0" smtClean="0"/>
              <a:t>Prosjektet beskriver: Seniorene, Seniorpolitikken og Pensjoneringsatferd</a:t>
            </a:r>
            <a:endParaRPr lang="nb-NO" dirty="0"/>
          </a:p>
          <a:p>
            <a:pPr marL="0" indent="0">
              <a:buNone/>
            </a:pPr>
            <a:endParaRPr lang="nb-NO" dirty="0"/>
          </a:p>
        </p:txBody>
      </p:sp>
      <p:sp>
        <p:nvSpPr>
          <p:cNvPr id="3" name="Tittel 2"/>
          <p:cNvSpPr>
            <a:spLocks noGrp="1"/>
          </p:cNvSpPr>
          <p:nvPr>
            <p:ph type="title"/>
          </p:nvPr>
        </p:nvSpPr>
        <p:spPr/>
        <p:txBody>
          <a:bodyPr/>
          <a:lstStyle/>
          <a:p>
            <a:r>
              <a:rPr lang="nb-NO" dirty="0" smtClean="0"/>
              <a:t>Prosjektet </a:t>
            </a:r>
            <a:r>
              <a:rPr lang="nb-NO" b="1" dirty="0" smtClean="0"/>
              <a:t>Senior i finans</a:t>
            </a:r>
            <a:endParaRPr lang="nb-NO" b="1" dirty="0"/>
          </a:p>
        </p:txBody>
      </p:sp>
      <p:graphicFrame>
        <p:nvGraphicFramePr>
          <p:cNvPr id="4" name="Tabell 3"/>
          <p:cNvGraphicFramePr>
            <a:graphicFrameLocks noGrp="1"/>
          </p:cNvGraphicFramePr>
          <p:nvPr>
            <p:extLst>
              <p:ext uri="{D42A27DB-BD31-4B8C-83A1-F6EECF244321}">
                <p14:modId xmlns:p14="http://schemas.microsoft.com/office/powerpoint/2010/main" val="518306803"/>
              </p:ext>
            </p:extLst>
          </p:nvPr>
        </p:nvGraphicFramePr>
        <p:xfrm>
          <a:off x="1014689" y="2465932"/>
          <a:ext cx="7344697" cy="2406203"/>
        </p:xfrm>
        <a:graphic>
          <a:graphicData uri="http://schemas.openxmlformats.org/drawingml/2006/table">
            <a:tbl>
              <a:tblPr firstRow="1" firstCol="1" bandRow="1">
                <a:tableStyleId>{5C22544A-7EE6-4342-B048-85BDC9FD1C3A}</a:tableStyleId>
              </a:tblPr>
              <a:tblGrid>
                <a:gridCol w="2381005">
                  <a:extLst>
                    <a:ext uri="{9D8B030D-6E8A-4147-A177-3AD203B41FA5}">
                      <a16:colId xmlns="" xmlns:a16="http://schemas.microsoft.com/office/drawing/2014/main" val="20000"/>
                    </a:ext>
                  </a:extLst>
                </a:gridCol>
                <a:gridCol w="2389406">
                  <a:extLst>
                    <a:ext uri="{9D8B030D-6E8A-4147-A177-3AD203B41FA5}">
                      <a16:colId xmlns="" xmlns:a16="http://schemas.microsoft.com/office/drawing/2014/main" val="20001"/>
                    </a:ext>
                  </a:extLst>
                </a:gridCol>
                <a:gridCol w="2574286">
                  <a:extLst>
                    <a:ext uri="{9D8B030D-6E8A-4147-A177-3AD203B41FA5}">
                      <a16:colId xmlns="" xmlns:a16="http://schemas.microsoft.com/office/drawing/2014/main" val="20002"/>
                    </a:ext>
                  </a:extLst>
                </a:gridCol>
              </a:tblGrid>
              <a:tr h="445667">
                <a:tc>
                  <a:txBody>
                    <a:bodyPr/>
                    <a:lstStyle/>
                    <a:p>
                      <a:pPr>
                        <a:spcBef>
                          <a:spcPts val="200"/>
                        </a:spcBef>
                        <a:spcAft>
                          <a:spcPts val="200"/>
                        </a:spcAft>
                      </a:pPr>
                      <a:r>
                        <a:rPr lang="nb-NO" sz="1500" b="0" dirty="0">
                          <a:solidFill>
                            <a:schemeClr val="tx1"/>
                          </a:solidFill>
                          <a:effectLst/>
                          <a:latin typeface="Helvetica" charset="0"/>
                          <a:ea typeface="Helvetica" charset="0"/>
                          <a:cs typeface="Helvetica" charset="0"/>
                        </a:rPr>
                        <a:t> </a:t>
                      </a: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200"/>
                        </a:spcBef>
                        <a:spcAft>
                          <a:spcPts val="200"/>
                        </a:spcAft>
                      </a:pPr>
                      <a:r>
                        <a:rPr lang="nb-NO" sz="1500" b="0" dirty="0">
                          <a:solidFill>
                            <a:schemeClr val="tx1"/>
                          </a:solidFill>
                          <a:effectLst/>
                          <a:latin typeface="Helvetica" charset="0"/>
                          <a:ea typeface="Helvetica" charset="0"/>
                          <a:cs typeface="Helvetica" charset="0"/>
                        </a:rPr>
                        <a:t>Antall svar</a:t>
                      </a: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200"/>
                        </a:spcBef>
                        <a:spcAft>
                          <a:spcPts val="200"/>
                        </a:spcAft>
                      </a:pPr>
                      <a:r>
                        <a:rPr lang="nb-NO" sz="1500" b="0" dirty="0">
                          <a:solidFill>
                            <a:schemeClr val="tx1"/>
                          </a:solidFill>
                          <a:effectLst/>
                          <a:latin typeface="Helvetica" charset="0"/>
                          <a:ea typeface="Helvetica" charset="0"/>
                          <a:cs typeface="Helvetica" charset="0"/>
                        </a:rPr>
                        <a:t>Svarandel</a:t>
                      </a: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0"/>
                  </a:ext>
                </a:extLst>
              </a:tr>
              <a:tr h="490134">
                <a:tc>
                  <a:txBody>
                    <a:bodyPr/>
                    <a:lstStyle/>
                    <a:p>
                      <a:pPr>
                        <a:spcBef>
                          <a:spcPts val="200"/>
                        </a:spcBef>
                        <a:spcAft>
                          <a:spcPts val="200"/>
                        </a:spcAft>
                      </a:pPr>
                      <a:r>
                        <a:rPr lang="nb-NO" sz="1500" b="0" dirty="0">
                          <a:solidFill>
                            <a:schemeClr val="tx1"/>
                          </a:solidFill>
                          <a:effectLst/>
                          <a:latin typeface="Helvetica" charset="0"/>
                          <a:ea typeface="Helvetica" charset="0"/>
                          <a:cs typeface="Helvetica" charset="0"/>
                        </a:rPr>
                        <a:t>Ansatte</a:t>
                      </a: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200"/>
                        </a:spcBef>
                        <a:spcAft>
                          <a:spcPts val="200"/>
                        </a:spcAft>
                      </a:pPr>
                      <a:r>
                        <a:rPr lang="nb-NO" sz="1500" b="0" dirty="0">
                          <a:solidFill>
                            <a:schemeClr val="tx1"/>
                          </a:solidFill>
                          <a:effectLst/>
                          <a:latin typeface="Helvetica" charset="0"/>
                          <a:ea typeface="Helvetica" charset="0"/>
                          <a:cs typeface="Helvetica" charset="0"/>
                        </a:rPr>
                        <a:t> 3 350 </a:t>
                      </a: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200"/>
                        </a:spcBef>
                        <a:spcAft>
                          <a:spcPts val="200"/>
                        </a:spcAft>
                      </a:pPr>
                      <a:r>
                        <a:rPr lang="nb-NO" sz="1500" b="0" dirty="0">
                          <a:solidFill>
                            <a:schemeClr val="tx1"/>
                          </a:solidFill>
                          <a:effectLst/>
                          <a:latin typeface="Helvetica" charset="0"/>
                          <a:ea typeface="Helvetica" charset="0"/>
                          <a:cs typeface="Helvetica" charset="0"/>
                        </a:rPr>
                        <a:t> 62 </a:t>
                      </a:r>
                      <a:r>
                        <a:rPr lang="mr-IN" sz="1500" b="0" dirty="0">
                          <a:solidFill>
                            <a:schemeClr val="tx1"/>
                          </a:solidFill>
                          <a:effectLst/>
                          <a:latin typeface="Helvetica" charset="0"/>
                          <a:ea typeface="Helvetica" charset="0"/>
                          <a:cs typeface="Helvetica" charset="0"/>
                        </a:rPr>
                        <a:t>%</a:t>
                      </a:r>
                      <a:endParaRPr lang="nb-NO" sz="1500" b="0" dirty="0">
                        <a:solidFill>
                          <a:schemeClr val="tx1"/>
                        </a:solidFill>
                        <a:effectLst/>
                        <a:latin typeface="Helvetica" charset="0"/>
                        <a:ea typeface="Helvetica" charset="0"/>
                        <a:cs typeface="Helvetica"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1"/>
                  </a:ext>
                </a:extLst>
              </a:tr>
              <a:tr h="490134">
                <a:tc>
                  <a:txBody>
                    <a:bodyPr/>
                    <a:lstStyle/>
                    <a:p>
                      <a:pPr>
                        <a:spcBef>
                          <a:spcPts val="200"/>
                        </a:spcBef>
                        <a:spcAft>
                          <a:spcPts val="200"/>
                        </a:spcAft>
                      </a:pPr>
                      <a:r>
                        <a:rPr lang="nb-NO" sz="1500" b="0" dirty="0">
                          <a:solidFill>
                            <a:schemeClr val="tx1"/>
                          </a:solidFill>
                          <a:effectLst/>
                          <a:latin typeface="Helvetica" charset="0"/>
                          <a:ea typeface="Helvetica" charset="0"/>
                          <a:cs typeface="Helvetica" charset="0"/>
                        </a:rPr>
                        <a:t>Pensjonister</a:t>
                      </a: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200"/>
                        </a:spcBef>
                        <a:spcAft>
                          <a:spcPts val="200"/>
                        </a:spcAft>
                      </a:pPr>
                      <a:r>
                        <a:rPr lang="nb-NO" sz="1500" b="0" dirty="0">
                          <a:solidFill>
                            <a:schemeClr val="tx1"/>
                          </a:solidFill>
                          <a:effectLst/>
                          <a:latin typeface="Helvetica" charset="0"/>
                          <a:ea typeface="Helvetica" charset="0"/>
                          <a:cs typeface="Helvetica" charset="0"/>
                        </a:rPr>
                        <a:t> 409</a:t>
                      </a: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200"/>
                        </a:spcBef>
                        <a:spcAft>
                          <a:spcPts val="200"/>
                        </a:spcAft>
                      </a:pPr>
                      <a:r>
                        <a:rPr lang="nb-NO" sz="1500" b="0" dirty="0">
                          <a:solidFill>
                            <a:schemeClr val="tx1"/>
                          </a:solidFill>
                          <a:effectLst/>
                          <a:latin typeface="Helvetica" charset="0"/>
                          <a:ea typeface="Helvetica" charset="0"/>
                          <a:cs typeface="Helvetica" charset="0"/>
                        </a:rPr>
                        <a:t> 36 </a:t>
                      </a:r>
                      <a:r>
                        <a:rPr lang="mr-IN" sz="1500" b="0" dirty="0">
                          <a:solidFill>
                            <a:schemeClr val="tx1"/>
                          </a:solidFill>
                          <a:effectLst/>
                          <a:latin typeface="Helvetica" charset="0"/>
                          <a:ea typeface="Helvetica" charset="0"/>
                          <a:cs typeface="Helvetica" charset="0"/>
                        </a:rPr>
                        <a:t>%</a:t>
                      </a:r>
                      <a:endParaRPr lang="nb-NO" sz="1500" b="0" dirty="0">
                        <a:solidFill>
                          <a:schemeClr val="tx1"/>
                        </a:solidFill>
                        <a:effectLst/>
                        <a:latin typeface="Helvetica" charset="0"/>
                        <a:ea typeface="Helvetica" charset="0"/>
                        <a:cs typeface="Helvetica"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2"/>
                  </a:ext>
                </a:extLst>
              </a:tr>
              <a:tr h="490134">
                <a:tc>
                  <a:txBody>
                    <a:bodyPr/>
                    <a:lstStyle/>
                    <a:p>
                      <a:pPr>
                        <a:spcBef>
                          <a:spcPts val="200"/>
                        </a:spcBef>
                        <a:spcAft>
                          <a:spcPts val="200"/>
                        </a:spcAft>
                      </a:pPr>
                      <a:r>
                        <a:rPr lang="nb-NO" sz="1500" b="0">
                          <a:solidFill>
                            <a:schemeClr val="tx1"/>
                          </a:solidFill>
                          <a:effectLst/>
                          <a:latin typeface="Helvetica" charset="0"/>
                          <a:ea typeface="Helvetica" charset="0"/>
                          <a:cs typeface="Helvetica" charset="0"/>
                        </a:rPr>
                        <a:t>Tillitsvalgte</a:t>
                      </a: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200"/>
                        </a:spcBef>
                        <a:spcAft>
                          <a:spcPts val="200"/>
                        </a:spcAft>
                      </a:pPr>
                      <a:r>
                        <a:rPr lang="nb-NO" sz="1500" b="0" dirty="0">
                          <a:solidFill>
                            <a:schemeClr val="tx1"/>
                          </a:solidFill>
                          <a:effectLst/>
                          <a:latin typeface="Helvetica" charset="0"/>
                          <a:ea typeface="Helvetica" charset="0"/>
                          <a:cs typeface="Helvetica" charset="0"/>
                        </a:rPr>
                        <a:t> 472 </a:t>
                      </a: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200"/>
                        </a:spcBef>
                        <a:spcAft>
                          <a:spcPts val="200"/>
                        </a:spcAft>
                      </a:pPr>
                      <a:r>
                        <a:rPr lang="nb-NO" sz="1500" b="0" dirty="0">
                          <a:solidFill>
                            <a:schemeClr val="tx1"/>
                          </a:solidFill>
                          <a:effectLst/>
                          <a:latin typeface="Helvetica" charset="0"/>
                          <a:ea typeface="Helvetica" charset="0"/>
                          <a:cs typeface="Helvetica" charset="0"/>
                        </a:rPr>
                        <a:t> 48 </a:t>
                      </a:r>
                      <a:r>
                        <a:rPr lang="mr-IN" sz="1500" b="0" dirty="0">
                          <a:solidFill>
                            <a:schemeClr val="tx1"/>
                          </a:solidFill>
                          <a:effectLst/>
                          <a:latin typeface="Helvetica" charset="0"/>
                          <a:ea typeface="Helvetica" charset="0"/>
                          <a:cs typeface="Helvetica" charset="0"/>
                        </a:rPr>
                        <a:t>%</a:t>
                      </a:r>
                      <a:endParaRPr lang="nb-NO" sz="1500" b="0" dirty="0">
                        <a:solidFill>
                          <a:schemeClr val="tx1"/>
                        </a:solidFill>
                        <a:effectLst/>
                        <a:latin typeface="Helvetica" charset="0"/>
                        <a:ea typeface="Helvetica" charset="0"/>
                        <a:cs typeface="Helvetica"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3"/>
                  </a:ext>
                </a:extLst>
              </a:tr>
              <a:tr h="490134">
                <a:tc>
                  <a:txBody>
                    <a:bodyPr/>
                    <a:lstStyle/>
                    <a:p>
                      <a:pPr>
                        <a:spcBef>
                          <a:spcPts val="200"/>
                        </a:spcBef>
                        <a:spcAft>
                          <a:spcPts val="200"/>
                        </a:spcAft>
                      </a:pPr>
                      <a:r>
                        <a:rPr lang="nb-NO" sz="1500" b="0">
                          <a:solidFill>
                            <a:schemeClr val="tx1"/>
                          </a:solidFill>
                          <a:effectLst/>
                          <a:latin typeface="Helvetica" charset="0"/>
                          <a:ea typeface="Helvetica" charset="0"/>
                          <a:cs typeface="Helvetica" charset="0"/>
                        </a:rPr>
                        <a:t>HR-ledere</a:t>
                      </a: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200"/>
                        </a:spcBef>
                        <a:spcAft>
                          <a:spcPts val="200"/>
                        </a:spcAft>
                      </a:pPr>
                      <a:r>
                        <a:rPr lang="nb-NO" sz="1500" b="0" dirty="0">
                          <a:solidFill>
                            <a:schemeClr val="tx1"/>
                          </a:solidFill>
                          <a:effectLst/>
                          <a:latin typeface="Helvetica" charset="0"/>
                          <a:ea typeface="Helvetica" charset="0"/>
                          <a:cs typeface="Helvetica" charset="0"/>
                        </a:rPr>
                        <a:t> 94</a:t>
                      </a: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200"/>
                        </a:spcBef>
                        <a:spcAft>
                          <a:spcPts val="200"/>
                        </a:spcAft>
                      </a:pPr>
                      <a:r>
                        <a:rPr lang="nb-NO" sz="1500" b="0" dirty="0">
                          <a:solidFill>
                            <a:schemeClr val="tx1"/>
                          </a:solidFill>
                          <a:effectLst/>
                          <a:latin typeface="Helvetica" charset="0"/>
                          <a:ea typeface="Helvetica" charset="0"/>
                          <a:cs typeface="Helvetica" charset="0"/>
                        </a:rPr>
                        <a:t>50 </a:t>
                      </a:r>
                      <a:r>
                        <a:rPr lang="mr-IN" sz="1500" b="0" dirty="0">
                          <a:solidFill>
                            <a:schemeClr val="tx1"/>
                          </a:solidFill>
                          <a:effectLst/>
                          <a:latin typeface="Helvetica" charset="0"/>
                          <a:ea typeface="Helvetica" charset="0"/>
                          <a:cs typeface="Helvetica" charset="0"/>
                        </a:rPr>
                        <a:t>%</a:t>
                      </a:r>
                      <a:endParaRPr lang="nb-NO" sz="1500" b="0" dirty="0">
                        <a:solidFill>
                          <a:schemeClr val="tx1"/>
                        </a:solidFill>
                        <a:effectLst/>
                        <a:latin typeface="Helvetica" charset="0"/>
                        <a:ea typeface="Helvetica" charset="0"/>
                        <a:cs typeface="Helvetica"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4"/>
                  </a:ext>
                </a:extLst>
              </a:tr>
            </a:tbl>
          </a:graphicData>
        </a:graphic>
      </p:graphicFrame>
      <p:sp>
        <p:nvSpPr>
          <p:cNvPr id="5" name="TekstSylinder 4"/>
          <p:cNvSpPr txBox="1"/>
          <p:nvPr/>
        </p:nvSpPr>
        <p:spPr>
          <a:xfrm>
            <a:off x="285748" y="2066503"/>
            <a:ext cx="3285940" cy="646331"/>
          </a:xfrm>
          <a:prstGeom prst="rect">
            <a:avLst/>
          </a:prstGeom>
          <a:noFill/>
        </p:spPr>
        <p:txBody>
          <a:bodyPr wrap="square" rtlCol="0">
            <a:spAutoFit/>
          </a:bodyPr>
          <a:lstStyle/>
          <a:p>
            <a:r>
              <a:rPr lang="nb-NO" dirty="0">
                <a:solidFill>
                  <a:schemeClr val="tx1">
                    <a:lumMod val="65000"/>
                    <a:lumOff val="35000"/>
                  </a:schemeClr>
                </a:solidFill>
              </a:rPr>
              <a:t>Fire </a:t>
            </a:r>
            <a:r>
              <a:rPr lang="nb-NO" dirty="0" smtClean="0">
                <a:solidFill>
                  <a:schemeClr val="tx1">
                    <a:lumMod val="65000"/>
                    <a:lumOff val="35000"/>
                  </a:schemeClr>
                </a:solidFill>
              </a:rPr>
              <a:t>spørreundersøkelser</a:t>
            </a:r>
            <a:endParaRPr lang="nb-NO" dirty="0">
              <a:solidFill>
                <a:schemeClr val="tx1">
                  <a:lumMod val="65000"/>
                  <a:lumOff val="35000"/>
                </a:schemeClr>
              </a:solidFill>
            </a:endParaRPr>
          </a:p>
          <a:p>
            <a:endParaRPr lang="nb-NO" dirty="0"/>
          </a:p>
        </p:txBody>
      </p:sp>
    </p:spTree>
    <p:extLst>
      <p:ext uri="{BB962C8B-B14F-4D97-AF65-F5344CB8AC3E}">
        <p14:creationId xmlns:p14="http://schemas.microsoft.com/office/powerpoint/2010/main" val="38871702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p:cNvSpPr>
            <a:spLocks noGrp="1"/>
          </p:cNvSpPr>
          <p:nvPr>
            <p:ph type="title"/>
          </p:nvPr>
        </p:nvSpPr>
        <p:spPr/>
        <p:txBody>
          <a:bodyPr/>
          <a:lstStyle/>
          <a:p>
            <a:r>
              <a:rPr lang="nb-NO" dirty="0"/>
              <a:t>Redusert bemanningsbehov</a:t>
            </a:r>
          </a:p>
        </p:txBody>
      </p:sp>
      <p:pic>
        <p:nvPicPr>
          <p:cNvPr id="4" name="Bild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544" y="1366347"/>
            <a:ext cx="3501473" cy="3629967"/>
          </a:xfrm>
          <a:prstGeom prst="rect">
            <a:avLst/>
          </a:prstGeom>
        </p:spPr>
      </p:pic>
      <p:pic>
        <p:nvPicPr>
          <p:cNvPr id="5" name="Bilde 4"/>
          <p:cNvPicPr>
            <a:picLocks noChangeAspect="1"/>
          </p:cNvPicPr>
          <p:nvPr/>
        </p:nvPicPr>
        <p:blipFill>
          <a:blip r:embed="rId4"/>
          <a:stretch>
            <a:fillRect/>
          </a:stretch>
        </p:blipFill>
        <p:spPr>
          <a:xfrm>
            <a:off x="4660489" y="1275606"/>
            <a:ext cx="3607651" cy="3809196"/>
          </a:xfrm>
          <a:prstGeom prst="rect">
            <a:avLst/>
          </a:prstGeom>
        </p:spPr>
      </p:pic>
      <p:sp>
        <p:nvSpPr>
          <p:cNvPr id="7" name="Pil høyre 6"/>
          <p:cNvSpPr/>
          <p:nvPr/>
        </p:nvSpPr>
        <p:spPr>
          <a:xfrm>
            <a:off x="4391405" y="2454133"/>
            <a:ext cx="241674" cy="87014"/>
          </a:xfrm>
          <a:prstGeom prst="rightArrow">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22018249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p:cNvSpPr>
            <a:spLocks noGrp="1"/>
          </p:cNvSpPr>
          <p:nvPr>
            <p:ph type="title"/>
          </p:nvPr>
        </p:nvSpPr>
        <p:spPr/>
        <p:txBody>
          <a:bodyPr/>
          <a:lstStyle/>
          <a:p>
            <a:r>
              <a:rPr lang="nb-NO" dirty="0"/>
              <a:t>Relativt høy gjennomsnittsalder</a:t>
            </a:r>
          </a:p>
        </p:txBody>
      </p:sp>
      <p:sp>
        <p:nvSpPr>
          <p:cNvPr id="4" name="TekstSylinder 3"/>
          <p:cNvSpPr txBox="1"/>
          <p:nvPr/>
        </p:nvSpPr>
        <p:spPr>
          <a:xfrm>
            <a:off x="7673501" y="4760223"/>
            <a:ext cx="655949" cy="230832"/>
          </a:xfrm>
          <a:prstGeom prst="rect">
            <a:avLst/>
          </a:prstGeom>
          <a:noFill/>
        </p:spPr>
        <p:txBody>
          <a:bodyPr wrap="none" rtlCol="0">
            <a:spAutoFit/>
          </a:bodyPr>
          <a:lstStyle/>
          <a:p>
            <a:r>
              <a:rPr lang="nb-NO" sz="900" b="1" dirty="0"/>
              <a:t>Kilde: SSB</a:t>
            </a:r>
          </a:p>
        </p:txBody>
      </p:sp>
      <p:pic>
        <p:nvPicPr>
          <p:cNvPr id="5" name="Bilde 4"/>
          <p:cNvPicPr>
            <a:picLocks noChangeAspect="1"/>
          </p:cNvPicPr>
          <p:nvPr/>
        </p:nvPicPr>
        <p:blipFill>
          <a:blip r:embed="rId3"/>
          <a:stretch>
            <a:fillRect/>
          </a:stretch>
        </p:blipFill>
        <p:spPr>
          <a:xfrm>
            <a:off x="1610518" y="1384046"/>
            <a:ext cx="5794344" cy="3460511"/>
          </a:xfrm>
          <a:prstGeom prst="rect">
            <a:avLst/>
          </a:prstGeom>
        </p:spPr>
      </p:pic>
    </p:spTree>
    <p:extLst>
      <p:ext uri="{BB962C8B-B14F-4D97-AF65-F5344CB8AC3E}">
        <p14:creationId xmlns:p14="http://schemas.microsoft.com/office/powerpoint/2010/main" val="39532118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p:cNvSpPr>
            <a:spLocks noGrp="1"/>
          </p:cNvSpPr>
          <p:nvPr>
            <p:ph idx="1"/>
          </p:nvPr>
        </p:nvSpPr>
        <p:spPr>
          <a:xfrm>
            <a:off x="285748" y="2176862"/>
            <a:ext cx="2504647" cy="2555475"/>
          </a:xfrm>
        </p:spPr>
        <p:txBody>
          <a:bodyPr/>
          <a:lstStyle/>
          <a:p>
            <a:pPr marL="0" indent="0">
              <a:buNone/>
            </a:pPr>
            <a:r>
              <a:rPr lang="nb-NO" dirty="0">
                <a:solidFill>
                  <a:schemeClr val="accent6">
                    <a:lumMod val="75000"/>
                  </a:schemeClr>
                </a:solidFill>
              </a:rPr>
              <a:t>”Det er en fordel for </a:t>
            </a:r>
            <a:r>
              <a:rPr lang="nb-NO" dirty="0" smtClean="0">
                <a:solidFill>
                  <a:schemeClr val="accent6">
                    <a:lumMod val="75000"/>
                  </a:schemeClr>
                </a:solidFill>
              </a:rPr>
              <a:t/>
            </a:r>
            <a:br>
              <a:rPr lang="nb-NO" dirty="0" smtClean="0">
                <a:solidFill>
                  <a:schemeClr val="accent6">
                    <a:lumMod val="75000"/>
                  </a:schemeClr>
                </a:solidFill>
              </a:rPr>
            </a:br>
            <a:r>
              <a:rPr lang="nb-NO" dirty="0" smtClean="0">
                <a:solidFill>
                  <a:schemeClr val="accent6">
                    <a:lumMod val="75000"/>
                  </a:schemeClr>
                </a:solidFill>
              </a:rPr>
              <a:t>vår virksomhet </a:t>
            </a:r>
            <a:r>
              <a:rPr lang="nb-NO" dirty="0">
                <a:solidFill>
                  <a:schemeClr val="accent6">
                    <a:lumMod val="75000"/>
                  </a:schemeClr>
                </a:solidFill>
              </a:rPr>
              <a:t>at </a:t>
            </a:r>
            <a:br>
              <a:rPr lang="nb-NO" dirty="0">
                <a:solidFill>
                  <a:schemeClr val="accent6">
                    <a:lumMod val="75000"/>
                  </a:schemeClr>
                </a:solidFill>
              </a:rPr>
            </a:br>
            <a:r>
              <a:rPr lang="nb-NO" dirty="0" smtClean="0">
                <a:solidFill>
                  <a:schemeClr val="accent6">
                    <a:lumMod val="75000"/>
                  </a:schemeClr>
                </a:solidFill>
              </a:rPr>
              <a:t>flertallet av </a:t>
            </a:r>
            <a:r>
              <a:rPr lang="nb-NO" dirty="0">
                <a:solidFill>
                  <a:schemeClr val="accent6">
                    <a:lumMod val="75000"/>
                  </a:schemeClr>
                </a:solidFill>
              </a:rPr>
              <a:t>de ansatte </a:t>
            </a:r>
            <a:r>
              <a:rPr lang="nb-NO" dirty="0" smtClean="0">
                <a:solidFill>
                  <a:schemeClr val="accent6">
                    <a:lumMod val="75000"/>
                  </a:schemeClr>
                </a:solidFill>
              </a:rPr>
              <a:t/>
            </a:r>
            <a:br>
              <a:rPr lang="nb-NO" dirty="0" smtClean="0">
                <a:solidFill>
                  <a:schemeClr val="accent6">
                    <a:lumMod val="75000"/>
                  </a:schemeClr>
                </a:solidFill>
              </a:rPr>
            </a:br>
            <a:r>
              <a:rPr lang="nb-NO" dirty="0" smtClean="0">
                <a:solidFill>
                  <a:schemeClr val="accent6">
                    <a:lumMod val="75000"/>
                  </a:schemeClr>
                </a:solidFill>
              </a:rPr>
              <a:t>går </a:t>
            </a:r>
            <a:r>
              <a:rPr lang="nb-NO" dirty="0">
                <a:solidFill>
                  <a:schemeClr val="accent6">
                    <a:lumMod val="75000"/>
                  </a:schemeClr>
                </a:solidFill>
              </a:rPr>
              <a:t>av så </a:t>
            </a:r>
            <a:r>
              <a:rPr lang="nb-NO" dirty="0" smtClean="0">
                <a:solidFill>
                  <a:schemeClr val="accent6">
                    <a:lumMod val="75000"/>
                  </a:schemeClr>
                </a:solidFill>
              </a:rPr>
              <a:t>sent </a:t>
            </a:r>
            <a:r>
              <a:rPr lang="nb-NO" dirty="0">
                <a:solidFill>
                  <a:schemeClr val="accent6">
                    <a:lumMod val="75000"/>
                  </a:schemeClr>
                </a:solidFill>
              </a:rPr>
              <a:t>som </a:t>
            </a:r>
            <a:r>
              <a:rPr lang="nb-NO" dirty="0" smtClean="0">
                <a:solidFill>
                  <a:schemeClr val="accent6">
                    <a:lumMod val="75000"/>
                  </a:schemeClr>
                </a:solidFill>
              </a:rPr>
              <a:t/>
            </a:r>
            <a:br>
              <a:rPr lang="nb-NO" dirty="0" smtClean="0">
                <a:solidFill>
                  <a:schemeClr val="accent6">
                    <a:lumMod val="75000"/>
                  </a:schemeClr>
                </a:solidFill>
              </a:rPr>
            </a:br>
            <a:r>
              <a:rPr lang="nb-NO" dirty="0" smtClean="0">
                <a:solidFill>
                  <a:schemeClr val="accent6">
                    <a:lumMod val="75000"/>
                  </a:schemeClr>
                </a:solidFill>
              </a:rPr>
              <a:t>mulig (</a:t>
            </a:r>
            <a:r>
              <a:rPr lang="nb-NO" dirty="0">
                <a:solidFill>
                  <a:schemeClr val="accent6">
                    <a:lumMod val="75000"/>
                  </a:schemeClr>
                </a:solidFill>
              </a:rPr>
              <a:t>opp til 72 år</a:t>
            </a:r>
            <a:r>
              <a:rPr lang="nb-NO" dirty="0" smtClean="0">
                <a:solidFill>
                  <a:schemeClr val="accent6">
                    <a:lumMod val="75000"/>
                  </a:schemeClr>
                </a:solidFill>
              </a:rPr>
              <a:t>)”</a:t>
            </a:r>
            <a:br>
              <a:rPr lang="nb-NO" dirty="0" smtClean="0">
                <a:solidFill>
                  <a:schemeClr val="accent6">
                    <a:lumMod val="75000"/>
                  </a:schemeClr>
                </a:solidFill>
              </a:rPr>
            </a:br>
            <a:r>
              <a:rPr lang="nb-NO" dirty="0" smtClean="0">
                <a:solidFill>
                  <a:schemeClr val="accent6">
                    <a:lumMod val="75000"/>
                  </a:schemeClr>
                </a:solidFill>
              </a:rPr>
              <a:t>                        </a:t>
            </a:r>
            <a:r>
              <a:rPr lang="nb-NO" sz="1000" i="1" dirty="0" smtClean="0">
                <a:solidFill>
                  <a:schemeClr val="accent6">
                    <a:lumMod val="75000"/>
                  </a:schemeClr>
                </a:solidFill>
              </a:rPr>
              <a:t>HR-leder</a:t>
            </a:r>
            <a:endParaRPr lang="nb-NO" sz="1000" i="1" dirty="0">
              <a:solidFill>
                <a:schemeClr val="accent6">
                  <a:lumMod val="75000"/>
                </a:schemeClr>
              </a:solidFill>
            </a:endParaRPr>
          </a:p>
          <a:p>
            <a:endParaRPr lang="nb-NO" dirty="0"/>
          </a:p>
        </p:txBody>
      </p:sp>
      <p:sp>
        <p:nvSpPr>
          <p:cNvPr id="3" name="Tittel 2"/>
          <p:cNvSpPr>
            <a:spLocks noGrp="1"/>
          </p:cNvSpPr>
          <p:nvPr>
            <p:ph type="title"/>
          </p:nvPr>
        </p:nvSpPr>
        <p:spPr/>
        <p:txBody>
          <a:bodyPr/>
          <a:lstStyle/>
          <a:p>
            <a:r>
              <a:rPr lang="nb-NO" dirty="0"/>
              <a:t>Pensjonsalder </a:t>
            </a:r>
            <a:r>
              <a:rPr lang="mr-IN" dirty="0"/>
              <a:t>–</a:t>
            </a:r>
            <a:r>
              <a:rPr lang="nb-NO" dirty="0"/>
              <a:t> sett fra virksomhetens side</a:t>
            </a:r>
          </a:p>
        </p:txBody>
      </p:sp>
      <p:pic>
        <p:nvPicPr>
          <p:cNvPr id="4" name="Bilde 3"/>
          <p:cNvPicPr>
            <a:picLocks noChangeAspect="1"/>
          </p:cNvPicPr>
          <p:nvPr/>
        </p:nvPicPr>
        <p:blipFill>
          <a:blip r:embed="rId3"/>
          <a:stretch>
            <a:fillRect/>
          </a:stretch>
        </p:blipFill>
        <p:spPr>
          <a:xfrm>
            <a:off x="2842935" y="1509243"/>
            <a:ext cx="6106385" cy="3369425"/>
          </a:xfrm>
          <a:prstGeom prst="rect">
            <a:avLst/>
          </a:prstGeom>
        </p:spPr>
      </p:pic>
    </p:spTree>
    <p:extLst>
      <p:ext uri="{BB962C8B-B14F-4D97-AF65-F5344CB8AC3E}">
        <p14:creationId xmlns:p14="http://schemas.microsoft.com/office/powerpoint/2010/main" val="9536554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p:cNvSpPr>
            <a:spLocks noGrp="1"/>
          </p:cNvSpPr>
          <p:nvPr>
            <p:ph type="title"/>
          </p:nvPr>
        </p:nvSpPr>
        <p:spPr/>
        <p:txBody>
          <a:bodyPr/>
          <a:lstStyle/>
          <a:p>
            <a:r>
              <a:rPr lang="nb-NO" dirty="0"/>
              <a:t>Synet på seniorene</a:t>
            </a:r>
          </a:p>
        </p:txBody>
      </p:sp>
      <p:graphicFrame>
        <p:nvGraphicFramePr>
          <p:cNvPr id="4" name="Diagram 3"/>
          <p:cNvGraphicFramePr>
            <a:graphicFrameLocks noGrp="1"/>
          </p:cNvGraphicFramePr>
          <p:nvPr>
            <p:extLst>
              <p:ext uri="{D42A27DB-BD31-4B8C-83A1-F6EECF244321}">
                <p14:modId xmlns:p14="http://schemas.microsoft.com/office/powerpoint/2010/main" val="169642894"/>
              </p:ext>
            </p:extLst>
          </p:nvPr>
        </p:nvGraphicFramePr>
        <p:xfrm>
          <a:off x="1168072" y="1318237"/>
          <a:ext cx="6772460" cy="379194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480216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p:cNvSpPr>
            <a:spLocks noGrp="1"/>
          </p:cNvSpPr>
          <p:nvPr>
            <p:ph idx="1"/>
          </p:nvPr>
        </p:nvSpPr>
        <p:spPr/>
        <p:txBody>
          <a:bodyPr/>
          <a:lstStyle/>
          <a:p>
            <a:pPr marL="0" indent="0">
              <a:buNone/>
            </a:pPr>
            <a:r>
              <a:rPr lang="nb-NO" dirty="0"/>
              <a:t>Hvilke av følgende seniortiltak har bedriften? </a:t>
            </a:r>
            <a:r>
              <a:rPr lang="nb-NO" dirty="0" smtClean="0"/>
              <a:t/>
            </a:r>
            <a:br>
              <a:rPr lang="nb-NO" dirty="0" smtClean="0"/>
            </a:br>
            <a:r>
              <a:rPr lang="nb-NO" sz="1400" dirty="0" smtClean="0"/>
              <a:t>Merk</a:t>
            </a:r>
            <a:r>
              <a:rPr lang="nb-NO" sz="1400" dirty="0"/>
              <a:t>: Kun stilt til respondenter som oppga at virksomheten har en seniorpolitikk </a:t>
            </a:r>
          </a:p>
          <a:p>
            <a:endParaRPr lang="nb-NO" dirty="0"/>
          </a:p>
        </p:txBody>
      </p:sp>
      <p:sp>
        <p:nvSpPr>
          <p:cNvPr id="3" name="Tittel 2"/>
          <p:cNvSpPr>
            <a:spLocks noGrp="1"/>
          </p:cNvSpPr>
          <p:nvPr>
            <p:ph type="title"/>
          </p:nvPr>
        </p:nvSpPr>
        <p:spPr/>
        <p:txBody>
          <a:bodyPr/>
          <a:lstStyle/>
          <a:p>
            <a:r>
              <a:rPr lang="nb-NO" dirty="0"/>
              <a:t>Seniorpolitiske tiltak</a:t>
            </a:r>
          </a:p>
        </p:txBody>
      </p:sp>
      <p:graphicFrame>
        <p:nvGraphicFramePr>
          <p:cNvPr id="5" name="Diagram 4"/>
          <p:cNvGraphicFramePr>
            <a:graphicFrameLocks noGrp="1"/>
          </p:cNvGraphicFramePr>
          <p:nvPr>
            <p:extLst/>
          </p:nvPr>
        </p:nvGraphicFramePr>
        <p:xfrm>
          <a:off x="1539732" y="2212258"/>
          <a:ext cx="5854522" cy="2807222"/>
        </p:xfrm>
        <a:graphic>
          <a:graphicData uri="http://schemas.openxmlformats.org/drawingml/2006/chart">
            <c:chart xmlns:c="http://schemas.openxmlformats.org/drawingml/2006/chart" xmlns:r="http://schemas.openxmlformats.org/officeDocument/2006/relationships" r:id="rId3"/>
          </a:graphicData>
        </a:graphic>
      </p:graphicFrame>
      <p:sp>
        <p:nvSpPr>
          <p:cNvPr id="6" name="Smultring 5"/>
          <p:cNvSpPr/>
          <p:nvPr/>
        </p:nvSpPr>
        <p:spPr>
          <a:xfrm>
            <a:off x="4466993" y="2290777"/>
            <a:ext cx="1661959" cy="387529"/>
          </a:xfrm>
          <a:prstGeom prst="donut">
            <a:avLst>
              <a:gd name="adj" fmla="val 5188"/>
            </a:avLst>
          </a:prstGeom>
          <a:solidFill>
            <a:srgbClr val="FF0000"/>
          </a:solidFill>
          <a:ln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350">
              <a:solidFill>
                <a:schemeClr val="tx1"/>
              </a:solidFill>
            </a:endParaRPr>
          </a:p>
        </p:txBody>
      </p:sp>
      <p:sp>
        <p:nvSpPr>
          <p:cNvPr id="7" name="Smultring 6"/>
          <p:cNvSpPr/>
          <p:nvPr/>
        </p:nvSpPr>
        <p:spPr>
          <a:xfrm>
            <a:off x="4281163" y="2678306"/>
            <a:ext cx="566140" cy="235129"/>
          </a:xfrm>
          <a:prstGeom prst="donut">
            <a:avLst>
              <a:gd name="adj" fmla="val 5188"/>
            </a:avLst>
          </a:prstGeom>
          <a:solidFill>
            <a:srgbClr val="FF0000"/>
          </a:solidFill>
          <a:ln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350">
              <a:solidFill>
                <a:schemeClr val="tx1"/>
              </a:solidFill>
            </a:endParaRPr>
          </a:p>
        </p:txBody>
      </p:sp>
      <p:sp>
        <p:nvSpPr>
          <p:cNvPr id="9" name="Smultring 8"/>
          <p:cNvSpPr/>
          <p:nvPr/>
        </p:nvSpPr>
        <p:spPr>
          <a:xfrm>
            <a:off x="4281163" y="3691475"/>
            <a:ext cx="1081351" cy="264728"/>
          </a:xfrm>
          <a:prstGeom prst="donut">
            <a:avLst>
              <a:gd name="adj" fmla="val 5188"/>
            </a:avLst>
          </a:prstGeom>
          <a:solidFill>
            <a:srgbClr val="FF0000"/>
          </a:solidFill>
          <a:ln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350">
              <a:solidFill>
                <a:schemeClr val="tx1"/>
              </a:solidFill>
            </a:endParaRPr>
          </a:p>
        </p:txBody>
      </p:sp>
      <p:sp>
        <p:nvSpPr>
          <p:cNvPr id="10" name="Smultring 9"/>
          <p:cNvSpPr/>
          <p:nvPr/>
        </p:nvSpPr>
        <p:spPr>
          <a:xfrm>
            <a:off x="4281163" y="3376025"/>
            <a:ext cx="1081351" cy="264728"/>
          </a:xfrm>
          <a:prstGeom prst="donut">
            <a:avLst>
              <a:gd name="adj" fmla="val 5188"/>
            </a:avLst>
          </a:prstGeom>
          <a:solidFill>
            <a:srgbClr val="FF0000"/>
          </a:solidFill>
          <a:ln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350">
              <a:solidFill>
                <a:schemeClr val="tx1"/>
              </a:solidFill>
            </a:endParaRPr>
          </a:p>
        </p:txBody>
      </p:sp>
    </p:spTree>
    <p:extLst>
      <p:ext uri="{BB962C8B-B14F-4D97-AF65-F5344CB8AC3E}">
        <p14:creationId xmlns:p14="http://schemas.microsoft.com/office/powerpoint/2010/main" val="4614897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p:cNvSpPr>
            <a:spLocks noGrp="1"/>
          </p:cNvSpPr>
          <p:nvPr>
            <p:ph type="title"/>
          </p:nvPr>
        </p:nvSpPr>
        <p:spPr/>
        <p:txBody>
          <a:bodyPr/>
          <a:lstStyle/>
          <a:p>
            <a:r>
              <a:rPr lang="nb-NO" dirty="0"/>
              <a:t>Faktorer som bidro til pensjonering</a:t>
            </a:r>
          </a:p>
        </p:txBody>
      </p:sp>
      <p:graphicFrame>
        <p:nvGraphicFramePr>
          <p:cNvPr id="4" name="Diagram 3"/>
          <p:cNvGraphicFramePr>
            <a:graphicFrameLocks noGrp="1"/>
          </p:cNvGraphicFramePr>
          <p:nvPr>
            <p:extLst>
              <p:ext uri="{D42A27DB-BD31-4B8C-83A1-F6EECF244321}">
                <p14:modId xmlns:p14="http://schemas.microsoft.com/office/powerpoint/2010/main" val="4187257090"/>
              </p:ext>
            </p:extLst>
          </p:nvPr>
        </p:nvGraphicFramePr>
        <p:xfrm>
          <a:off x="1262463" y="1448939"/>
          <a:ext cx="6624976" cy="3530117"/>
        </p:xfrm>
        <a:graphic>
          <a:graphicData uri="http://schemas.openxmlformats.org/drawingml/2006/chart">
            <c:chart xmlns:c="http://schemas.openxmlformats.org/drawingml/2006/chart" xmlns:r="http://schemas.openxmlformats.org/officeDocument/2006/relationships" r:id="rId3"/>
          </a:graphicData>
        </a:graphic>
      </p:graphicFrame>
      <p:sp>
        <p:nvSpPr>
          <p:cNvPr id="5" name="Smultring 4"/>
          <p:cNvSpPr/>
          <p:nvPr/>
        </p:nvSpPr>
        <p:spPr>
          <a:xfrm>
            <a:off x="6049082" y="1731981"/>
            <a:ext cx="387114" cy="594055"/>
          </a:xfrm>
          <a:prstGeom prst="donut">
            <a:avLst>
              <a:gd name="adj" fmla="val 5188"/>
            </a:avLst>
          </a:prstGeom>
          <a:solidFill>
            <a:srgbClr val="FF0000"/>
          </a:solidFill>
          <a:ln cmpd="sng">
            <a:solidFill>
              <a:srgbClr val="FF0000"/>
            </a:solid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nb-NO">
              <a:solidFill>
                <a:schemeClr val="tx1"/>
              </a:solidFill>
            </a:endParaRPr>
          </a:p>
        </p:txBody>
      </p:sp>
      <p:sp>
        <p:nvSpPr>
          <p:cNvPr id="6" name="Smultring 5"/>
          <p:cNvSpPr/>
          <p:nvPr/>
        </p:nvSpPr>
        <p:spPr>
          <a:xfrm>
            <a:off x="5439414" y="3514266"/>
            <a:ext cx="447933" cy="864068"/>
          </a:xfrm>
          <a:prstGeom prst="donut">
            <a:avLst>
              <a:gd name="adj" fmla="val 5188"/>
            </a:avLst>
          </a:prstGeom>
          <a:solidFill>
            <a:srgbClr val="FF0000"/>
          </a:solidFill>
          <a:ln cmpd="sng">
            <a:solidFill>
              <a:srgbClr val="FF0000"/>
            </a:solid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nb-NO">
              <a:solidFill>
                <a:schemeClr val="tx1"/>
              </a:solidFill>
            </a:endParaRPr>
          </a:p>
        </p:txBody>
      </p:sp>
    </p:spTree>
    <p:extLst>
      <p:ext uri="{BB962C8B-B14F-4D97-AF65-F5344CB8AC3E}">
        <p14:creationId xmlns:p14="http://schemas.microsoft.com/office/powerpoint/2010/main" val="317178205"/>
      </p:ext>
    </p:extLst>
  </p:cSld>
  <p:clrMapOvr>
    <a:masterClrMapping/>
  </p:clrMapOvr>
  <p:timing>
    <p:tnLst>
      <p:par>
        <p:cTn id="1" dur="indefinite" restart="never" nodeType="tmRoot"/>
      </p:par>
    </p:tnLst>
  </p:timing>
</p:sld>
</file>

<file path=ppt/theme/theme1.xml><?xml version="1.0" encoding="utf-8"?>
<a:theme xmlns:a="http://schemas.openxmlformats.org/drawingml/2006/main" name="finansforbundet_m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p:properties xmlns:p="http://schemas.microsoft.com/office/2006/metadata/properties" xmlns:xsi="http://www.w3.org/2001/XMLSchema-instance" xmlns:pc="http://schemas.microsoft.com/office/infopath/2007/PartnerControls">
  <documentManagement>
    <AGSCategory xmlns="http://schemas.microsoft.com/sharepoint/v3">Kommunikasjon</AGSCategory>
    <AGSDescription xmlns="http://schemas.microsoft.com/sharepoint/v3" xsi:nil="true"/>
    <AGSUnderCategory xmlns="http://schemas.microsoft.com/sharepoint/v3">Presentasjoner</AGSUnderCategory>
  </documentManagement>
</p:properties>
</file>

<file path=customXml/item2.xml><?xml version="1.0" encoding="utf-8"?>
<ct:contentTypeSchema xmlns:ct="http://schemas.microsoft.com/office/2006/metadata/contentType" xmlns:ma="http://schemas.microsoft.com/office/2006/metadata/properties/metaAttributes" ct:_="" ma:_="" ma:contentTypeName="PowerPoint" ma:contentTypeID="0x0101000BA834CC468B4F13A5F18A23810C503A004C368166C8084B4B8C3263878278854A" ma:contentTypeVersion="0" ma:contentTypeDescription="" ma:contentTypeScope="" ma:versionID="4d4dbd229fb54077a6b3d86ed05d02a1">
  <xsd:schema xmlns:xsd="http://www.w3.org/2001/XMLSchema" xmlns:xs="http://www.w3.org/2001/XMLSchema" xmlns:p="http://schemas.microsoft.com/office/2006/metadata/properties" xmlns:ns1="http://schemas.microsoft.com/sharepoint/v3" targetNamespace="http://schemas.microsoft.com/office/2006/metadata/properties" ma:root="true" ma:fieldsID="2330160aae3e2a1fc3863c09dc775a1f" ns1:_="">
    <xsd:import namespace="http://schemas.microsoft.com/sharepoint/v3"/>
    <xsd:element name="properties">
      <xsd:complexType>
        <xsd:sequence>
          <xsd:element name="documentManagement">
            <xsd:complexType>
              <xsd:all>
                <xsd:element ref="ns1:AGSCategory" minOccurs="0"/>
                <xsd:element ref="ns1:AGSUnderCategory" minOccurs="0"/>
                <xsd:element ref="ns1:AGSDescrip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GSCategory" ma:index="0" nillable="true" ma:displayName="Kategori" ma:internalName="AGSCategory">
      <xsd:simpleType>
        <xsd:restriction base="dms:Text"/>
      </xsd:simpleType>
    </xsd:element>
    <xsd:element name="AGSUnderCategory" ma:index="1" nillable="true" ma:displayName="Underkategori" ma:internalName="AGSUnderCategory">
      <xsd:simpleType>
        <xsd:restriction base="dms:Text"/>
      </xsd:simpleType>
    </xsd:element>
    <xsd:element name="AGSDescription" ma:index="2" nillable="true" ma:displayName="Beskrivelse" ma:internalName="AGSDescription">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xsd:element ref="dc:title" minOccurs="0" maxOccurs="1"/>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D918FDA-32CE-44D3-80E7-16FD60C91E1E}">
  <ds:schemaRefs>
    <ds:schemaRef ds:uri="http://purl.org/dc/elements/1.1/"/>
    <ds:schemaRef ds:uri="http://schemas.microsoft.com/office/2006/metadata/properties"/>
    <ds:schemaRef ds:uri="http://schemas.microsoft.com/office/2006/documentManagement/types"/>
    <ds:schemaRef ds:uri="http://schemas.microsoft.com/sharepoint/v3"/>
    <ds:schemaRef ds:uri="http://purl.org/dc/terms/"/>
    <ds:schemaRef ds:uri="http://schemas.openxmlformats.org/package/2006/metadata/core-properties"/>
    <ds:schemaRef ds:uri="http://purl.org/dc/dcmitype/"/>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04587D57-EF5E-4AE7-817E-EBF2C7DD3CE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Powerpointmal</Template>
  <TotalTime>2643</TotalTime>
  <Words>1240</Words>
  <Application>Microsoft Office PowerPoint</Application>
  <PresentationFormat>Skjermfremvisning (16:9)</PresentationFormat>
  <Paragraphs>110</Paragraphs>
  <Slides>15</Slides>
  <Notes>13</Notes>
  <HiddenSlides>0</HiddenSlides>
  <MMClips>0</MMClips>
  <ScaleCrop>false</ScaleCrop>
  <HeadingPairs>
    <vt:vector size="6" baseType="variant">
      <vt:variant>
        <vt:lpstr>Brukte skrifter</vt:lpstr>
      </vt:variant>
      <vt:variant>
        <vt:i4>7</vt:i4>
      </vt:variant>
      <vt:variant>
        <vt:lpstr>Tema</vt:lpstr>
      </vt:variant>
      <vt:variant>
        <vt:i4>1</vt:i4>
      </vt:variant>
      <vt:variant>
        <vt:lpstr>Lysbildetitler</vt:lpstr>
      </vt:variant>
      <vt:variant>
        <vt:i4>15</vt:i4>
      </vt:variant>
    </vt:vector>
  </HeadingPairs>
  <TitlesOfParts>
    <vt:vector size="23" baseType="lpstr">
      <vt:lpstr>.AppleSystemUIFont</vt:lpstr>
      <vt:lpstr>Arial</vt:lpstr>
      <vt:lpstr>Calibri</vt:lpstr>
      <vt:lpstr>Helvetica</vt:lpstr>
      <vt:lpstr>Lucida Grande</vt:lpstr>
      <vt:lpstr>Mangal</vt:lpstr>
      <vt:lpstr>Times New Roman</vt:lpstr>
      <vt:lpstr>finansforbundet_mal</vt:lpstr>
      <vt:lpstr>Seniorer i finansnæringen</vt:lpstr>
      <vt:lpstr>PowerPoint-presentasjon</vt:lpstr>
      <vt:lpstr>Prosjektet Senior i finans</vt:lpstr>
      <vt:lpstr>Redusert bemanningsbehov</vt:lpstr>
      <vt:lpstr>Relativt høy gjennomsnittsalder</vt:lpstr>
      <vt:lpstr>Pensjonsalder – sett fra virksomhetens side</vt:lpstr>
      <vt:lpstr>Synet på seniorene</vt:lpstr>
      <vt:lpstr>Seniorpolitiske tiltak</vt:lpstr>
      <vt:lpstr>Faktorer som bidro til pensjonering</vt:lpstr>
      <vt:lpstr>Høyt omstillingstrykk</vt:lpstr>
      <vt:lpstr>Hva vektlegges ved nedbemanning?</vt:lpstr>
      <vt:lpstr>Hovedbildet</vt:lpstr>
      <vt:lpstr>Hovedbildet</vt:lpstr>
      <vt:lpstr>Hovedbildet</vt:lpstr>
      <vt:lpstr>PowerPoint-presentasjon</vt:lpstr>
    </vt:vector>
  </TitlesOfParts>
  <Manager/>
  <Company>Finansforbundet</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subject/>
  <dc:creator>Kjersti E. Aronsen</dc:creator>
  <cp:keywords/>
  <dc:description/>
  <cp:lastModifiedBy>Nanna Ringstad</cp:lastModifiedBy>
  <cp:revision>147</cp:revision>
  <dcterms:created xsi:type="dcterms:W3CDTF">2015-08-25T13:23:36Z</dcterms:created>
  <dcterms:modified xsi:type="dcterms:W3CDTF">2017-10-11T11:18:57Z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0x0101000BA834CC468B4F13A5F18A23810C503A004C368166C8084B4B8C3263878278854A</vt:lpwstr>
  </property>
</Properties>
</file>