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3"/>
  </p:notesMasterIdLst>
  <p:handoutMasterIdLst>
    <p:handoutMasterId r:id="rId14"/>
  </p:handoutMasterIdLst>
  <p:sldIdLst>
    <p:sldId id="272" r:id="rId4"/>
    <p:sldId id="283" r:id="rId5"/>
    <p:sldId id="291" r:id="rId6"/>
    <p:sldId id="285" r:id="rId7"/>
    <p:sldId id="286" r:id="rId8"/>
    <p:sldId id="287" r:id="rId9"/>
    <p:sldId id="288" r:id="rId10"/>
    <p:sldId id="289" r:id="rId11"/>
    <p:sldId id="290" r:id="rId12"/>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1" autoAdjust="0"/>
    <p:restoredTop sz="95672" autoAdjust="0"/>
  </p:normalViewPr>
  <p:slideViewPr>
    <p:cSldViewPr snapToGrid="0" snapToObjects="1" showGuides="1">
      <p:cViewPr varScale="1">
        <p:scale>
          <a:sx n="197" d="100"/>
          <a:sy n="197" d="100"/>
        </p:scale>
        <p:origin x="536" y="192"/>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20.02.2018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20.02.2018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solidFill>
                  <a:schemeClr val="bg1"/>
                </a:solidFill>
              </a:rPr>
              <a:t>Arbeidsmiljøloven pålegger arbeidsgiver en omsorgsplikt for sine ansatte </a:t>
            </a:r>
          </a:p>
          <a:p>
            <a:pPr marL="0" indent="0">
              <a:buNone/>
            </a:pPr>
            <a:endParaRPr lang="nb-NO" dirty="0">
              <a:solidFill>
                <a:schemeClr val="bg1"/>
              </a:solidFill>
            </a:endParaRPr>
          </a:p>
          <a:p>
            <a:pPr marL="0" indent="0">
              <a:buNone/>
            </a:pPr>
            <a:r>
              <a:rPr lang="nb-NO" dirty="0">
                <a:solidFill>
                  <a:schemeClr val="bg1"/>
                </a:solidFill>
              </a:rPr>
              <a:t>Folketrygdloven supplerer arbeidsgivers økonomiske forpliktelser og finansierer de viktigste sosiale ordningene </a:t>
            </a:r>
          </a:p>
          <a:p>
            <a:pPr marL="0" indent="0">
              <a:buNone/>
            </a:pPr>
            <a:endParaRPr lang="nb-NO" dirty="0">
              <a:solidFill>
                <a:schemeClr val="bg1"/>
              </a:solidFill>
            </a:endParaRPr>
          </a:p>
          <a:p>
            <a:pPr marL="0" indent="0">
              <a:buNone/>
            </a:pPr>
            <a:r>
              <a:rPr lang="nb-NO" dirty="0">
                <a:solidFill>
                  <a:schemeClr val="bg1"/>
                </a:solidFill>
              </a:rPr>
              <a:t>Tariffavtalen fastsetter en norm for den enkelte bedrifts personalpolitikk og supplerer og utfyller de rettigheter du har etter lovbestemmelsene </a:t>
            </a:r>
          </a:p>
          <a:p>
            <a:pPr marL="0" indent="0">
              <a:buNone/>
            </a:pPr>
            <a:r>
              <a:rPr lang="nb-NO" dirty="0">
                <a:solidFill>
                  <a:schemeClr val="bg1"/>
                </a:solidFill>
              </a:rPr>
              <a:t>Arbeidsmiljøloven pålegger arbeidsgiver en omsorgsplikt for sine ansatte </a:t>
            </a:r>
          </a:p>
          <a:p>
            <a:pPr marL="0" indent="0">
              <a:buNone/>
            </a:pPr>
            <a:endParaRPr lang="nb-NO" dirty="0">
              <a:solidFill>
                <a:schemeClr val="bg1"/>
              </a:solidFill>
            </a:endParaRPr>
          </a:p>
          <a:p>
            <a:pPr marL="0" indent="0">
              <a:buNone/>
            </a:pPr>
            <a:r>
              <a:rPr lang="nb-NO" dirty="0">
                <a:solidFill>
                  <a:schemeClr val="bg1"/>
                </a:solidFill>
              </a:rPr>
              <a:t>Folketrygdloven supplerer arbeidsgivers økonomiske forpliktelser og finansierer de viktigste sosiale ordningene </a:t>
            </a:r>
          </a:p>
          <a:p>
            <a:pPr marL="0" indent="0">
              <a:buNone/>
            </a:pPr>
            <a:endParaRPr lang="nb-NO" dirty="0">
              <a:solidFill>
                <a:schemeClr val="bg1"/>
              </a:solidFill>
            </a:endParaRPr>
          </a:p>
          <a:p>
            <a:pPr marL="0" indent="0">
              <a:buNone/>
            </a:pPr>
            <a:r>
              <a:rPr lang="nb-NO" dirty="0">
                <a:solidFill>
                  <a:schemeClr val="bg1"/>
                </a:solidFill>
              </a:rPr>
              <a:t>Tariffavtalen fastsetter en norm for den enkelte bedrifts personalpolitikk og supplerer og utfyller de rettigheter du har etter lovbestemmelsene </a:t>
            </a:r>
          </a:p>
          <a:p>
            <a:pPr marL="0" indent="0">
              <a:buNone/>
            </a:pPr>
            <a:endParaRPr lang="nb-NO" dirty="0">
              <a:solidFill>
                <a:schemeClr val="bg1"/>
              </a:solidFill>
            </a:endParaRPr>
          </a:p>
          <a:p>
            <a:endParaRPr lang="nb-NO" dirty="0"/>
          </a:p>
          <a:p>
            <a:pPr marL="0" indent="0">
              <a:buNone/>
            </a:pPr>
            <a:endParaRPr lang="nb-NO" dirty="0">
              <a:solidFill>
                <a:schemeClr val="bg1"/>
              </a:solidFill>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64484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felleserklæringen til Sentralavtalens kap. 4 om sosiale ytelser har</a:t>
            </a:r>
            <a:r>
              <a:rPr lang="nb-NO" baseline="0" dirty="0"/>
              <a:t> de sentrale partene Finans Norge og Finansforbundet sagt seg enige i at velferdshensyn er viktig for den enkeltes trivsel og for et godt miljø på arbeidsplassen. </a:t>
            </a:r>
          </a:p>
          <a:p>
            <a:endParaRPr lang="nb-NO" baseline="0" dirty="0"/>
          </a:p>
          <a:p>
            <a:r>
              <a:rPr lang="nb-NO" baseline="0" dirty="0"/>
              <a:t>	«Bedriftene bør derfor tilstrebe å tilpasse arbeidsforholdene på en slik måte at det tas hensyn til de ansattes ulike livsfaser og helse». </a:t>
            </a:r>
          </a:p>
          <a:p>
            <a:endParaRPr lang="nb-NO" baseline="0" dirty="0"/>
          </a:p>
          <a:p>
            <a:r>
              <a:rPr lang="nb-NO" baseline="0" dirty="0"/>
              <a:t>Bestemmelsene må sees i sammenheng med bedriftsavtalens bestemmelser og bedriftens personalpolitikk.</a:t>
            </a:r>
          </a:p>
          <a:p>
            <a:endParaRPr lang="nb-NO" baseline="0" dirty="0"/>
          </a:p>
          <a:p>
            <a:r>
              <a:rPr lang="nb-NO" baseline="0" dirty="0"/>
              <a:t>Det er også verdt å merke seg at partene er enige om at virkemiddel og tiltak som ivaretar den enkelte ansattes livsfase og helse, vil kunne være effektivt for nyrekruttering, reduksjon av sykefravær og bidra til et likestilt og inkluderende arbeidsliv.</a:t>
            </a:r>
            <a:r>
              <a:rPr lang="nb-NO" dirty="0"/>
              <a:t> </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22464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Folketrygden</a:t>
            </a:r>
            <a:r>
              <a:rPr lang="nb-NO" baseline="0" dirty="0"/>
              <a:t> ble innført i 1966 som en </a:t>
            </a:r>
            <a:r>
              <a:rPr lang="nb-NO" dirty="0"/>
              <a:t>obligatorisk trygdeordning for alle som er bosatt i Norge. Folketrygden gir økonomisk stønad ved sykdom, svangerskap og fødsel, arbeidsløshet, alder, uførhet, dødsfall og tap av forsørger. </a:t>
            </a:r>
          </a:p>
          <a:p>
            <a:endParaRPr lang="nb-NO" dirty="0"/>
          </a:p>
          <a:p>
            <a:r>
              <a:rPr lang="nb-NO" dirty="0"/>
              <a:t>Folketrygden dekker også utgifter til medisinsk behandling og rehabilitering samt til arbeidsrettede tiltak.</a:t>
            </a:r>
          </a:p>
          <a:p>
            <a:endParaRPr lang="nb-NO" dirty="0"/>
          </a:p>
          <a:p>
            <a:r>
              <a:rPr lang="nb-NO" dirty="0"/>
              <a:t>Den viktigste nyskapningen med folketrygden var innføringen av en tilleggspensjon gradert etter tidligere inntekt på toppen av grunntrygdene. Alle trygdene, med unntak av barnetrygd og krigspensjon, ble dessuten samlet i et felles regelverk med felles finansiering og administrasjon (trygdeetaten)</a:t>
            </a:r>
            <a:r>
              <a:rPr lang="nb-NO" baseline="0" dirty="0"/>
              <a:t> – nå NAV.</a:t>
            </a:r>
          </a:p>
          <a:p>
            <a:endParaRPr lang="nb-NO" baseline="0"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138442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t>Arbeidsmiljøloven</a:t>
            </a:r>
            <a:r>
              <a:rPr lang="nb-NO" b="1" baseline="0" dirty="0"/>
              <a:t> er e</a:t>
            </a:r>
            <a:r>
              <a:rPr lang="nb-NO" b="1" dirty="0"/>
              <a:t>n sentral </a:t>
            </a:r>
            <a:r>
              <a:rPr lang="nb-NO" b="1" dirty="0" err="1"/>
              <a:t>vernelov</a:t>
            </a:r>
            <a:endParaRPr lang="nb-NO" b="1" dirty="0"/>
          </a:p>
          <a:p>
            <a:endParaRPr lang="nb-NO" dirty="0"/>
          </a:p>
          <a:p>
            <a:r>
              <a:rPr lang="nb-NO" dirty="0"/>
              <a:t>Arbeidsmiljølovens formål er å sikre trygge ansettelsesforhold og likebehandling i arbeidslivet. Loven har også som formål å sikre et arbeidsmiljø som gir grunnlag for en helsefremmende og meningsfylt arbeidssituasjon, og bidra til et inkluderende arbeidsliv. </a:t>
            </a:r>
          </a:p>
          <a:p>
            <a:endParaRPr lang="nb-NO" dirty="0"/>
          </a:p>
          <a:p>
            <a:r>
              <a:rPr lang="nb-NO" dirty="0"/>
              <a:t>Arbeidsmiljøloven trådte i kraft 1. januar 2006</a:t>
            </a:r>
            <a:r>
              <a:rPr lang="nb-NO" baseline="0" dirty="0"/>
              <a:t> og </a:t>
            </a:r>
            <a:r>
              <a:rPr lang="nb-NO" dirty="0"/>
              <a:t>bygger på arbeidsmiljøloven fra 1977 og tidligere arbeidervernlovgivning.</a:t>
            </a:r>
          </a:p>
          <a:p>
            <a:endParaRPr lang="nb-NO" dirty="0"/>
          </a:p>
          <a:p>
            <a:r>
              <a:rPr lang="nb-NO" dirty="0"/>
              <a:t>Arbeidsmiljølovens skal sikre et arbeidsmiljø som gir:</a:t>
            </a:r>
          </a:p>
          <a:p>
            <a:endParaRPr lang="nb-NO" dirty="0"/>
          </a:p>
          <a:p>
            <a:r>
              <a:rPr lang="nb-NO" dirty="0"/>
              <a:t>	 grunnlag for en helsefremmende og meningsfylt arbeidssituasjon,</a:t>
            </a:r>
          </a:p>
          <a:p>
            <a:r>
              <a:rPr lang="nb-NO" dirty="0"/>
              <a:t> </a:t>
            </a:r>
          </a:p>
          <a:p>
            <a:r>
              <a:rPr lang="nb-NO" dirty="0"/>
              <a:t>	full trygghet mot fysiske og psykiske skadevirkninger, </a:t>
            </a:r>
          </a:p>
          <a:p>
            <a:r>
              <a:rPr lang="nb-NO" dirty="0"/>
              <a:t>	</a:t>
            </a:r>
          </a:p>
          <a:p>
            <a:r>
              <a:rPr lang="nb-NO" dirty="0"/>
              <a:t>	en velferdsmessig standard som til enhver tid er i samsvar med den teknologiske og sosiale utvikling i samfunnet,</a:t>
            </a:r>
          </a:p>
          <a:p>
            <a:endParaRPr lang="nb-NO" dirty="0"/>
          </a:p>
          <a:p>
            <a:r>
              <a:rPr lang="nb-NO" dirty="0"/>
              <a:t>	trygge ansettelsesforhold og likebehandling i arbeidslivet,</a:t>
            </a:r>
          </a:p>
          <a:p>
            <a:r>
              <a:rPr lang="nb-NO" dirty="0"/>
              <a:t>	</a:t>
            </a:r>
          </a:p>
          <a:p>
            <a:r>
              <a:rPr lang="nb-NO" dirty="0"/>
              <a:t>	tilpasninger i arbeidsforholdet knyttet til den enkelte arbeidstakers forutsetninger og livssituasjon,</a:t>
            </a:r>
          </a:p>
          <a:p>
            <a:endParaRPr lang="nb-NO" dirty="0"/>
          </a:p>
          <a:p>
            <a:r>
              <a:rPr lang="nb-NO" dirty="0"/>
              <a:t>Gjennom intensjonsavtalen om et inkluderende arbeidsliv (IA-avtalen) arbeider regjeringen og partene i arbeidslivet for et mer inkluderende arbeidsliv til beste for den enkelte arbeidstaker, arbeidsplass og samfunnet. Det overordnede målet for IA-samarbeidet er:</a:t>
            </a:r>
          </a:p>
          <a:p>
            <a:endParaRPr lang="nb-NO" dirty="0"/>
          </a:p>
          <a:p>
            <a:r>
              <a:rPr lang="nb-NO" dirty="0"/>
              <a:t>	 å bedre arbeidsmiljøet, </a:t>
            </a:r>
          </a:p>
          <a:p>
            <a:endParaRPr lang="nb-NO" dirty="0"/>
          </a:p>
          <a:p>
            <a:r>
              <a:rPr lang="nb-NO" dirty="0"/>
              <a:t>	styrke jobbnærværet, </a:t>
            </a:r>
          </a:p>
          <a:p>
            <a:endParaRPr lang="nb-NO" dirty="0"/>
          </a:p>
          <a:p>
            <a:r>
              <a:rPr lang="nb-NO" dirty="0"/>
              <a:t>	forebygge og redusere sykefravær og </a:t>
            </a:r>
          </a:p>
          <a:p>
            <a:endParaRPr lang="nb-NO" dirty="0"/>
          </a:p>
          <a:p>
            <a:r>
              <a:rPr lang="nb-NO" dirty="0"/>
              <a:t>	hindre utstøting og frafall fra arbeidslivet. </a:t>
            </a:r>
          </a:p>
          <a:p>
            <a:endParaRPr lang="nb-NO" dirty="0"/>
          </a:p>
          <a:p>
            <a:r>
              <a:rPr lang="nb-NO" dirty="0"/>
              <a:t>Og det er derfor det er så viktig at vår bedrift er tilsluttet ordningen – hvis den er det; og hvis</a:t>
            </a:r>
            <a:r>
              <a:rPr lang="nb-NO" baseline="0" dirty="0"/>
              <a:t> ikke : hva har du/dere tenkt å gjøre med det.</a:t>
            </a: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16806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dirty="0"/>
              <a:t>Våre tariffavtaler bygger på folketrygdens formål om å sikre inntekt og kompensere for særlige utgifter og å følge opp arbeidsmiljølovens vernebestemmelser. </a:t>
            </a:r>
          </a:p>
          <a:p>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Reglene i Sentralavtalen må sees i sammenheng</a:t>
            </a:r>
            <a:r>
              <a:rPr lang="nb-NO" baseline="0" dirty="0"/>
              <a:t> med bedriftsavtalens bestemmelser og ikke minst den enkelte bedrifts personalhåndbok.</a:t>
            </a:r>
          </a:p>
          <a:p>
            <a:endParaRPr lang="nb-NO" dirty="0"/>
          </a:p>
          <a:p>
            <a:endParaRPr lang="nb-NO" dirty="0"/>
          </a:p>
          <a:p>
            <a:r>
              <a:rPr lang="nb-NO" dirty="0"/>
              <a:t>Blant de viktigste tariffbestemmelsene på dette området er de som utvider de økonomiske ytelsene du har krav på etter folketrygdens bestemmelser. Dette gjelder særlig;</a:t>
            </a:r>
          </a:p>
          <a:p>
            <a:endParaRPr lang="nb-NO" dirty="0"/>
          </a:p>
          <a:p>
            <a:r>
              <a:rPr lang="nb-NO" dirty="0"/>
              <a:t>	 lønn under sykdom, </a:t>
            </a:r>
          </a:p>
          <a:p>
            <a:r>
              <a:rPr lang="nb-NO" dirty="0"/>
              <a:t>	</a:t>
            </a:r>
          </a:p>
          <a:p>
            <a:r>
              <a:rPr lang="nb-NO" dirty="0"/>
              <a:t>	lønn i forbindelse med fødsel og adopsjon</a:t>
            </a:r>
          </a:p>
          <a:p>
            <a:endParaRPr lang="nb-NO" dirty="0"/>
          </a:p>
          <a:p>
            <a:r>
              <a:rPr lang="nb-NO" dirty="0"/>
              <a:t>	rettighetene til avtalefestet førtidspensjon; AFP.</a:t>
            </a:r>
          </a:p>
          <a:p>
            <a:r>
              <a:rPr lang="nb-NO" dirty="0"/>
              <a:t> </a:t>
            </a:r>
          </a:p>
          <a:p>
            <a:r>
              <a:rPr lang="nb-NO" dirty="0"/>
              <a:t>Uten Finansforbundet ville du ikke hatt disse vesentlige, utvidete sosiale rettighetene. Ditt medlemskap bidrar til å opprettholde og videreutvikle disse ordningene., og du finner bestemmelsene i kap. 4 i Sentralavtalen.</a:t>
            </a:r>
          </a:p>
          <a:p>
            <a:endParaRPr lang="nb-NO" dirty="0"/>
          </a:p>
          <a:p>
            <a:endParaRPr lang="nb-NO" baseline="0" dirty="0"/>
          </a:p>
          <a:p>
            <a:r>
              <a:rPr lang="nb-NO" b="1" baseline="0" dirty="0"/>
              <a:t>Redegjør for de sosiale ytelsene dere har i egen bedrift</a:t>
            </a:r>
            <a:endParaRPr lang="nb-NO" b="1" dirty="0"/>
          </a:p>
          <a:p>
            <a:endParaRPr lang="nb-NO" dirty="0"/>
          </a:p>
          <a:p>
            <a:r>
              <a:rPr lang="nb-NO" dirty="0"/>
              <a:t>  </a:t>
            </a:r>
          </a:p>
          <a:p>
            <a:pPr marL="0" indent="0">
              <a:buNone/>
            </a:pPr>
            <a:endParaRPr lang="nb-NO" dirty="0">
              <a:solidFill>
                <a:schemeClr val="bg1"/>
              </a:solidFill>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7</a:t>
            </a:fld>
            <a:endParaRPr lang="nb-NO"/>
          </a:p>
        </p:txBody>
      </p:sp>
    </p:spTree>
    <p:extLst>
      <p:ext uri="{BB962C8B-B14F-4D97-AF65-F5344CB8AC3E}">
        <p14:creationId xmlns:p14="http://schemas.microsoft.com/office/powerpoint/2010/main" val="82331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a:t>
            </a:r>
            <a:r>
              <a:rPr lang="nb-NO"/>
              <a:t>kan oppsummere </a:t>
            </a:r>
            <a:r>
              <a:rPr lang="nb-NO" dirty="0"/>
              <a:t>slik:</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142080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a:t>Klikk for å skrive tittel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a:t>Skriv</a:t>
            </a:r>
            <a:r>
              <a:rPr lang="en-US" dirty="0"/>
              <a:t> inn </a:t>
            </a:r>
            <a:r>
              <a:rPr lang="en-US" dirty="0" err="1"/>
              <a:t>dato</a:t>
            </a:r>
            <a:endParaRPr lang="en-US" dirty="0"/>
          </a:p>
        </p:txBody>
      </p:sp>
    </p:spTree>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a:t>Dra inn </a:t>
            </a:r>
            <a:r>
              <a:rPr lang="en-US" dirty="0" err="1"/>
              <a:t>bilde</a:t>
            </a:r>
            <a:r>
              <a:rPr lang="en-US" dirty="0"/>
              <a:t>, </a:t>
            </a:r>
            <a:r>
              <a:rPr lang="en-US" dirty="0" err="1"/>
              <a:t>eller</a:t>
            </a:r>
            <a:r>
              <a:rPr lang="en-US" dirty="0"/>
              <a:t> </a:t>
            </a:r>
            <a:r>
              <a:rPr lang="en-US" dirty="0" err="1"/>
              <a:t>klikk</a:t>
            </a:r>
            <a:r>
              <a:rPr lang="en-US" dirty="0"/>
              <a:t> </a:t>
            </a:r>
            <a:r>
              <a:rPr lang="en-US" dirty="0" err="1"/>
              <a:t>på</a:t>
            </a:r>
            <a:r>
              <a:rPr lang="en-US" dirty="0"/>
              <a:t> </a:t>
            </a:r>
            <a:r>
              <a:rPr lang="en-US" dirty="0" err="1"/>
              <a:t>ikonet</a:t>
            </a:r>
            <a:endParaRPr lang="en-US" dirty="0"/>
          </a:p>
        </p:txBody>
      </p:sp>
      <p:sp>
        <p:nvSpPr>
          <p:cNvPr id="2" name="Title 1"/>
          <p:cNvSpPr>
            <a:spLocks noGrp="1"/>
          </p:cNvSpPr>
          <p:nvPr>
            <p:ph type="title" hasCustomPrompt="1"/>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a:t>Skriv</a:t>
            </a:r>
            <a:r>
              <a:rPr lang="en-US" dirty="0"/>
              <a:t> inn tall</a:t>
            </a:r>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a:t>Skriv</a:t>
            </a:r>
            <a:r>
              <a:rPr lang="en-US" dirty="0"/>
              <a:t> inn tall</a:t>
            </a:r>
          </a:p>
        </p:txBody>
      </p:sp>
      <p:sp>
        <p:nvSpPr>
          <p:cNvPr id="2" name="Title 1"/>
          <p:cNvSpPr>
            <a:spLocks noGrp="1"/>
          </p:cNvSpPr>
          <p:nvPr>
            <p:ph type="title" hasCustomPrompt="1"/>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20854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6096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a:t>Klikk for å skrive tittel</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a:t>Skriv</a:t>
            </a:r>
            <a:r>
              <a:rPr lang="en-US" dirty="0"/>
              <a:t> inn </a:t>
            </a:r>
            <a:r>
              <a:rPr lang="en-US" dirty="0" err="1"/>
              <a:t>dato</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a:t>Klikk for å skrive tittel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a:t>Skriv</a:t>
            </a:r>
            <a:r>
              <a:rPr lang="en-US" dirty="0"/>
              <a:t> inn </a:t>
            </a:r>
            <a:r>
              <a:rPr lang="en-US" dirty="0" err="1"/>
              <a:t>dato</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a:t>Klikk for å skrive tittel</a:t>
            </a:r>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a:t>Skriv</a:t>
            </a:r>
            <a:r>
              <a:rPr lang="en-US" dirty="0"/>
              <a:t> inn </a:t>
            </a:r>
            <a:r>
              <a:rPr lang="en-US" dirty="0" err="1"/>
              <a:t>dato</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a:t>Klikk for å skrive tittel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133806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a:t>Klikk for å skrive tekst</a:t>
            </a:r>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a:t>Agenda</a:t>
            </a:r>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a:t>Dra inn </a:t>
            </a:r>
            <a:r>
              <a:rPr lang="en-US" dirty="0" err="1"/>
              <a:t>bilde</a:t>
            </a:r>
            <a:r>
              <a:rPr lang="en-US" dirty="0"/>
              <a:t>, </a:t>
            </a:r>
            <a:r>
              <a:rPr lang="en-US" dirty="0" err="1"/>
              <a:t>eller</a:t>
            </a:r>
            <a:r>
              <a:rPr lang="en-US" dirty="0"/>
              <a:t> </a:t>
            </a:r>
            <a:r>
              <a:rPr lang="en-US" dirty="0" err="1"/>
              <a:t>klikk</a:t>
            </a:r>
            <a:r>
              <a:rPr lang="en-US" dirty="0"/>
              <a:t> </a:t>
            </a:r>
            <a:r>
              <a:rPr lang="en-US" dirty="0" err="1"/>
              <a:t>på</a:t>
            </a:r>
            <a:r>
              <a:rPr lang="en-US" dirty="0"/>
              <a:t> </a:t>
            </a:r>
            <a:r>
              <a:rPr lang="en-US" dirty="0" err="1"/>
              <a:t>ikonet</a:t>
            </a:r>
            <a:endParaRPr lang="en-US" dirty="0"/>
          </a:p>
          <a:p>
            <a:endParaRPr lang="en-US" dirty="0"/>
          </a:p>
        </p:txBody>
      </p:sp>
    </p:spTree>
  </p:cSld>
  <p:clrMapOvr>
    <a:masterClrMapping/>
  </p:clrMapOvr>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a:t>Klikk for å redigere tittelstil </a:t>
            </a:r>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a:t>Klikk for å skrive inn tekst</a:t>
            </a:r>
          </a:p>
          <a:p>
            <a:pPr lvl="1"/>
            <a:r>
              <a:rPr lang="nb-NO" dirty="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b-NO"/>
              <a:t>Sosiale ytelser</a:t>
            </a:r>
            <a:endParaRPr lang="en-US"/>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203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22912" y="2242798"/>
            <a:ext cx="5098176" cy="2569928"/>
          </a:xfrm>
        </p:spPr>
        <p:txBody>
          <a:bodyPr>
            <a:normAutofit/>
          </a:bodyPr>
          <a:lstStyle/>
          <a:p>
            <a:r>
              <a:rPr lang="nb-NO" sz="2000" dirty="0"/>
              <a:t>Sentralavtalens bestemmelser</a:t>
            </a:r>
          </a:p>
          <a:p>
            <a:r>
              <a:rPr lang="nb-NO" sz="2000" dirty="0"/>
              <a:t>Folketrygd og arbeidsmiljø</a:t>
            </a:r>
          </a:p>
          <a:p>
            <a:r>
              <a:rPr lang="nb-NO" sz="2000" dirty="0"/>
              <a:t>Slik er det hos oss</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4297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322856"/>
            <a:ext cx="7612883" cy="982242"/>
          </a:xfrm>
        </p:spPr>
        <p:txBody>
          <a:bodyPr>
            <a:normAutofit/>
          </a:bodyPr>
          <a:lstStyle/>
          <a:p>
            <a:r>
              <a:rPr lang="nb-NO" dirty="0"/>
              <a:t>Sosiale ytelser – kjernen i velferdsstaten</a:t>
            </a:r>
          </a:p>
        </p:txBody>
      </p:sp>
      <p:sp>
        <p:nvSpPr>
          <p:cNvPr id="3" name="Plassholder for innhold 2"/>
          <p:cNvSpPr>
            <a:spLocks noGrp="1"/>
          </p:cNvSpPr>
          <p:nvPr>
            <p:ph idx="1"/>
          </p:nvPr>
        </p:nvSpPr>
        <p:spPr>
          <a:xfrm>
            <a:off x="285748" y="1456694"/>
            <a:ext cx="8299452" cy="3275643"/>
          </a:xfrm>
        </p:spPr>
        <p:txBody>
          <a:bodyPr/>
          <a:lstStyle/>
          <a:p>
            <a:r>
              <a:rPr lang="nb-NO" dirty="0">
                <a:solidFill>
                  <a:schemeClr val="tx1">
                    <a:lumMod val="85000"/>
                    <a:lumOff val="15000"/>
                  </a:schemeClr>
                </a:solidFill>
              </a:rPr>
              <a:t>De viktigste rettighetene til sosiale ytelser får du gjennom folketrygdloven, arbeidsmiljøloven og våre tariffavtaler</a:t>
            </a:r>
          </a:p>
          <a:p>
            <a:pPr marL="0" indent="0">
              <a:buNone/>
            </a:pPr>
            <a:endParaRPr lang="nb-NO" dirty="0"/>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359564"/>
            <a:ext cx="9142255" cy="2822035"/>
          </a:xfrm>
          <a:prstGeom prst="rect">
            <a:avLst/>
          </a:prstGeom>
        </p:spPr>
      </p:pic>
    </p:spTree>
    <p:extLst>
      <p:ext uri="{BB962C8B-B14F-4D97-AF65-F5344CB8AC3E}">
        <p14:creationId xmlns:p14="http://schemas.microsoft.com/office/powerpoint/2010/main" val="42069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383720"/>
            <a:ext cx="8229600" cy="2999560"/>
          </a:xfrm>
        </p:spPr>
        <p:txBody>
          <a:bodyPr>
            <a:normAutofit/>
          </a:bodyPr>
          <a:lstStyle/>
          <a:p>
            <a:r>
              <a:rPr lang="nb-NO" b="1" dirty="0"/>
              <a:t>Sentralavtalens kapittel 4 sosiale ytelser</a:t>
            </a:r>
            <a:br>
              <a:rPr lang="nb-NO" b="1" dirty="0"/>
            </a:br>
            <a:br>
              <a:rPr lang="nb-NO" b="1" dirty="0"/>
            </a:br>
            <a:endParaRPr lang="nb-NO" b="1" dirty="0"/>
          </a:p>
        </p:txBody>
      </p:sp>
      <p:sp>
        <p:nvSpPr>
          <p:cNvPr id="4" name="Plassholder for innhold 3"/>
          <p:cNvSpPr>
            <a:spLocks noGrp="1"/>
          </p:cNvSpPr>
          <p:nvPr>
            <p:ph sz="half" idx="1"/>
          </p:nvPr>
        </p:nvSpPr>
        <p:spPr>
          <a:xfrm>
            <a:off x="471351" y="3555678"/>
            <a:ext cx="4232729" cy="3175644"/>
          </a:xfrm>
        </p:spPr>
        <p:txBody>
          <a:bodyPr/>
          <a:lstStyle/>
          <a:p>
            <a:pPr marL="0" indent="0">
              <a:buNone/>
            </a:pPr>
            <a:r>
              <a:rPr lang="nb-NO" dirty="0"/>
              <a:t> </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13395"/>
          </a:xfrm>
          <a:prstGeom prst="rect">
            <a:avLst/>
          </a:prstGeom>
        </p:spPr>
      </p:pic>
    </p:spTree>
    <p:extLst>
      <p:ext uri="{BB962C8B-B14F-4D97-AF65-F5344CB8AC3E}">
        <p14:creationId xmlns:p14="http://schemas.microsoft.com/office/powerpoint/2010/main" val="317078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94"/>
            <a:ext cx="9144000" cy="6024941"/>
          </a:xfrm>
          <a:prstGeom prst="rect">
            <a:avLst/>
          </a:prstGeom>
        </p:spPr>
      </p:pic>
    </p:spTree>
    <p:extLst>
      <p:ext uri="{BB962C8B-B14F-4D97-AF65-F5344CB8AC3E}">
        <p14:creationId xmlns:p14="http://schemas.microsoft.com/office/powerpoint/2010/main" val="117687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Arbeidsmiljøloven er en sentral </a:t>
            </a:r>
            <a:r>
              <a:rPr lang="nb-NO" dirty="0" err="1"/>
              <a:t>vernelov</a:t>
            </a:r>
            <a:endParaRPr lang="nb-NO" dirty="0"/>
          </a:p>
        </p:txBody>
      </p:sp>
      <p:sp>
        <p:nvSpPr>
          <p:cNvPr id="3" name="Plassholder for innhold 2"/>
          <p:cNvSpPr>
            <a:spLocks noGrp="1"/>
          </p:cNvSpPr>
          <p:nvPr>
            <p:ph idx="1"/>
          </p:nvPr>
        </p:nvSpPr>
        <p:spPr/>
        <p:txBody>
          <a:bodyPr/>
          <a:lstStyle/>
          <a:p>
            <a:r>
              <a:rPr lang="nb-NO" dirty="0"/>
              <a:t>En helsefremmende og meningsfylt arbeidssituasjon</a:t>
            </a:r>
          </a:p>
          <a:p>
            <a:r>
              <a:rPr lang="nb-NO" dirty="0"/>
              <a:t>Trygghet mot fysiske og psykiske skadevirkninger</a:t>
            </a:r>
          </a:p>
          <a:p>
            <a:r>
              <a:rPr lang="nb-NO" dirty="0"/>
              <a:t>Trygge ansettelsesforhold og likebehandling</a:t>
            </a:r>
          </a:p>
          <a:p>
            <a:r>
              <a:rPr lang="nb-NO" dirty="0"/>
              <a:t>Tilpasninger til den enkeltes forutsetninger og livssituasjon</a:t>
            </a:r>
          </a:p>
        </p:txBody>
      </p:sp>
      <p:pic>
        <p:nvPicPr>
          <p:cNvPr id="5" name="Plassholder for innhold 4"/>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4217" r="4217"/>
          <a:stretch/>
        </p:blipFill>
        <p:spPr>
          <a:prstGeom prst="rect">
            <a:avLst/>
          </a:prstGeom>
        </p:spPr>
      </p:pic>
    </p:spTree>
    <p:extLst>
      <p:ext uri="{BB962C8B-B14F-4D97-AF65-F5344CB8AC3E}">
        <p14:creationId xmlns:p14="http://schemas.microsoft.com/office/powerpoint/2010/main" val="4098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8839" y="455742"/>
            <a:ext cx="3037872" cy="4355313"/>
          </a:xfrm>
          <a:prstGeom prst="rect">
            <a:avLst/>
          </a:prstGeom>
        </p:spPr>
      </p:pic>
      <p:pic>
        <p:nvPicPr>
          <p:cNvPr id="6" name="Plassholder for innhold 4"/>
          <p:cNvPicPr>
            <a:picLocks noGrp="1" noChangeAspect="1"/>
          </p:cNvPicPr>
          <p:nvPr>
            <p:ph idx="1"/>
          </p:nvPr>
        </p:nvPicPr>
        <p:blipFill rotWithShape="1">
          <a:blip r:embed="rId4" cstate="screen">
            <a:extLst>
              <a:ext uri="{28A0092B-C50C-407E-A947-70E740481C1C}">
                <a14:useLocalDpi xmlns:a14="http://schemas.microsoft.com/office/drawing/2010/main"/>
              </a:ext>
            </a:extLst>
          </a:blip>
          <a:stretch/>
        </p:blipFill>
        <p:spPr>
          <a:xfrm>
            <a:off x="4812317" y="459007"/>
            <a:ext cx="3440723" cy="4523016"/>
          </a:xfrm>
          <a:prstGeom prst="rect">
            <a:avLst/>
          </a:prstGeom>
        </p:spPr>
      </p:pic>
      <p:sp>
        <p:nvSpPr>
          <p:cNvPr id="7" name="TekstSylinder 6"/>
          <p:cNvSpPr txBox="1"/>
          <p:nvPr/>
        </p:nvSpPr>
        <p:spPr>
          <a:xfrm>
            <a:off x="5017471" y="3871929"/>
            <a:ext cx="2866291" cy="584775"/>
          </a:xfrm>
          <a:prstGeom prst="rect">
            <a:avLst/>
          </a:prstGeom>
          <a:solidFill>
            <a:schemeClr val="bg1"/>
          </a:solidFill>
          <a:effectLst/>
        </p:spPr>
        <p:txBody>
          <a:bodyPr wrap="square" rtlCol="0">
            <a:spAutoFit/>
          </a:bodyPr>
          <a:lstStyle/>
          <a:p>
            <a:pPr algn="ctr"/>
            <a:r>
              <a:rPr lang="nb-NO" sz="1600" b="1" dirty="0">
                <a:solidFill>
                  <a:schemeClr val="tx1">
                    <a:lumMod val="50000"/>
                    <a:lumOff val="50000"/>
                  </a:schemeClr>
                </a:solidFill>
                <a:latin typeface="Arial" charset="0"/>
                <a:ea typeface="Arial" charset="0"/>
                <a:cs typeface="Arial" charset="0"/>
              </a:rPr>
              <a:t>Bedriftsavtale og personalreglement</a:t>
            </a:r>
          </a:p>
        </p:txBody>
      </p:sp>
    </p:spTree>
    <p:extLst>
      <p:ext uri="{BB962C8B-B14F-4D97-AF65-F5344CB8AC3E}">
        <p14:creationId xmlns:p14="http://schemas.microsoft.com/office/powerpoint/2010/main" val="26108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322855"/>
            <a:ext cx="5206241" cy="1422817"/>
          </a:xfrm>
        </p:spPr>
        <p:txBody>
          <a:bodyPr>
            <a:normAutofit fontScale="90000"/>
          </a:bodyPr>
          <a:lstStyle/>
          <a:p>
            <a:r>
              <a:rPr lang="nb-NO" dirty="0"/>
              <a:t>Finansforbundet har fremforhandlet gode, sosiale ordninger</a:t>
            </a:r>
          </a:p>
        </p:txBody>
      </p:sp>
      <p:sp>
        <p:nvSpPr>
          <p:cNvPr id="3" name="Plassholder for innhold 2"/>
          <p:cNvSpPr>
            <a:spLocks noGrp="1"/>
          </p:cNvSpPr>
          <p:nvPr>
            <p:ph idx="1"/>
          </p:nvPr>
        </p:nvSpPr>
        <p:spPr>
          <a:xfrm>
            <a:off x="285748" y="1978429"/>
            <a:ext cx="5208964" cy="2753908"/>
          </a:xfrm>
        </p:spPr>
        <p:txBody>
          <a:bodyPr>
            <a:normAutofit lnSpcReduction="10000"/>
          </a:bodyPr>
          <a:lstStyle/>
          <a:p>
            <a:r>
              <a:rPr lang="nb-NO" sz="2000" dirty="0"/>
              <a:t>Full lønnskompensasjon ved sykdom</a:t>
            </a:r>
          </a:p>
          <a:p>
            <a:r>
              <a:rPr lang="nb-NO" sz="2000" dirty="0"/>
              <a:t>Full lønnskompensasjon ved fødsel og adopsjon</a:t>
            </a:r>
          </a:p>
          <a:p>
            <a:r>
              <a:rPr lang="nb-NO" sz="2000" dirty="0"/>
              <a:t>Lønnsutbetaling til etterlatte</a:t>
            </a:r>
          </a:p>
          <a:p>
            <a:r>
              <a:rPr lang="nb-NO" sz="2000" dirty="0"/>
              <a:t>Full lønnskompensasjon under militærtjeneste</a:t>
            </a:r>
          </a:p>
          <a:p>
            <a:r>
              <a:rPr lang="nb-NO" sz="2000" dirty="0"/>
              <a:t>AFP</a:t>
            </a:r>
          </a:p>
        </p:txBody>
      </p:sp>
      <p:pic>
        <p:nvPicPr>
          <p:cNvPr id="5" name="Plassholder for innhold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8457" r="44519"/>
          <a:stretch/>
        </p:blipFill>
        <p:spPr/>
      </p:pic>
    </p:spTree>
    <p:extLst>
      <p:ext uri="{BB962C8B-B14F-4D97-AF65-F5344CB8AC3E}">
        <p14:creationId xmlns:p14="http://schemas.microsoft.com/office/powerpoint/2010/main" val="117048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01105"/>
      </p:ext>
    </p:extLst>
  </p:cSld>
  <p:clrMapOvr>
    <a:masterClrMapping/>
  </p:clrMapOvr>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2188</TotalTime>
  <Words>457</Words>
  <Application>Microsoft Macintosh PowerPoint</Application>
  <PresentationFormat>Skjermfremvisning (16:9)</PresentationFormat>
  <Paragraphs>102</Paragraphs>
  <Slides>9</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.AppleSystemUIFont</vt:lpstr>
      <vt:lpstr>Arial</vt:lpstr>
      <vt:lpstr>Calibri</vt:lpstr>
      <vt:lpstr>Lucida Grande</vt:lpstr>
      <vt:lpstr>finansforbundet_mal</vt:lpstr>
      <vt:lpstr>Sosiale ytelser</vt:lpstr>
      <vt:lpstr>AGENDA</vt:lpstr>
      <vt:lpstr>Sosiale ytelser – kjernen i velferdsstaten</vt:lpstr>
      <vt:lpstr>Sentralavtalens kapittel 4 sosiale ytelser  </vt:lpstr>
      <vt:lpstr>PowerPoint-presentasjon</vt:lpstr>
      <vt:lpstr>Arbeidsmiljøloven er en sentral vernelov</vt:lpstr>
      <vt:lpstr>PowerPoint-presentasjon</vt:lpstr>
      <vt:lpstr>Finansforbundet har fremforhandlet gode, sosiale ordninger</vt:lpstr>
      <vt:lpstr>PowerPoint-presentasjon</vt:lpstr>
    </vt:vector>
  </TitlesOfParts>
  <Manager/>
  <Company>Finansforbundet</Company>
  <LinksUpToDate>false</LinksUpToDate>
  <SharedDoc>false</SharedDoc>
  <HyperlinkBase/>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Samuel Robert Haugum</cp:lastModifiedBy>
  <cp:revision>128</cp:revision>
  <dcterms:created xsi:type="dcterms:W3CDTF">2015-08-25T13:23:36Z</dcterms:created>
  <dcterms:modified xsi:type="dcterms:W3CDTF">2018-02-20T13:03:03Z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