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 id="2147483718" r:id="rId4"/>
    <p:sldMasterId id="2147483736" r:id="rId5"/>
    <p:sldMasterId id="2147483754" r:id="rId6"/>
  </p:sldMasterIdLst>
  <p:notesMasterIdLst>
    <p:notesMasterId r:id="rId18"/>
  </p:notesMasterIdLst>
  <p:sldIdLst>
    <p:sldId id="268" r:id="rId7"/>
    <p:sldId id="280" r:id="rId8"/>
    <p:sldId id="283" r:id="rId9"/>
    <p:sldId id="284" r:id="rId10"/>
    <p:sldId id="285" r:id="rId11"/>
    <p:sldId id="286" r:id="rId12"/>
    <p:sldId id="287" r:id="rId13"/>
    <p:sldId id="288" r:id="rId14"/>
    <p:sldId id="289" r:id="rId15"/>
    <p:sldId id="291" r:id="rId16"/>
    <p:sldId id="290"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39690" autoAdjust="0"/>
  </p:normalViewPr>
  <p:slideViewPr>
    <p:cSldViewPr snapToGrid="0">
      <p:cViewPr varScale="1">
        <p:scale>
          <a:sx n="44" d="100"/>
          <a:sy n="44" d="100"/>
        </p:scale>
        <p:origin x="23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5" Type="http://schemas.openxmlformats.org/officeDocument/2006/relationships/slideMaster" Target="slideMasters/slideMaster3.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799E-C28A-403C-9815-FF0E99074389}" type="datetimeFigureOut">
              <a:rPr lang="nb-NO" smtClean="0"/>
              <a:t>09.08.2018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26AF3-8163-491B-83CB-F4FDF29AF03B}" type="slidenum">
              <a:rPr lang="nb-NO" smtClean="0"/>
              <a:t>‹#›</a:t>
            </a:fld>
            <a:endParaRPr lang="nb-NO"/>
          </a:p>
        </p:txBody>
      </p:sp>
    </p:spTree>
    <p:extLst>
      <p:ext uri="{BB962C8B-B14F-4D97-AF65-F5344CB8AC3E}">
        <p14:creationId xmlns:p14="http://schemas.microsoft.com/office/powerpoint/2010/main" val="299368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Forrige gang, på uke 7 i januar… der</a:t>
            </a:r>
            <a:r>
              <a:rPr lang="nb-NO" baseline="0" dirty="0" smtClean="0"/>
              <a:t> var de aller fleste av dere…, jobbet vi også med hvordan være synlige, hvordan vise frem forbundet på en sånn måte at vi kan fortsette å være store og dominerende og fortsette å påvirke, både i bedriften dere er tillitsvalgte i, og på den politiske arenaen nasjonalt.</a:t>
            </a:r>
          </a:p>
          <a:p>
            <a:endParaRPr lang="nb-NO" baseline="0" dirty="0" smtClean="0"/>
          </a:p>
          <a:p>
            <a:r>
              <a:rPr lang="nb-NO" baseline="0" dirty="0" smtClean="0"/>
              <a:t>Forrige gang snakket vi om merkevare og markedsføring, og dere fikk øve litt på fem ulike situasjoner som vi tenker at dere kommer til å komme borti i tillitsvalgtvervet deres. Dere øvde på å kommuniserer med medlemmene, prate med nyansatte, finne frem på nettet, stå på stand og planlegge et arrangement. Dere gjorde det sammen med tillitsvalgte fra andre bedrifter, og vi håper at det ga noen nye innspill og tanker, og kanskje også kontakter. </a:t>
            </a:r>
          </a:p>
          <a:p>
            <a:endParaRPr lang="nb-NO" baseline="0" dirty="0" smtClean="0"/>
          </a:p>
          <a:p>
            <a:r>
              <a:rPr lang="nb-NO" baseline="0" dirty="0" smtClean="0"/>
              <a:t>I dag skal vi fortsette i samme sporet. </a:t>
            </a:r>
          </a:p>
          <a:p>
            <a:endParaRPr lang="nb-NO" baseline="0" dirty="0" smtClean="0"/>
          </a:p>
          <a:p>
            <a:r>
              <a:rPr lang="nb-NO" baseline="0" dirty="0" smtClean="0"/>
              <a:t>Og hvorfor skal vi det? Hvorfor tar vi til stadighet opp synlighet og oppslutning med dere? Hvorfor er det viktig å ha et bevisst og aktivt forhold til disse begrepene?</a:t>
            </a:r>
          </a:p>
          <a:p>
            <a:endParaRPr lang="nb-NO" baseline="0" dirty="0" smtClean="0"/>
          </a:p>
          <a:p>
            <a:r>
              <a:rPr lang="nb-NO" baseline="0" dirty="0" smtClean="0"/>
              <a:t>Jo; det er jo dere som sitter her, som ER Finansforbundet i deres bedrift. Og det er dere som skal synliggjøre Finansforbundet, det vi er og det vi står for, i bedriften deres. SÅNN at de nye får lyst til å være med, og SÅNN at de som allerede er medlemmer tenker at de har gjort et riktig godt valg ved å være medlemmer i forbundet. </a:t>
            </a:r>
          </a:p>
          <a:p>
            <a:endParaRPr lang="nb-NO" baseline="0" dirty="0" smtClean="0"/>
          </a:p>
          <a:p>
            <a:r>
              <a:rPr lang="nb-NO" baseline="0" dirty="0" smtClean="0"/>
              <a:t>Hva tenker dere om viktigheten av stor oppslutning?</a:t>
            </a:r>
          </a:p>
          <a:p>
            <a:r>
              <a:rPr lang="nb-NO" baseline="0" dirty="0" smtClean="0"/>
              <a:t>Hvorfor er det viktig at vi har mange medlemmer og høy organisasjonsprosent?</a:t>
            </a:r>
          </a:p>
          <a:p>
            <a:endParaRPr lang="nb-NO" baseline="0" dirty="0" smtClean="0"/>
          </a:p>
          <a:p>
            <a:r>
              <a:rPr lang="nb-NO" baseline="0" dirty="0" smtClean="0"/>
              <a:t>(… be om svar hvis ingen melder seg, dette kan godt snakkes om i noen minutter)</a:t>
            </a:r>
          </a:p>
          <a:p>
            <a:endParaRPr lang="nb-NO" dirty="0" smtClean="0"/>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a:t>
            </a:fld>
            <a:endParaRPr lang="nb-NO"/>
          </a:p>
        </p:txBody>
      </p:sp>
    </p:spTree>
    <p:extLst>
      <p:ext uri="{BB962C8B-B14F-4D97-AF65-F5344CB8AC3E}">
        <p14:creationId xmlns:p14="http://schemas.microsoft.com/office/powerpoint/2010/main" val="382359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926AF3-8163-491B-83CB-F4FDF29AF03B}" type="slidenum">
              <a:rPr lang="nb-NO" smtClean="0"/>
              <a:t>10</a:t>
            </a:fld>
            <a:endParaRPr lang="nb-NO"/>
          </a:p>
        </p:txBody>
      </p:sp>
    </p:spTree>
    <p:extLst>
      <p:ext uri="{BB962C8B-B14F-4D97-AF65-F5344CB8AC3E}">
        <p14:creationId xmlns:p14="http://schemas.microsoft.com/office/powerpoint/2010/main" val="16108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pPr/>
              <a:t>11</a:t>
            </a:fld>
            <a:endParaRPr lang="nb-NO"/>
          </a:p>
        </p:txBody>
      </p:sp>
    </p:spTree>
    <p:extLst>
      <p:ext uri="{BB962C8B-B14F-4D97-AF65-F5344CB8AC3E}">
        <p14:creationId xmlns:p14="http://schemas.microsoft.com/office/powerpoint/2010/main" val="341145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et tredelt program for denne sesjonen.</a:t>
            </a:r>
          </a:p>
          <a:p>
            <a:r>
              <a:rPr lang="nb-NO" dirty="0" smtClean="0"/>
              <a:t>Først</a:t>
            </a:r>
            <a:r>
              <a:rPr lang="nb-NO" baseline="0" dirty="0" smtClean="0"/>
              <a:t> litt påfyll av tanker, ideer og fakta.</a:t>
            </a:r>
          </a:p>
          <a:p>
            <a:endParaRPr lang="nb-NO" baseline="0" dirty="0" smtClean="0"/>
          </a:p>
          <a:p>
            <a:r>
              <a:rPr lang="nb-NO" baseline="0" dirty="0" smtClean="0"/>
              <a:t>Så litt øving. Det gjelder for oss som skal vise frem og representere Finansforbundet som for absolutt alle andre; vi må øve for å bli bedre. </a:t>
            </a:r>
          </a:p>
          <a:p>
            <a:endParaRPr lang="nb-NO" baseline="0" dirty="0" smtClean="0"/>
          </a:p>
          <a:p>
            <a:r>
              <a:rPr lang="nb-NO" baseline="0" dirty="0" smtClean="0"/>
              <a:t>Til slutt skal vi dele erfaringene fra øvelsene, kanskje har vi fått noen aha-opplevelser som vi tar med oss tilbake til hverdagen. Og antakelig føler de som synes det kan være litt vrient å snakke om forbundet, seg litt tryggere.</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0E926AF3-8163-491B-83CB-F4FDF29AF03B}" type="slidenum">
              <a:rPr lang="nb-NO" smtClean="0"/>
              <a:t>2</a:t>
            </a:fld>
            <a:endParaRPr lang="nb-NO"/>
          </a:p>
        </p:txBody>
      </p:sp>
    </p:spTree>
    <p:extLst>
      <p:ext uri="{BB962C8B-B14F-4D97-AF65-F5344CB8AC3E}">
        <p14:creationId xmlns:p14="http://schemas.microsoft.com/office/powerpoint/2010/main" val="423242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Og da er vi ved sakens kjerne. Det er nemlig først når de fleste på jobben</a:t>
            </a:r>
            <a:r>
              <a:rPr lang="nb-NO" baseline="0" dirty="0" smtClean="0"/>
              <a:t> din er medlem i Finansforbundet at ledelsen ikke kan unngå å ta hensyn til det vi sier. </a:t>
            </a:r>
          </a:p>
          <a:p>
            <a:endParaRPr lang="nb-NO" dirty="0"/>
          </a:p>
          <a:p>
            <a:r>
              <a:rPr lang="nb-NO" baseline="0" dirty="0" smtClean="0"/>
              <a:t>Så ikke la Finansforbundet</a:t>
            </a:r>
            <a:r>
              <a:rPr lang="nb-NO" dirty="0" smtClean="0"/>
              <a:t> være en godt bevart hemmelighet på jobben din. </a:t>
            </a:r>
            <a:r>
              <a:rPr lang="nb-NO" baseline="0" dirty="0" smtClean="0"/>
              <a:t>Stor oppslutning gir innflytelse, forhandlingsmakt og respekt. Derfor er det viktig at vi er mange. Og, det er god medlemspleie. </a:t>
            </a:r>
          </a:p>
          <a:p>
            <a:endParaRPr lang="nb-NO" dirty="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364635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endParaRPr lang="nb-NO" dirty="0" smtClean="0"/>
          </a:p>
          <a:p>
            <a:r>
              <a:rPr lang="nb-NO" dirty="0" smtClean="0"/>
              <a:t>Hvordan snakker du</a:t>
            </a:r>
            <a:r>
              <a:rPr lang="nb-NO" baseline="0" dirty="0" smtClean="0"/>
              <a:t> med potensielle medlemmer? vi er jo faktisk interessert i å selge dem et medlemskap i Finansforbundet. Grovt skissert kan vi si at det er to hovedtyper av salg; produktsalg og verdisalg.</a:t>
            </a:r>
          </a:p>
          <a:p>
            <a:endParaRPr lang="nb-NO" baseline="0" dirty="0" smtClean="0"/>
          </a:p>
          <a:p>
            <a:r>
              <a:rPr lang="nb-NO" baseline="0" dirty="0" smtClean="0"/>
              <a:t>Når vi fokuserer på produktet tar vi utgangspunkt i egenskaper og kvaliteter ved det vi har å selge, og prøver å overbevise den vi snakker med, om at dette produktet er det de trenger, på grunn av selve produktet.</a:t>
            </a:r>
          </a:p>
          <a:p>
            <a:r>
              <a:rPr lang="nb-NO" baseline="0" dirty="0" smtClean="0"/>
              <a:t>Det er en god metode for å formidle fakta, og helt nødvendig når vi skal svare på spørsmål.</a:t>
            </a:r>
          </a:p>
          <a:p>
            <a:endParaRPr lang="nb-NO" baseline="0" dirty="0" smtClean="0"/>
          </a:p>
          <a:p>
            <a:r>
              <a:rPr lang="nb-NO" baseline="0" dirty="0" smtClean="0"/>
              <a:t>Verdisalg derimot, det tar utgangspunkt i den vi snakker med. Hva er personene foran oss opptatt  av? Hva er de på jakt etter? Hva er det de trenger? -spesielt viktig for oss; hva er det som skal til for at de blir medlemmer? Tanken bak verdisalg er at de skal velge det vi selger, fordi det møter de behovene de har.</a:t>
            </a:r>
          </a:p>
          <a:p>
            <a:endParaRPr lang="nb-NO" baseline="0" dirty="0" smtClean="0"/>
          </a:p>
          <a:p>
            <a:r>
              <a:rPr lang="nb-NO" baseline="0" dirty="0" smtClean="0"/>
              <a:t>For oss- for fagforeningen som egentlig selger tilliten til at medlemmene får hjelp når de trenger det i tillegg til bedriftsdemokratiet- så kan vi ikke fokusere på bare en av disse to metodene. </a:t>
            </a:r>
          </a:p>
          <a:p>
            <a:r>
              <a:rPr lang="nb-NO" baseline="0" dirty="0" smtClean="0"/>
              <a:t>Litt skjematisk kan vi si at vi må sko oss for et produktsalg, (nettopp fordi vi må kunne selve prosiktet, kjenne til fordeler og fakta slik at vi ikke blir helt avkledd når vi får spørsmål). Men vi skal </a:t>
            </a:r>
            <a:r>
              <a:rPr lang="nb-NO" i="1" baseline="0" dirty="0" smtClean="0"/>
              <a:t>gjennomføre</a:t>
            </a:r>
            <a:r>
              <a:rPr lang="nb-NO" baseline="0" dirty="0" smtClean="0"/>
              <a:t> et verdisalg. </a:t>
            </a:r>
          </a:p>
          <a:p>
            <a:endParaRPr lang="nb-NO" baseline="0" dirty="0" smtClean="0"/>
          </a:p>
          <a:p>
            <a:r>
              <a:rPr lang="nb-NO" baseline="0" dirty="0" smtClean="0"/>
              <a:t>Noen av dere har ikke så mange å verve, og tenker kanskje at dette ikke er så aktuelt for dere. Denne metoden for å bygge opp en samtale er nyttig for flere situasjoner enn når du skal snakke med noen som ikke er medlemmer ennå. Den kan også brukes når du skal snakke med ledelsen, og i andre situasjoner hvor du ønsker å oppnå noe. </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95202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Og når du skal snakke med noen, må du være forberedt, du må for eksempel vite at kontingenten er 1,1 % av brutto månedslønn, maks 395 kr pr mnd. (hvis du tjener mer enn 430 000 i året)</a:t>
            </a:r>
          </a:p>
          <a:p>
            <a:r>
              <a:rPr lang="nb-NO" sz="1200" kern="1200" dirty="0" smtClean="0">
                <a:solidFill>
                  <a:schemeClr val="tx1"/>
                </a:solidFill>
                <a:effectLst/>
                <a:latin typeface="+mn-lt"/>
                <a:ea typeface="+mn-ea"/>
                <a:cs typeface="+mn-cs"/>
              </a:rPr>
              <a:t>OG du må vite at du kan trekke fra 3850 på lønnen for 2017.</a:t>
            </a:r>
          </a:p>
          <a:p>
            <a:r>
              <a:rPr lang="nb-NO" sz="1200" kern="1200" dirty="0" smtClean="0">
                <a:solidFill>
                  <a:schemeClr val="tx1"/>
                </a:solidFill>
                <a:effectLst/>
                <a:latin typeface="+mn-lt"/>
                <a:ea typeface="+mn-ea"/>
                <a:cs typeface="+mn-cs"/>
              </a:rPr>
              <a:t>Og tallene forandrer seg litt fra år til år, så i 2018 kan de være andre tall, og de må du finne ut.</a:t>
            </a:r>
          </a:p>
          <a:p>
            <a:endParaRPr lang="nb-NO" dirty="0" smtClean="0"/>
          </a:p>
          <a:p>
            <a:r>
              <a:rPr lang="nb-NO" dirty="0" smtClean="0"/>
              <a:t>Dette må du</a:t>
            </a:r>
            <a:r>
              <a:rPr lang="nb-NO" baseline="0" dirty="0" smtClean="0"/>
              <a:t> kunne, sånn at du kan svare på det HVIS du får spørsmål om det, eller HVIS det er naturlig å flette det inn i samtalen.</a:t>
            </a:r>
          </a:p>
          <a:p>
            <a:endParaRPr lang="nb-NO" baseline="0" dirty="0" smtClean="0"/>
          </a:p>
          <a:p>
            <a:r>
              <a:rPr lang="nb-NO" baseline="0" dirty="0" smtClean="0"/>
              <a:t>Ofte er vi veldig opptatt av å fortelle om ALT det fint Finansforbundet har å tilby at vi nesten overkjører den vi snakker med. Det er ikke nødvendig, og kan kanskje virke mot sin hensikt. Men vi må kunne det. I tilfelle.</a:t>
            </a:r>
            <a:endParaRPr lang="nb-NO" dirty="0" smtClean="0"/>
          </a:p>
          <a:p>
            <a:endParaRPr lang="nb-NO" dirty="0" smtClean="0"/>
          </a:p>
          <a:p>
            <a:endParaRPr lang="nb-NO" dirty="0" smtClean="0"/>
          </a:p>
          <a:p>
            <a:endParaRPr lang="nb-NO" dirty="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427359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Og</a:t>
            </a:r>
            <a:r>
              <a:rPr lang="nb-NO" baseline="0" dirty="0" smtClean="0"/>
              <a:t> det viktigste du skal gjøre</a:t>
            </a:r>
            <a:r>
              <a:rPr lang="nb-NO" dirty="0" smtClean="0"/>
              <a:t>; det er å spørre; være i dialog, ha fokus på den du snakker med;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smtClean="0"/>
              <a:t>Hva</a:t>
            </a:r>
            <a:r>
              <a:rPr lang="nb-NO" baseline="0" dirty="0" smtClean="0"/>
              <a:t> er viktig for vedkommende? Hva er han opptatt av? Hva tenker hun om solidaritet, om rettferdighet?</a:t>
            </a:r>
            <a:endParaRPr lang="nb-NO" dirty="0" smtClean="0"/>
          </a:p>
          <a:p>
            <a:endParaRPr lang="nb-NO" dirty="0" smtClean="0"/>
          </a:p>
          <a:p>
            <a:endParaRPr lang="nb-NO" baseline="0" dirty="0" smtClean="0"/>
          </a:p>
          <a:p>
            <a:r>
              <a:rPr lang="nb-NO" baseline="0" dirty="0" smtClean="0"/>
              <a:t>Setter de pris på fleksitiden sin (og vet at dere har forhandlet den frem)</a:t>
            </a:r>
          </a:p>
          <a:p>
            <a:endParaRPr lang="nb-NO" baseline="0" dirty="0" smtClean="0"/>
          </a:p>
          <a:p>
            <a:r>
              <a:rPr lang="nb-NO" baseline="0" dirty="0" smtClean="0"/>
              <a:t>Har de mye å gjøre? Er det mye overtid? Får de overtidsbetalt (og vet at det har vi forhandlet frem)</a:t>
            </a:r>
          </a:p>
          <a:p>
            <a:endParaRPr lang="nb-NO" baseline="0" dirty="0" smtClean="0"/>
          </a:p>
          <a:p>
            <a:r>
              <a:rPr lang="nb-NO" baseline="0" dirty="0" smtClean="0"/>
              <a:t>Er de godt forberedt til lønnssamtalen, trenger de tips om det?  (og vet de at </a:t>
            </a:r>
            <a:r>
              <a:rPr lang="nb-NO" baseline="0" dirty="0" err="1" smtClean="0"/>
              <a:t>htv</a:t>
            </a:r>
            <a:r>
              <a:rPr lang="nb-NO" baseline="0" dirty="0" smtClean="0"/>
              <a:t>/fagforeningen er med og drøftinger om lønn (og de argumenterer selvsagt for sine medlemmer))</a:t>
            </a:r>
          </a:p>
          <a:p>
            <a:endParaRPr lang="nb-NO" baseline="0" dirty="0" smtClean="0"/>
          </a:p>
          <a:p>
            <a:r>
              <a:rPr lang="nb-NO" baseline="0" dirty="0" smtClean="0"/>
              <a:t>Når vi fokuserer på den vi snakker med sine behov, er det ikke sikkert vi får sagt alt det bra som vi har på hjertet. Det kan hende vi brenner inne med noen ting. Men det er helt greit. For hvis den vi snakker med ikke er interessert i antall jurister eller pris på </a:t>
            </a:r>
            <a:r>
              <a:rPr lang="nb-NO" baseline="0" dirty="0" err="1" smtClean="0"/>
              <a:t>coaching</a:t>
            </a:r>
            <a:r>
              <a:rPr lang="nb-NO" baseline="0" dirty="0" smtClean="0"/>
              <a:t>, så vil det bare oppfattes som støy. Når vi fokuserer på den vi snakker med sine behov, så formidler vi bare og akkurat det de er interessert i. Det vi sier, vil da vil oppleves som relevant og verdifullt. Og den vi snakker med, vil føle seg forstått av oss. Og det er en veldig god følelse </a:t>
            </a:r>
            <a:r>
              <a:rPr lang="nb-NO" baseline="0" dirty="0" smtClean="0">
                <a:sym typeface="Wingdings" panose="05000000000000000000" pitchFamily="2" charset="2"/>
              </a:rPr>
              <a:t></a:t>
            </a:r>
            <a:endParaRPr lang="nb-NO" baseline="0" dirty="0" smtClean="0"/>
          </a:p>
          <a:p>
            <a:endParaRPr lang="nb-NO"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smtClean="0"/>
              <a:t>Husk at de fleste av oss er mest opptatt av oss selv og «</a:t>
            </a:r>
            <a:r>
              <a:rPr lang="nb-NO" baseline="0" dirty="0" err="1" smtClean="0"/>
              <a:t>what’s</a:t>
            </a:r>
            <a:r>
              <a:rPr lang="nb-NO" baseline="0" dirty="0" smtClean="0"/>
              <a:t> in it for </a:t>
            </a:r>
            <a:r>
              <a:rPr lang="nb-NO" baseline="0" dirty="0" err="1" smtClean="0"/>
              <a:t>me</a:t>
            </a:r>
            <a:r>
              <a:rPr lang="nb-NO" baseline="0" dirty="0" smtClean="0"/>
              <a:t>», -for det som er viktig for personene du har foran deg, er ikke nødvendigvis det samme som er viktig for deg. </a:t>
            </a:r>
          </a:p>
          <a:p>
            <a:endParaRPr lang="nb-NO" baseline="0" dirty="0" smtClean="0"/>
          </a:p>
          <a:p>
            <a:endParaRPr lang="nb-NO" dirty="0" smtClean="0"/>
          </a:p>
          <a:p>
            <a:pPr marL="171450" indent="-171450">
              <a:buFont typeface="Wingdings" panose="05000000000000000000" pitchFamily="2" charset="2"/>
              <a:buChar char="à"/>
            </a:pPr>
            <a:r>
              <a:rPr lang="nb-NO" dirty="0" smtClean="0">
                <a:sym typeface="Wingdings" panose="05000000000000000000" pitchFamily="2" charset="2"/>
              </a:rPr>
              <a:t>Og</a:t>
            </a:r>
            <a:r>
              <a:rPr lang="nb-NO" baseline="0" dirty="0" smtClean="0">
                <a:sym typeface="Wingdings" panose="05000000000000000000" pitchFamily="2" charset="2"/>
              </a:rPr>
              <a:t> hvordan skal du finne ut disse tingene; jo du må spørre, du må høre etter, du må stille oppfølgingsspørsmål, </a:t>
            </a:r>
          </a:p>
          <a:p>
            <a:pPr marL="171450" indent="-171450">
              <a:buFont typeface="Wingdings" panose="05000000000000000000" pitchFamily="2" charset="2"/>
              <a:buChar char="à"/>
            </a:pPr>
            <a:endParaRPr lang="nb-NO" baseline="0" dirty="0" smtClean="0">
              <a:sym typeface="Wingdings" panose="05000000000000000000" pitchFamily="2" charset="2"/>
            </a:endParaRPr>
          </a:p>
          <a:p>
            <a:pPr marL="171450" indent="-171450">
              <a:buFont typeface="Wingdings" panose="05000000000000000000" pitchFamily="2" charset="2"/>
              <a:buChar char="à"/>
            </a:pPr>
            <a:r>
              <a:rPr lang="nb-NO" u="sng" baseline="0" dirty="0" smtClean="0">
                <a:sym typeface="Wingdings" panose="05000000000000000000" pitchFamily="2" charset="2"/>
              </a:rPr>
              <a:t>Så altså: sko deg for produktsalg, og gjør et verdisalg. </a:t>
            </a:r>
            <a:endParaRPr lang="nb-NO" u="sng" dirty="0" smtClean="0"/>
          </a:p>
          <a:p>
            <a:endParaRPr lang="nb-NO" dirty="0" smtClean="0"/>
          </a:p>
          <a:p>
            <a:endParaRPr lang="nb-NO" dirty="0" smtClean="0"/>
          </a:p>
          <a:p>
            <a:endParaRPr lang="nb-NO" dirty="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178157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a:t>
            </a:r>
            <a:r>
              <a:rPr lang="nb-NO" baseline="0" dirty="0" smtClean="0"/>
              <a:t> hvorfor skal du gjøre dette, og hvorfor skal du vite alt dette om dem du vil verve?</a:t>
            </a:r>
          </a:p>
          <a:p>
            <a:endParaRPr lang="nb-NO" baseline="0" dirty="0" smtClean="0"/>
          </a:p>
          <a:p>
            <a:r>
              <a:rPr lang="nb-NO" baseline="0" dirty="0" smtClean="0"/>
              <a:t>Jo:</a:t>
            </a:r>
          </a:p>
          <a:p>
            <a:r>
              <a:rPr lang="nb-NO" baseline="0" dirty="0" smtClean="0"/>
              <a:t>De ansatte føler at du forstår dem, de får tillit til deg.</a:t>
            </a:r>
          </a:p>
          <a:p>
            <a:endParaRPr lang="nb-NO" baseline="0" dirty="0" smtClean="0"/>
          </a:p>
          <a:p>
            <a:r>
              <a:rPr lang="nb-NO" baseline="0" dirty="0" smtClean="0"/>
              <a:t>Og så kan du fortelle dem akkurat de tingene om Finansforbundet som er viktige for dem. De tingene som kan bli utløsende for at de melder seg inn. </a:t>
            </a:r>
          </a:p>
          <a:p>
            <a:endParaRPr lang="nb-NO" baseline="0" dirty="0" smtClean="0"/>
          </a:p>
          <a:p>
            <a:endParaRPr lang="nb-NO" baseline="0" dirty="0" smtClean="0"/>
          </a:p>
          <a:p>
            <a:r>
              <a:rPr lang="nb-NO" baseline="0" dirty="0" smtClean="0"/>
              <a:t>(Og du </a:t>
            </a:r>
            <a:r>
              <a:rPr lang="nb-NO" dirty="0" smtClean="0"/>
              <a:t> må</a:t>
            </a:r>
            <a:r>
              <a:rPr lang="nb-NO" baseline="0" dirty="0" smtClean="0"/>
              <a:t> også snakke med kolleger for å vite hva som rører seg, hvilke saker er viktige, hva er de opptatt av, hva skal dere jobbe for</a:t>
            </a:r>
          </a:p>
          <a:p>
            <a:r>
              <a:rPr lang="nb-NO" baseline="0" dirty="0" smtClean="0"/>
              <a:t>Du må snakke med folk for å kunne lage gode møter og arrangementer, for å kunne informere om det de er opptatt av, eller trenger å vite mer om.)</a:t>
            </a:r>
          </a:p>
          <a:p>
            <a:endParaRPr lang="nb-NO" baseline="0" dirty="0" smtClean="0"/>
          </a:p>
          <a:p>
            <a:endParaRPr lang="nb-NO" dirty="0" smtClean="0"/>
          </a:p>
          <a:p>
            <a:endParaRPr lang="nb-NO" dirty="0" smtClean="0"/>
          </a:p>
          <a:p>
            <a:endParaRPr lang="nb-NO" dirty="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307674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Grupper</a:t>
            </a:r>
            <a:r>
              <a:rPr lang="nb-NO" baseline="0" dirty="0" smtClean="0"/>
              <a:t> på tre personer; to er tillitsvalgt, en er ikke-medlem.</a:t>
            </a:r>
          </a:p>
          <a:p>
            <a:endParaRPr lang="nb-NO" dirty="0" smtClean="0"/>
          </a:p>
          <a:p>
            <a:r>
              <a:rPr lang="nb-NO" dirty="0" smtClean="0"/>
              <a:t>Nå skal dere gå sammen tre og tre.</a:t>
            </a:r>
            <a:r>
              <a:rPr lang="nb-NO" baseline="0" dirty="0" smtClean="0"/>
              <a:t> To skal være tillitsvalgte og en skal være en nyansatt, som ikke er medlem ennå.</a:t>
            </a:r>
          </a:p>
          <a:p>
            <a:r>
              <a:rPr lang="nb-NO" baseline="0" dirty="0" smtClean="0"/>
              <a:t>Så skal de tillitsvalgte først gjennomføre en samtale med utgangspunkt i et produktsalg.</a:t>
            </a:r>
          </a:p>
          <a:p>
            <a:r>
              <a:rPr lang="nb-NO" baseline="0" dirty="0" smtClean="0"/>
              <a:t>Etterpå skal dere gjøre det samme, men med fokus på verdisalg. </a:t>
            </a:r>
          </a:p>
          <a:p>
            <a:endParaRPr lang="nb-NO" baseline="0" dirty="0" smtClean="0"/>
          </a:p>
          <a:p>
            <a:r>
              <a:rPr lang="nb-NO" baseline="0" dirty="0" smtClean="0"/>
              <a:t>Så bytter dere  sånn at alle tre får vært potensielt medlem.</a:t>
            </a:r>
          </a:p>
          <a:p>
            <a:endParaRPr lang="nb-NO" baseline="0" dirty="0" smtClean="0"/>
          </a:p>
          <a:p>
            <a:r>
              <a:rPr lang="nb-NO" baseline="0" dirty="0" smtClean="0"/>
              <a:t>Det blir altså tre grupper som skal gjøre to salg hver.</a:t>
            </a:r>
          </a:p>
          <a:p>
            <a:endParaRPr lang="nb-NO" baseline="0" dirty="0" smtClean="0"/>
          </a:p>
          <a:p>
            <a:r>
              <a:rPr lang="nb-NO" baseline="0" dirty="0" smtClean="0"/>
              <a:t>Tenk igjennom og kjenn etter; hvordan er de ulike «metodene», hvordan føles det å bli «utsatt» for dem?</a:t>
            </a:r>
          </a:p>
          <a:p>
            <a:endParaRPr lang="nb-NO" baseline="0" dirty="0" smtClean="0"/>
          </a:p>
          <a:p>
            <a:r>
              <a:rPr lang="nb-NO" baseline="0" dirty="0" smtClean="0"/>
              <a:t>Og ikke gjør det unna så raskt som mulig; nå har dere muligheten til å øve dere i vennlige omgivelser </a:t>
            </a:r>
            <a:r>
              <a:rPr lang="nb-NO" baseline="0" dirty="0" smtClean="0">
                <a:sym typeface="Wingdings" panose="05000000000000000000" pitchFamily="2" charset="2"/>
              </a:rPr>
              <a:t>, utnytt den muligheten til å tvære litt; let etter argumenter, stå i situasjonen, spør eller fortell –alt ettersom. </a:t>
            </a:r>
          </a:p>
          <a:p>
            <a:r>
              <a:rPr lang="nb-NO" baseline="0" dirty="0" smtClean="0">
                <a:sym typeface="Wingdings" panose="05000000000000000000" pitchFamily="2" charset="2"/>
              </a:rPr>
              <a:t>Hver gruppe bruker omtrent fire minutter på hver samtale. </a:t>
            </a:r>
          </a:p>
          <a:p>
            <a:endParaRPr lang="nb-NO" baseline="0" dirty="0" smtClean="0">
              <a:sym typeface="Wingdings" panose="05000000000000000000" pitchFamily="2" charset="2"/>
            </a:endParaRPr>
          </a:p>
          <a:p>
            <a:r>
              <a:rPr lang="nb-NO" baseline="0" dirty="0" smtClean="0">
                <a:sym typeface="Wingdings" panose="05000000000000000000" pitchFamily="2" charset="2"/>
              </a:rPr>
              <a:t>Jeg sier fra når dere skal bytte gruppe, da skal dere ha gjennomført både produkt- og verdisalg. (si fra etter </a:t>
            </a:r>
            <a:r>
              <a:rPr lang="nb-NO" baseline="0" dirty="0" err="1" smtClean="0">
                <a:sym typeface="Wingdings" panose="05000000000000000000" pitchFamily="2" charset="2"/>
              </a:rPr>
              <a:t>ca</a:t>
            </a:r>
            <a:r>
              <a:rPr lang="nb-NO" baseline="0" dirty="0" smtClean="0">
                <a:sym typeface="Wingdings" panose="05000000000000000000" pitchFamily="2" charset="2"/>
              </a:rPr>
              <a:t> 9 min).</a:t>
            </a:r>
          </a:p>
          <a:p>
            <a:endParaRPr lang="nb-NO" baseline="0" dirty="0" smtClean="0">
              <a:sym typeface="Wingdings" panose="05000000000000000000" pitchFamily="2" charset="2"/>
            </a:endParaRPr>
          </a:p>
          <a:p>
            <a:r>
              <a:rPr lang="nb-NO" baseline="0" dirty="0" smtClean="0">
                <a:sym typeface="Wingdings" panose="05000000000000000000" pitchFamily="2" charset="2"/>
              </a:rPr>
              <a:t>(Hvis noen grupper mener at det er helt uinteressant for dem med en samtale med en nyansatt, kan de ta en annen type samtale. De kan gjerne velge tema selv, </a:t>
            </a:r>
            <a:r>
              <a:rPr lang="nb-NO" baseline="0" dirty="0" err="1" smtClean="0">
                <a:sym typeface="Wingdings" panose="05000000000000000000" pitchFamily="2" charset="2"/>
              </a:rPr>
              <a:t>evt</a:t>
            </a:r>
            <a:r>
              <a:rPr lang="nb-NO" baseline="0" dirty="0" smtClean="0">
                <a:sym typeface="Wingdings" panose="05000000000000000000" pitchFamily="2" charset="2"/>
              </a:rPr>
              <a:t> kan de ha en situasjon hvor de er to tillitsvalgte som er i møte med ledelsen som for eksempel ønsker å ha åpent til </a:t>
            </a:r>
            <a:r>
              <a:rPr lang="nb-NO" baseline="0" dirty="0" err="1" smtClean="0">
                <a:sym typeface="Wingdings" panose="05000000000000000000" pitchFamily="2" charset="2"/>
              </a:rPr>
              <a:t>kl</a:t>
            </a:r>
            <a:r>
              <a:rPr lang="nb-NO" baseline="0" dirty="0" smtClean="0">
                <a:sym typeface="Wingdings" panose="05000000000000000000" pitchFamily="2" charset="2"/>
              </a:rPr>
              <a:t> ni tre kvelder i uken, eller utvide arbeidstiden til </a:t>
            </a:r>
            <a:r>
              <a:rPr lang="nb-NO" baseline="0" dirty="0" err="1" smtClean="0">
                <a:sym typeface="Wingdings" panose="05000000000000000000" pitchFamily="2" charset="2"/>
              </a:rPr>
              <a:t>kl</a:t>
            </a:r>
            <a:r>
              <a:rPr lang="nb-NO" baseline="0" dirty="0" smtClean="0">
                <a:sym typeface="Wingdings" panose="05000000000000000000" pitchFamily="2" charset="2"/>
              </a:rPr>
              <a:t> syv hver dag)</a:t>
            </a:r>
            <a:endParaRPr lang="nb-NO" dirty="0" smtClean="0"/>
          </a:p>
          <a:p>
            <a:endParaRPr lang="nb-NO" dirty="0" smtClean="0"/>
          </a:p>
          <a:p>
            <a:endParaRPr lang="nb-NO" dirty="0" smtClean="0"/>
          </a:p>
          <a:p>
            <a:endParaRPr lang="nb-NO" dirty="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94981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Diskuter</a:t>
            </a:r>
            <a:r>
              <a:rPr lang="nb-NO" baseline="0" dirty="0" smtClean="0"/>
              <a:t> hvordan dere opplevde forskjellen på verdi- versus produktsalg. Særlig da du hadde rollen som et potensielt medlem.</a:t>
            </a:r>
          </a:p>
          <a:p>
            <a:endParaRPr lang="nb-NO" baseline="0" dirty="0" smtClean="0"/>
          </a:p>
          <a:p>
            <a:endParaRPr lang="nb-NO" baseline="0" dirty="0" smtClean="0"/>
          </a:p>
          <a:p>
            <a:r>
              <a:rPr lang="nb-NO" baseline="0" dirty="0" smtClean="0"/>
              <a:t>Går det an å konkludere om hva som er best?</a:t>
            </a:r>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106926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dirty="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18218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817033" y="692151"/>
            <a:ext cx="10560051"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817033" y="1835151"/>
            <a:ext cx="10560051" cy="3609975"/>
          </a:xfrm>
        </p:spPr>
        <p:txBody>
          <a:bodyPr/>
          <a:lstStyle/>
          <a:p>
            <a:endParaRPr lang="nb-NO"/>
          </a:p>
        </p:txBody>
      </p:sp>
    </p:spTree>
    <p:extLst>
      <p:ext uri="{BB962C8B-B14F-4D97-AF65-F5344CB8AC3E}">
        <p14:creationId xmlns:p14="http://schemas.microsoft.com/office/powerpoint/2010/main" val="28390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858664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4562883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1825789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8270626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8275814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6454704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23752483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5857986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4113425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78689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6431753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41973351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23549223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28503397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699508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40740099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1349906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a:solidFill>
                <a:prstClr val="black"/>
              </a:solidFill>
            </a:endParaRPr>
          </a:p>
        </p:txBody>
      </p:sp>
      <p:sp>
        <p:nvSpPr>
          <p:cNvPr id="6" name="Plassholder for bunntekst 5"/>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7" name="Plassholder for lysbildenummer 6"/>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1375521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930402"/>
            <a:ext cx="10972800" cy="437696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343702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92930966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910577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41063905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26296250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0962854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8282937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3545614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4341349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3617061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33908697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14588826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4207500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dirty="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362687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1234468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915554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20128147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267403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a:solidFill>
                <a:prstClr val="black"/>
              </a:solidFill>
            </a:endParaRPr>
          </a:p>
        </p:txBody>
      </p:sp>
      <p:sp>
        <p:nvSpPr>
          <p:cNvPr id="6" name="Plassholder for bunntekst 5"/>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7" name="Plassholder for lysbildenummer 6"/>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4288684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930402"/>
            <a:ext cx="10972800" cy="437696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4192045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1268817"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4665280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9476161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4063078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9082876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3647486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1270828" cy="1047751"/>
          </a:xfrm>
        </p:spPr>
        <p:txBody>
          <a:bodyPr anchor="t" anchorCtr="0">
            <a:normAutofit/>
          </a:bodyPr>
          <a:lstStyle>
            <a:lvl1pPr>
              <a:defRPr sz="4267">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31659211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1263389"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214637886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7202645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a:xfrm>
            <a:off x="384629" y="430475"/>
            <a:ext cx="6941655" cy="1309656"/>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694528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7524752" y="242048"/>
            <a:ext cx="4667249" cy="6615953"/>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extLst>
      <p:ext uri="{BB962C8B-B14F-4D97-AF65-F5344CB8AC3E}">
        <p14:creationId xmlns:p14="http://schemas.microsoft.com/office/powerpoint/2010/main" val="21955924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6" name="Plassholder for innhold 2"/>
          <p:cNvSpPr>
            <a:spLocks noGrp="1"/>
          </p:cNvSpPr>
          <p:nvPr>
            <p:ph idx="1" hasCustomPrompt="1"/>
          </p:nvPr>
        </p:nvSpPr>
        <p:spPr>
          <a:xfrm>
            <a:off x="380998" y="1942259"/>
            <a:ext cx="11267020"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384628" y="430475"/>
            <a:ext cx="11263389" cy="1309656"/>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27003867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
            <a:ext cx="12192000" cy="68579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extLst>
      <p:ext uri="{BB962C8B-B14F-4D97-AF65-F5344CB8AC3E}">
        <p14:creationId xmlns:p14="http://schemas.microsoft.com/office/powerpoint/2010/main" val="20703666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380998" y="1942259"/>
            <a:ext cx="5515497"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6140335" y="1942259"/>
            <a:ext cx="5507683"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173535659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380998" y="1942259"/>
            <a:ext cx="11278105"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12043062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a:stretch>
            <a:fillRect/>
          </a:stretch>
        </p:blipFill>
        <p:spPr>
          <a:xfrm>
            <a:off x="7613026" y="1976037"/>
            <a:ext cx="4078549" cy="1772703"/>
          </a:xfrm>
          <a:prstGeom prst="rect">
            <a:avLst/>
          </a:prstGeom>
        </p:spPr>
      </p:pic>
      <p:sp>
        <p:nvSpPr>
          <p:cNvPr id="3" name="Text Placeholder 2"/>
          <p:cNvSpPr>
            <a:spLocks noGrp="1"/>
          </p:cNvSpPr>
          <p:nvPr>
            <p:ph type="body" sz="quarter" idx="11" hasCustomPrompt="1"/>
          </p:nvPr>
        </p:nvSpPr>
        <p:spPr>
          <a:xfrm>
            <a:off x="8140383" y="2468097"/>
            <a:ext cx="3009756"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7619876" y="3873039"/>
            <a:ext cx="4078549" cy="1772703"/>
          </a:xfrm>
          <a:prstGeom prst="rect">
            <a:avLst/>
          </a:prstGeom>
        </p:spPr>
      </p:pic>
      <p:sp>
        <p:nvSpPr>
          <p:cNvPr id="12" name="Text Placeholder 2"/>
          <p:cNvSpPr>
            <a:spLocks noGrp="1"/>
          </p:cNvSpPr>
          <p:nvPr>
            <p:ph type="body" sz="quarter" idx="12" hasCustomPrompt="1"/>
          </p:nvPr>
        </p:nvSpPr>
        <p:spPr>
          <a:xfrm>
            <a:off x="8147234" y="4365100"/>
            <a:ext cx="3002905" cy="1187449"/>
          </a:xfrm>
        </p:spPr>
        <p:txBody>
          <a:bodyPr/>
          <a:lstStyle>
            <a:lvl1pPr marL="0" indent="0">
              <a:buFontTx/>
              <a:buNone/>
              <a:defRPr lang="en-US" sz="24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380998" y="1942259"/>
            <a:ext cx="6912036" cy="4367524"/>
          </a:xfrm>
          <a:noFill/>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extLst>
      <p:ext uri="{BB962C8B-B14F-4D97-AF65-F5344CB8AC3E}">
        <p14:creationId xmlns:p14="http://schemas.microsoft.com/office/powerpoint/2010/main" val="3057686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74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1474412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157584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smtClean="0"/>
              <a:t>Klikk for å redigere tekststiler i malen</a:t>
            </a:r>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405364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a:solidFill>
                <a:prstClr val="black"/>
              </a:solidFill>
            </a:endParaRPr>
          </a:p>
        </p:txBody>
      </p:sp>
      <p:sp>
        <p:nvSpPr>
          <p:cNvPr id="6" name="Plassholder for bunntekst 5"/>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7" name="Plassholder for lysbildenummer 6"/>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1504674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930402"/>
            <a:ext cx="10972800" cy="437696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a:xfrm>
            <a:off x="508000" y="6953251"/>
            <a:ext cx="2844800" cy="365125"/>
          </a:xfrm>
          <a:prstGeom prst="rect">
            <a:avLst/>
          </a:prstGeom>
        </p:spPr>
        <p:txBody>
          <a:bodyPr/>
          <a:lstStyle/>
          <a:p>
            <a:pPr defTabSz="609585"/>
            <a:r>
              <a:rPr lang="nb-NO" smtClean="0">
                <a:solidFill>
                  <a:prstClr val="black"/>
                </a:solidFill>
              </a:rPr>
              <a:t>07.10.14</a:t>
            </a:r>
            <a:endParaRPr lang="nb-NO" dirty="0">
              <a:solidFill>
                <a:prstClr val="black"/>
              </a:solidFill>
            </a:endParaRPr>
          </a:p>
        </p:txBody>
      </p:sp>
      <p:sp>
        <p:nvSpPr>
          <p:cNvPr id="5" name="Plassholder for bunntekst 4"/>
          <p:cNvSpPr>
            <a:spLocks noGrp="1"/>
          </p:cNvSpPr>
          <p:nvPr>
            <p:ph type="ftr" sz="quarter" idx="11"/>
          </p:nvPr>
        </p:nvSpPr>
        <p:spPr>
          <a:xfrm>
            <a:off x="4064000" y="6953251"/>
            <a:ext cx="3860800" cy="365125"/>
          </a:xfrm>
          <a:prstGeom prst="rect">
            <a:avLst/>
          </a:prstGeom>
        </p:spPr>
        <p:txBody>
          <a:bodyPr/>
          <a:lstStyle/>
          <a:p>
            <a:pPr defTabSz="609585"/>
            <a:endParaRPr lang="nb-NO">
              <a:solidFill>
                <a:prstClr val="black"/>
              </a:solidFill>
            </a:endParaRPr>
          </a:p>
        </p:txBody>
      </p:sp>
      <p:sp>
        <p:nvSpPr>
          <p:cNvPr id="6" name="Plassholder for lysbildenummer 5"/>
          <p:cNvSpPr>
            <a:spLocks noGrp="1"/>
          </p:cNvSpPr>
          <p:nvPr>
            <p:ph type="sldNum" sz="quarter" idx="12"/>
          </p:nvPr>
        </p:nvSpPr>
        <p:spPr>
          <a:xfrm>
            <a:off x="8636000" y="6953251"/>
            <a:ext cx="2844800" cy="365125"/>
          </a:xfrm>
          <a:prstGeom prst="rect">
            <a:avLst/>
          </a:prstGeom>
        </p:spPr>
        <p:txBody>
          <a:bodyPr/>
          <a:lstStyle/>
          <a:p>
            <a:pPr defTabSz="609585"/>
            <a:fld id="{BDF9988A-70E7-E14F-8A8E-87223BDAC7FD}" type="slidenum">
              <a:rPr lang="nb-NO" smtClean="0">
                <a:solidFill>
                  <a:prstClr val="black"/>
                </a:solidFill>
              </a:rPr>
              <a:pPr defTabSz="609585"/>
              <a:t>‹#›</a:t>
            </a:fld>
            <a:endParaRPr lang="nb-NO">
              <a:solidFill>
                <a:prstClr val="black"/>
              </a:solidFill>
            </a:endParaRPr>
          </a:p>
        </p:txBody>
      </p:sp>
    </p:spTree>
    <p:extLst>
      <p:ext uri="{BB962C8B-B14F-4D97-AF65-F5344CB8AC3E}">
        <p14:creationId xmlns:p14="http://schemas.microsoft.com/office/powerpoint/2010/main" val="391200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27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2068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0972800" cy="114300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3882154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3"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19468545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9" r:id="rId9"/>
    <p:sldLayoutId id="2147483680" r:id="rId10"/>
    <p:sldLayoutId id="2147483681" r:id="rId11"/>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1477811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503">
          <p15:clr>
            <a:srgbClr val="F26B43"/>
          </p15:clr>
        </p15:guide>
        <p15:guide id="4" pos="249">
          <p15:clr>
            <a:srgbClr val="F26B43"/>
          </p15:clr>
        </p15:guide>
        <p15:guide id="5" orient="horz" pos="2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38810505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503">
          <p15:clr>
            <a:srgbClr val="F26B43"/>
          </p15:clr>
        </p15:guide>
        <p15:guide id="4" pos="249">
          <p15:clr>
            <a:srgbClr val="F26B43"/>
          </p15:clr>
        </p15:guide>
        <p15:guide id="5" orient="horz" pos="29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1274475" cy="1309656"/>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942259"/>
            <a:ext cx="11278104" cy="4367525"/>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extLst>
      <p:ext uri="{BB962C8B-B14F-4D97-AF65-F5344CB8AC3E}">
        <p14:creationId xmlns:p14="http://schemas.microsoft.com/office/powerpoint/2010/main" val="223777384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iming>
    <p:tnLst>
      <p:par>
        <p:cTn id="1" dur="indefinite" restart="never" nodeType="tmRoot"/>
      </p:par>
    </p:tnLst>
  </p:timing>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5503">
          <p15:clr>
            <a:srgbClr val="F26B43"/>
          </p15:clr>
        </p15:guide>
        <p15:guide id="4" pos="249">
          <p15:clr>
            <a:srgbClr val="F26B43"/>
          </p15:clr>
        </p15:guide>
        <p15:guide id="5"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89" y="498502"/>
            <a:ext cx="11270828" cy="1169140"/>
          </a:xfrm>
        </p:spPr>
        <p:txBody>
          <a:bodyPr>
            <a:normAutofit fontScale="90000"/>
          </a:bodyPr>
          <a:lstStyle/>
          <a:p>
            <a:r>
              <a:rPr lang="en-US" dirty="0" err="1" smtClean="0"/>
              <a:t>Oppslutning</a:t>
            </a:r>
            <a:r>
              <a:rPr lang="en-US" dirty="0" smtClean="0"/>
              <a:t> &amp; </a:t>
            </a:r>
            <a:r>
              <a:rPr lang="en-US" dirty="0" err="1" smtClean="0"/>
              <a:t>Verving</a:t>
            </a:r>
            <a:r>
              <a:rPr lang="en-US" dirty="0" smtClean="0"/>
              <a:t/>
            </a:r>
            <a:br>
              <a:rPr lang="en-US" dirty="0" smtClean="0"/>
            </a:br>
            <a:r>
              <a:rPr lang="en-US" sz="1600" dirty="0"/>
              <a:t> </a:t>
            </a:r>
            <a:r>
              <a:rPr lang="en-US" sz="2933" dirty="0"/>
              <a:t/>
            </a:r>
            <a:br>
              <a:rPr lang="en-US" sz="2933" dirty="0"/>
            </a:br>
            <a:endParaRPr lang="en-US" sz="2933" dirty="0"/>
          </a:p>
        </p:txBody>
      </p:sp>
      <p:sp>
        <p:nvSpPr>
          <p:cNvPr id="3" name="Text Placeholder 2"/>
          <p:cNvSpPr>
            <a:spLocks noGrp="1"/>
          </p:cNvSpPr>
          <p:nvPr>
            <p:ph type="body" sz="quarter" idx="11"/>
          </p:nvPr>
        </p:nvSpPr>
        <p:spPr/>
        <p:txBody>
          <a:bodyPr/>
          <a:lstStyle/>
          <a:p>
            <a:r>
              <a:rPr lang="en-US" dirty="0" smtClean="0"/>
              <a:t>			</a:t>
            </a:r>
            <a:endParaRPr lang="en-US" dirty="0"/>
          </a:p>
        </p:txBody>
      </p:sp>
      <p:sp>
        <p:nvSpPr>
          <p:cNvPr id="5" name="Plassholder for tekst 4"/>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222505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Verving og GDPR</a:t>
            </a:r>
            <a:endParaRPr lang="nb-NO" dirty="0"/>
          </a:p>
        </p:txBody>
      </p:sp>
      <p:sp>
        <p:nvSpPr>
          <p:cNvPr id="3" name="Plassholder for innhold 2"/>
          <p:cNvSpPr>
            <a:spLocks noGrp="1"/>
          </p:cNvSpPr>
          <p:nvPr>
            <p:ph idx="1"/>
          </p:nvPr>
        </p:nvSpPr>
        <p:spPr/>
        <p:txBody>
          <a:bodyPr/>
          <a:lstStyle/>
          <a:p>
            <a:pPr marL="0" indent="0">
              <a:buNone/>
            </a:pPr>
            <a:r>
              <a:rPr lang="nb-NO" smtClean="0"/>
              <a:t>NB!</a:t>
            </a:r>
          </a:p>
          <a:p>
            <a:pPr marL="0" indent="0">
              <a:buNone/>
            </a:pPr>
            <a:r>
              <a:rPr lang="nb-NO" smtClean="0"/>
              <a:t>Fra </a:t>
            </a:r>
            <a:r>
              <a:rPr lang="nb-NO" dirty="0" smtClean="0"/>
              <a:t>og med 20. juli 2018 må alle nye medlemmer samtykke til Finansforbundets bruk av deres personopplysninger.</a:t>
            </a:r>
          </a:p>
          <a:p>
            <a:pPr marL="0" indent="0">
              <a:buNone/>
            </a:pPr>
            <a:r>
              <a:rPr lang="nb-NO" dirty="0" smtClean="0"/>
              <a:t>Dette gjøres ved at potensielle medlemmer mottar en lenke der de gir samtykke til vår databruk.</a:t>
            </a:r>
            <a:endParaRPr lang="nb-NO" dirty="0"/>
          </a:p>
        </p:txBody>
      </p:sp>
      <p:pic>
        <p:nvPicPr>
          <p:cNvPr id="7" name="Plassholder for innhold 6"/>
          <p:cNvPicPr>
            <a:picLocks noGrp="1" noChangeAspect="1"/>
          </p:cNvPicPr>
          <p:nvPr>
            <p:ph idx="10"/>
          </p:nvPr>
        </p:nvPicPr>
        <p:blipFill>
          <a:blip r:embed="rId3"/>
          <a:stretch>
            <a:fillRect/>
          </a:stretch>
        </p:blipFill>
        <p:spPr>
          <a:xfrm>
            <a:off x="6903452" y="1524001"/>
            <a:ext cx="4880055" cy="4394292"/>
          </a:xfrm>
          <a:prstGeom prst="rect">
            <a:avLst/>
          </a:prstGeom>
        </p:spPr>
      </p:pic>
    </p:spTree>
    <p:extLst>
      <p:ext uri="{BB962C8B-B14F-4D97-AF65-F5344CB8AC3E}">
        <p14:creationId xmlns:p14="http://schemas.microsoft.com/office/powerpoint/2010/main" val="258876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52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a:t>Foredrag 20 min</a:t>
            </a:r>
          </a:p>
          <a:p>
            <a:r>
              <a:rPr lang="nb-NO" dirty="0"/>
              <a:t>Øvelse 30 min</a:t>
            </a:r>
          </a:p>
          <a:p>
            <a:r>
              <a:rPr lang="nb-NO" dirty="0"/>
              <a:t>Diskusjon 20 min</a:t>
            </a:r>
          </a:p>
          <a:p>
            <a:pPr marL="0" indent="0">
              <a:buNone/>
            </a:pPr>
            <a:endParaRPr lang="nb-NO" dirty="0"/>
          </a:p>
        </p:txBody>
      </p:sp>
      <p:sp>
        <p:nvSpPr>
          <p:cNvPr id="3" name="Tittel 2"/>
          <p:cNvSpPr>
            <a:spLocks noGrp="1"/>
          </p:cNvSpPr>
          <p:nvPr>
            <p:ph type="title"/>
          </p:nvPr>
        </p:nvSpPr>
        <p:spPr/>
        <p:txBody>
          <a:bodyPr/>
          <a:lstStyle/>
          <a:p>
            <a:r>
              <a:rPr lang="nb-NO" dirty="0" smtClean="0"/>
              <a:t>Program</a:t>
            </a:r>
            <a:endParaRPr lang="nb-NO" dirty="0"/>
          </a:p>
        </p:txBody>
      </p:sp>
    </p:spTree>
    <p:extLst>
      <p:ext uri="{BB962C8B-B14F-4D97-AF65-F5344CB8AC3E}">
        <p14:creationId xmlns:p14="http://schemas.microsoft.com/office/powerpoint/2010/main" val="33900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 y="1"/>
            <a:ext cx="12267156" cy="461665"/>
          </a:xfrm>
          <a:prstGeom prst="rect">
            <a:avLst/>
          </a:prstGeom>
          <a:solidFill>
            <a:schemeClr val="tx1"/>
          </a:solidFill>
        </p:spPr>
        <p:txBody>
          <a:bodyPr wrap="square" rtlCol="0">
            <a:spAutoFit/>
          </a:bodyPr>
          <a:lstStyle/>
          <a:p>
            <a:pPr defTabSz="609585"/>
            <a:endParaRPr lang="nb-NO" sz="2400" dirty="0">
              <a:solidFill>
                <a:srgbClr val="009900"/>
              </a:solidFill>
            </a:endParaRPr>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901" y="-3353"/>
            <a:ext cx="6861353" cy="6861353"/>
          </a:xfrm>
        </p:spPr>
      </p:pic>
    </p:spTree>
    <p:extLst>
      <p:ext uri="{BB962C8B-B14F-4D97-AF65-F5344CB8AC3E}">
        <p14:creationId xmlns:p14="http://schemas.microsoft.com/office/powerpoint/2010/main" val="2084937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Produktsalg og verdisalg!</a:t>
            </a:r>
            <a:endParaRPr lang="nb-NO" dirty="0"/>
          </a:p>
        </p:txBody>
      </p:sp>
      <p:sp>
        <p:nvSpPr>
          <p:cNvPr id="7" name="Plassholder for innhold 6"/>
          <p:cNvSpPr>
            <a:spLocks noGrp="1"/>
          </p:cNvSpPr>
          <p:nvPr>
            <p:ph idx="10"/>
          </p:nvPr>
        </p:nvSpPr>
        <p:spPr>
          <a:xfrm>
            <a:off x="384628" y="1884571"/>
            <a:ext cx="5507683" cy="4620613"/>
          </a:xfrm>
        </p:spPr>
        <p:txBody>
          <a:bodyPr>
            <a:normAutofit/>
          </a:bodyPr>
          <a:lstStyle/>
          <a:p>
            <a:endParaRPr lang="nb-NO" dirty="0" smtClean="0"/>
          </a:p>
        </p:txBody>
      </p:sp>
      <p:pic>
        <p:nvPicPr>
          <p:cNvPr id="8" name="Bilde 7"/>
          <p:cNvPicPr>
            <a:picLocks noChangeAspect="1"/>
          </p:cNvPicPr>
          <p:nvPr/>
        </p:nvPicPr>
        <p:blipFill>
          <a:blip r:embed="rId3"/>
          <a:stretch>
            <a:fillRect/>
          </a:stretch>
        </p:blipFill>
        <p:spPr>
          <a:xfrm>
            <a:off x="805542" y="1824204"/>
            <a:ext cx="10559143" cy="4798836"/>
          </a:xfrm>
          <a:prstGeom prst="rect">
            <a:avLst/>
          </a:prstGeom>
        </p:spPr>
      </p:pic>
    </p:spTree>
    <p:extLst>
      <p:ext uri="{BB962C8B-B14F-4D97-AF65-F5344CB8AC3E}">
        <p14:creationId xmlns:p14="http://schemas.microsoft.com/office/powerpoint/2010/main" val="315843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Vær forberedt på produktsalg!</a:t>
            </a:r>
            <a:endParaRPr lang="nb-NO" dirty="0"/>
          </a:p>
        </p:txBody>
      </p:sp>
      <p:sp>
        <p:nvSpPr>
          <p:cNvPr id="2" name="Plassholder for innhold 1"/>
          <p:cNvSpPr>
            <a:spLocks noGrp="1"/>
          </p:cNvSpPr>
          <p:nvPr>
            <p:ph idx="1"/>
          </p:nvPr>
        </p:nvSpPr>
        <p:spPr/>
        <p:txBody>
          <a:bodyPr/>
          <a:lstStyle/>
          <a:p>
            <a:r>
              <a:rPr lang="nb-NO" dirty="0" smtClean="0"/>
              <a:t>Pris på medlemskap</a:t>
            </a:r>
          </a:p>
          <a:p>
            <a:r>
              <a:rPr lang="nb-NO" dirty="0" smtClean="0"/>
              <a:t>Fagforeningsfradrag på selvangivelsen</a:t>
            </a:r>
          </a:p>
          <a:p>
            <a:r>
              <a:rPr lang="nb-NO" dirty="0" smtClean="0"/>
              <a:t>Gratis </a:t>
            </a:r>
            <a:r>
              <a:rPr lang="nb-NO" dirty="0" err="1" smtClean="0"/>
              <a:t>coaching</a:t>
            </a:r>
            <a:r>
              <a:rPr lang="nb-NO" dirty="0" smtClean="0"/>
              <a:t> for nye medlemmer</a:t>
            </a:r>
          </a:p>
          <a:p>
            <a:r>
              <a:rPr lang="nb-NO" dirty="0" smtClean="0"/>
              <a:t>Utvalg/råd dere sitter i</a:t>
            </a:r>
          </a:p>
          <a:p>
            <a:r>
              <a:rPr lang="nb-NO" dirty="0" smtClean="0"/>
              <a:t>Hva skjer i bedriften</a:t>
            </a:r>
          </a:p>
          <a:p>
            <a:r>
              <a:rPr lang="nb-NO" dirty="0" smtClean="0"/>
              <a:t>Den lokale tariffavtalen</a:t>
            </a:r>
          </a:p>
          <a:p>
            <a:endParaRPr lang="nb-NO" dirty="0"/>
          </a:p>
        </p:txBody>
      </p:sp>
      <p:pic>
        <p:nvPicPr>
          <p:cNvPr id="8" name="Plassholder for innhold 7"/>
          <p:cNvPicPr>
            <a:picLocks noGrp="1" noChangeAspect="1"/>
          </p:cNvPicPr>
          <p:nvPr>
            <p:ph idx="10"/>
          </p:nvPr>
        </p:nvPicPr>
        <p:blipFill rotWithShape="1">
          <a:blip r:embed="rId3"/>
          <a:srcRect l="14452" t="9607" r="13713"/>
          <a:stretch/>
        </p:blipFill>
        <p:spPr>
          <a:xfrm>
            <a:off x="6021865" y="1942259"/>
            <a:ext cx="5727822" cy="4333152"/>
          </a:xfrm>
          <a:prstGeom prst="rect">
            <a:avLst/>
          </a:prstGeom>
        </p:spPr>
      </p:pic>
    </p:spTree>
    <p:extLst>
      <p:ext uri="{BB962C8B-B14F-4D97-AF65-F5344CB8AC3E}">
        <p14:creationId xmlns:p14="http://schemas.microsoft.com/office/powerpoint/2010/main" val="320624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Spør og lytt (verdi)</a:t>
            </a:r>
            <a:endParaRPr lang="nb-NO" dirty="0"/>
          </a:p>
        </p:txBody>
      </p:sp>
      <p:pic>
        <p:nvPicPr>
          <p:cNvPr id="4" name="Plassholder for innhold 3"/>
          <p:cNvPicPr>
            <a:picLocks noGrp="1" noChangeAspect="1"/>
          </p:cNvPicPr>
          <p:nvPr>
            <p:ph idx="1"/>
          </p:nvPr>
        </p:nvPicPr>
        <p:blipFill>
          <a:blip r:embed="rId3"/>
          <a:stretch>
            <a:fillRect/>
          </a:stretch>
        </p:blipFill>
        <p:spPr>
          <a:xfrm>
            <a:off x="1077173" y="2385380"/>
            <a:ext cx="4170025" cy="2871465"/>
          </a:xfrm>
          <a:prstGeom prst="rect">
            <a:avLst/>
          </a:prstGeom>
        </p:spPr>
      </p:pic>
      <p:sp>
        <p:nvSpPr>
          <p:cNvPr id="5" name="Rektangel 4"/>
          <p:cNvSpPr/>
          <p:nvPr/>
        </p:nvSpPr>
        <p:spPr>
          <a:xfrm>
            <a:off x="5247198" y="2895715"/>
            <a:ext cx="6096000" cy="2677656"/>
          </a:xfrm>
          <a:prstGeom prst="rect">
            <a:avLst/>
          </a:prstGeom>
        </p:spPr>
        <p:txBody>
          <a:bodyPr>
            <a:spAutoFit/>
          </a:bodyPr>
          <a:lstStyle/>
          <a:p>
            <a:pPr lvl="0" defTabSz="457200"/>
            <a:r>
              <a:rPr lang="nb-NO" sz="2400" dirty="0">
                <a:solidFill>
                  <a:prstClr val="black"/>
                </a:solidFill>
              </a:rPr>
              <a:t>Den som stiller spørsmål, styrer samtalen</a:t>
            </a:r>
          </a:p>
          <a:p>
            <a:pPr lvl="0" defTabSz="457200"/>
            <a:endParaRPr lang="nb-NO" sz="2400" dirty="0">
              <a:solidFill>
                <a:prstClr val="black"/>
              </a:solidFill>
            </a:endParaRPr>
          </a:p>
          <a:p>
            <a:pPr lvl="0" defTabSz="457200"/>
            <a:r>
              <a:rPr lang="nb-NO" sz="2400" dirty="0">
                <a:solidFill>
                  <a:prstClr val="black"/>
                </a:solidFill>
              </a:rPr>
              <a:t>Du får vite noe om behov</a:t>
            </a:r>
          </a:p>
          <a:p>
            <a:pPr lvl="0" defTabSz="457200"/>
            <a:endParaRPr lang="nb-NO" sz="2400" dirty="0">
              <a:solidFill>
                <a:prstClr val="black"/>
              </a:solidFill>
            </a:endParaRPr>
          </a:p>
          <a:p>
            <a:pPr lvl="0" defTabSz="457200"/>
            <a:r>
              <a:rPr lang="nb-NO" sz="2400" dirty="0">
                <a:solidFill>
                  <a:prstClr val="black"/>
                </a:solidFill>
              </a:rPr>
              <a:t>Den du snakker med, får fortelle om seg selv, det liker de fleste å gjøre, føler seg forstått, føler tillit</a:t>
            </a:r>
          </a:p>
        </p:txBody>
      </p:sp>
    </p:spTree>
    <p:extLst>
      <p:ext uri="{BB962C8B-B14F-4D97-AF65-F5344CB8AC3E}">
        <p14:creationId xmlns:p14="http://schemas.microsoft.com/office/powerpoint/2010/main" val="41513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Bruk kunnskapen din!!</a:t>
            </a:r>
            <a:endParaRPr lang="nb-NO" dirty="0"/>
          </a:p>
        </p:txBody>
      </p:sp>
      <p:sp>
        <p:nvSpPr>
          <p:cNvPr id="2" name="Plassholder for innhold 1"/>
          <p:cNvSpPr>
            <a:spLocks noGrp="1"/>
          </p:cNvSpPr>
          <p:nvPr>
            <p:ph idx="1"/>
          </p:nvPr>
        </p:nvSpPr>
        <p:spPr/>
        <p:txBody>
          <a:bodyPr/>
          <a:lstStyle/>
          <a:p>
            <a:r>
              <a:rPr lang="nb-NO" dirty="0"/>
              <a:t>Når du snakker med potensielle medlemmer</a:t>
            </a:r>
          </a:p>
          <a:p>
            <a:r>
              <a:rPr lang="nb-NO" dirty="0"/>
              <a:t>Når du informerer</a:t>
            </a:r>
          </a:p>
          <a:p>
            <a:r>
              <a:rPr lang="nb-NO" dirty="0"/>
              <a:t>Når du planlegger arrangement</a:t>
            </a:r>
          </a:p>
          <a:p>
            <a:r>
              <a:rPr lang="nb-NO" dirty="0"/>
              <a:t>Når du snakker med ledelsen</a:t>
            </a:r>
          </a:p>
          <a:p>
            <a:r>
              <a:rPr lang="nb-NO" dirty="0"/>
              <a:t>Når du lager planer</a:t>
            </a:r>
          </a:p>
          <a:p>
            <a:endParaRPr lang="nb-NO" dirty="0"/>
          </a:p>
        </p:txBody>
      </p:sp>
      <p:pic>
        <p:nvPicPr>
          <p:cNvPr id="7" name="Plassholder for innhold 6"/>
          <p:cNvPicPr>
            <a:picLocks noGrp="1" noChangeAspect="1"/>
          </p:cNvPicPr>
          <p:nvPr>
            <p:ph idx="10"/>
          </p:nvPr>
        </p:nvPicPr>
        <p:blipFill rotWithShape="1">
          <a:blip r:embed="rId3"/>
          <a:srcRect l="13747" t="8954" r="18748"/>
          <a:stretch/>
        </p:blipFill>
        <p:spPr>
          <a:xfrm>
            <a:off x="6145635" y="1524000"/>
            <a:ext cx="5513468" cy="4470513"/>
          </a:xfrm>
          <a:prstGeom prst="rect">
            <a:avLst/>
          </a:prstGeom>
        </p:spPr>
      </p:pic>
    </p:spTree>
    <p:extLst>
      <p:ext uri="{BB962C8B-B14F-4D97-AF65-F5344CB8AC3E}">
        <p14:creationId xmlns:p14="http://schemas.microsoft.com/office/powerpoint/2010/main" val="57646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Oppgave</a:t>
            </a:r>
            <a:endParaRPr lang="nb-NO" dirty="0"/>
          </a:p>
        </p:txBody>
      </p:sp>
      <p:sp>
        <p:nvSpPr>
          <p:cNvPr id="2" name="Plassholder for innhold 1"/>
          <p:cNvSpPr>
            <a:spLocks noGrp="1"/>
          </p:cNvSpPr>
          <p:nvPr>
            <p:ph idx="1"/>
          </p:nvPr>
        </p:nvSpPr>
        <p:spPr/>
        <p:txBody>
          <a:bodyPr/>
          <a:lstStyle/>
          <a:p>
            <a:r>
              <a:rPr lang="nb-NO" dirty="0"/>
              <a:t>Grupper på tre; to tillitsvalgte og et nyansatt ikke-medlem</a:t>
            </a:r>
          </a:p>
          <a:p>
            <a:r>
              <a:rPr lang="nb-NO" dirty="0"/>
              <a:t>Bytt, slik at alle får vært nyansatt</a:t>
            </a:r>
          </a:p>
          <a:p>
            <a:endParaRPr lang="nb-NO" dirty="0"/>
          </a:p>
          <a:p>
            <a:r>
              <a:rPr lang="nb-NO" dirty="0"/>
              <a:t>Gjennomfør en vervesamtale som produktsalg og en som verdisalg</a:t>
            </a:r>
          </a:p>
          <a:p>
            <a:pPr marL="0" indent="0">
              <a:buNone/>
            </a:pPr>
            <a:endParaRPr lang="nb-NO" dirty="0"/>
          </a:p>
        </p:txBody>
      </p:sp>
    </p:spTree>
    <p:extLst>
      <p:ext uri="{BB962C8B-B14F-4D97-AF65-F5344CB8AC3E}">
        <p14:creationId xmlns:p14="http://schemas.microsoft.com/office/powerpoint/2010/main" val="712018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Plenumsdiskusjon</a:t>
            </a:r>
            <a:endParaRPr lang="nb-NO" dirty="0"/>
          </a:p>
        </p:txBody>
      </p:sp>
      <p:sp>
        <p:nvSpPr>
          <p:cNvPr id="2" name="Plassholder for innhold 1"/>
          <p:cNvSpPr>
            <a:spLocks noGrp="1"/>
          </p:cNvSpPr>
          <p:nvPr>
            <p:ph idx="1"/>
          </p:nvPr>
        </p:nvSpPr>
        <p:spPr/>
        <p:txBody>
          <a:bodyPr>
            <a:normAutofit lnSpcReduction="10000"/>
          </a:bodyPr>
          <a:lstStyle/>
          <a:p>
            <a:r>
              <a:rPr lang="nb-NO" dirty="0"/>
              <a:t>Hvordan er det å bli utsatt for et produktsalg?</a:t>
            </a:r>
          </a:p>
          <a:p>
            <a:r>
              <a:rPr lang="nb-NO" dirty="0"/>
              <a:t>Hvordan er det å bli utsatt for et verdisalg?</a:t>
            </a:r>
          </a:p>
          <a:p>
            <a:endParaRPr lang="nb-NO" dirty="0"/>
          </a:p>
          <a:p>
            <a:r>
              <a:rPr lang="nb-NO" dirty="0"/>
              <a:t>Hvordan er det å </a:t>
            </a:r>
            <a:r>
              <a:rPr lang="nb-NO" dirty="0" err="1"/>
              <a:t>produktselge</a:t>
            </a:r>
            <a:r>
              <a:rPr lang="nb-NO" dirty="0"/>
              <a:t>?</a:t>
            </a:r>
          </a:p>
          <a:p>
            <a:r>
              <a:rPr lang="nb-NO" dirty="0"/>
              <a:t>Hvordan er det å </a:t>
            </a:r>
            <a:r>
              <a:rPr lang="nb-NO" dirty="0" err="1"/>
              <a:t>verdiselge</a:t>
            </a:r>
            <a:r>
              <a:rPr lang="nb-NO" dirty="0"/>
              <a:t>?</a:t>
            </a:r>
          </a:p>
          <a:p>
            <a:endParaRPr lang="nb-NO" dirty="0"/>
          </a:p>
          <a:p>
            <a:r>
              <a:rPr lang="nb-NO" dirty="0"/>
              <a:t>Konklusjon?</a:t>
            </a:r>
          </a:p>
          <a:p>
            <a:pPr marL="0" indent="0">
              <a:buNone/>
            </a:pPr>
            <a:endParaRPr lang="nb-NO" dirty="0"/>
          </a:p>
        </p:txBody>
      </p:sp>
      <p:sp>
        <p:nvSpPr>
          <p:cNvPr id="6" name="Plassholder for innhold 5"/>
          <p:cNvSpPr>
            <a:spLocks noGrp="1"/>
          </p:cNvSpPr>
          <p:nvPr>
            <p:ph idx="10"/>
          </p:nvPr>
        </p:nvSpPr>
        <p:spPr/>
        <p:txBody>
          <a:bodyPr/>
          <a:lstStyle/>
          <a:p>
            <a:endParaRPr lang="nb-NO" dirty="0"/>
          </a:p>
        </p:txBody>
      </p:sp>
    </p:spTree>
    <p:extLst>
      <p:ext uri="{BB962C8B-B14F-4D97-AF65-F5344CB8AC3E}">
        <p14:creationId xmlns:p14="http://schemas.microsoft.com/office/powerpoint/2010/main" val="6887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F33C4BCC-A54F-4B1B-8F28-4FB0139F2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735A7B-76FF-43D9-9BF2-21C4C5D8BB53}">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TotalTime>
  <Words>1816</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.AppleSystemUIFont</vt:lpstr>
      <vt:lpstr>Arial</vt:lpstr>
      <vt:lpstr>Calibri</vt:lpstr>
      <vt:lpstr>Lucida Grande</vt:lpstr>
      <vt:lpstr>Wingdings</vt:lpstr>
      <vt:lpstr>1_finansforbundet_mal</vt:lpstr>
      <vt:lpstr>2_Powerpoint Mal</vt:lpstr>
      <vt:lpstr>Powerpoint Mal</vt:lpstr>
      <vt:lpstr>1_Powerpoint Mal</vt:lpstr>
      <vt:lpstr>Oppslutning &amp; Verving   </vt:lpstr>
      <vt:lpstr>Program</vt:lpstr>
      <vt:lpstr>PowerPoint-presentasjon</vt:lpstr>
      <vt:lpstr>Produktsalg og verdisalg!</vt:lpstr>
      <vt:lpstr>Vær forberedt på produktsalg!</vt:lpstr>
      <vt:lpstr>Spør og lytt (verdi)</vt:lpstr>
      <vt:lpstr>Bruk kunnskapen din!!</vt:lpstr>
      <vt:lpstr>Oppgave</vt:lpstr>
      <vt:lpstr>Plenumsdiskusjon</vt:lpstr>
      <vt:lpstr>Verving og GDPR</vt:lpstr>
      <vt:lpstr>PowerPoint-presentasjon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Synlighet og oppslutning</dc:title>
  <dc:creator>Inger Eline Romundgard</dc:creator>
  <cp:lastModifiedBy>Inger Eline Romundgard</cp:lastModifiedBy>
  <cp:revision>8</cp:revision>
  <dcterms:created xsi:type="dcterms:W3CDTF">2017-09-14T12:50:28Z</dcterms:created>
  <dcterms:modified xsi:type="dcterms:W3CDTF">2018-08-09T10:41:11Z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