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3"/>
  </p:sldMasterIdLst>
  <p:notesMasterIdLst>
    <p:notesMasterId r:id="rId27"/>
  </p:notesMasterIdLst>
  <p:sldIdLst>
    <p:sldId id="257" r:id="rId4"/>
    <p:sldId id="261" r:id="rId5"/>
    <p:sldId id="290" r:id="rId6"/>
    <p:sldId id="284" r:id="rId7"/>
    <p:sldId id="258" r:id="rId8"/>
    <p:sldId id="299" r:id="rId9"/>
    <p:sldId id="300" r:id="rId10"/>
    <p:sldId id="267" r:id="rId11"/>
    <p:sldId id="296" r:id="rId12"/>
    <p:sldId id="283" r:id="rId13"/>
    <p:sldId id="302" r:id="rId14"/>
    <p:sldId id="303" r:id="rId15"/>
    <p:sldId id="291" r:id="rId16"/>
    <p:sldId id="270" r:id="rId17"/>
    <p:sldId id="273" r:id="rId18"/>
    <p:sldId id="274" r:id="rId19"/>
    <p:sldId id="288" r:id="rId20"/>
    <p:sldId id="277" r:id="rId21"/>
    <p:sldId id="278" r:id="rId22"/>
    <p:sldId id="279" r:id="rId23"/>
    <p:sldId id="280" r:id="rId24"/>
    <p:sldId id="293" r:id="rId25"/>
    <p:sldId id="281" r:id="rId26"/>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81" autoAdjust="0"/>
    <p:restoredTop sz="54112" autoAdjust="0"/>
  </p:normalViewPr>
  <p:slideViewPr>
    <p:cSldViewPr snapToGrid="0">
      <p:cViewPr varScale="1">
        <p:scale>
          <a:sx n="50" d="100"/>
          <a:sy n="50" d="100"/>
        </p:scale>
        <p:origin x="1950" y="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1.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A80841-8AFF-43AB-AA79-502EB37EDBD9}" type="datetimeFigureOut">
              <a:rPr lang="nb-NO" smtClean="0"/>
              <a:t>14.09.2018</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81EB9C-7EA9-433C-8DB9-E1FEF82F1D4C}" type="slidenum">
              <a:rPr lang="nb-NO" smtClean="0"/>
              <a:t>‹#›</a:t>
            </a:fld>
            <a:endParaRPr lang="nb-NO"/>
          </a:p>
        </p:txBody>
      </p:sp>
    </p:spTree>
    <p:extLst>
      <p:ext uri="{BB962C8B-B14F-4D97-AF65-F5344CB8AC3E}">
        <p14:creationId xmlns:p14="http://schemas.microsoft.com/office/powerpoint/2010/main" val="990788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1" kern="1200" dirty="0" smtClean="0">
                <a:solidFill>
                  <a:srgbClr val="FF0000"/>
                </a:solidFill>
                <a:effectLst/>
                <a:latin typeface="+mn-lt"/>
                <a:ea typeface="+mn-ea"/>
                <a:cs typeface="+mn-cs"/>
              </a:rPr>
              <a:t>Til foredragsholder:</a:t>
            </a:r>
          </a:p>
          <a:p>
            <a:r>
              <a:rPr lang="nb-NO" sz="1200" b="1" kern="1200" dirty="0" smtClean="0">
                <a:solidFill>
                  <a:srgbClr val="FF0000"/>
                </a:solidFill>
                <a:effectLst/>
                <a:latin typeface="+mn-lt"/>
                <a:ea typeface="+mn-ea"/>
                <a:cs typeface="+mn-cs"/>
              </a:rPr>
              <a:t>Dette</a:t>
            </a:r>
            <a:r>
              <a:rPr lang="nb-NO" sz="1200" b="1" kern="1200" baseline="0" dirty="0" smtClean="0">
                <a:solidFill>
                  <a:srgbClr val="FF0000"/>
                </a:solidFill>
                <a:effectLst/>
                <a:latin typeface="+mn-lt"/>
                <a:ea typeface="+mn-ea"/>
                <a:cs typeface="+mn-cs"/>
              </a:rPr>
              <a:t> skal være en minimumspresentasjon av GDPR for våre tillitsvalgte. De skal være kjent med følgende:</a:t>
            </a:r>
          </a:p>
          <a:p>
            <a:pPr marL="171450" indent="-171450">
              <a:buFont typeface="Arial" panose="020B0604020202020204" pitchFamily="34" charset="0"/>
              <a:buChar char="•"/>
            </a:pPr>
            <a:r>
              <a:rPr lang="nb-NO" sz="1200" b="1" kern="1200" baseline="0" dirty="0" smtClean="0">
                <a:solidFill>
                  <a:srgbClr val="FF0000"/>
                </a:solidFill>
                <a:effectLst/>
                <a:latin typeface="+mn-lt"/>
                <a:ea typeface="+mn-ea"/>
                <a:cs typeface="+mn-cs"/>
              </a:rPr>
              <a:t>hva er en personopplysning og hva er ikke en personopplysning</a:t>
            </a:r>
          </a:p>
          <a:p>
            <a:pPr marL="171450" indent="-171450">
              <a:buFont typeface="Arial" panose="020B0604020202020204" pitchFamily="34" charset="0"/>
              <a:buChar char="•"/>
            </a:pPr>
            <a:r>
              <a:rPr lang="nb-NO" sz="1200" b="1" kern="1200" baseline="0" dirty="0" smtClean="0">
                <a:solidFill>
                  <a:srgbClr val="FF0000"/>
                </a:solidFill>
                <a:effectLst/>
                <a:latin typeface="+mn-lt"/>
                <a:ea typeface="+mn-ea"/>
                <a:cs typeface="+mn-cs"/>
              </a:rPr>
              <a:t>Fagforeningsmedlemskap er en særlig kategori personopplysning og må behandles med største forsiktighet</a:t>
            </a:r>
          </a:p>
          <a:p>
            <a:pPr marL="171450" indent="-171450">
              <a:buFont typeface="Arial" panose="020B0604020202020204" pitchFamily="34" charset="0"/>
              <a:buChar char="•"/>
            </a:pPr>
            <a:r>
              <a:rPr lang="nb-NO" sz="1200" b="1" kern="1200" baseline="0" dirty="0" smtClean="0">
                <a:solidFill>
                  <a:srgbClr val="FF0000"/>
                </a:solidFill>
                <a:effectLst/>
                <a:latin typeface="+mn-lt"/>
                <a:ea typeface="+mn-ea"/>
                <a:cs typeface="+mn-cs"/>
              </a:rPr>
              <a:t>Behandlingsgrunnlag, dataminimering og lagring</a:t>
            </a:r>
          </a:p>
          <a:p>
            <a:pPr marL="171450" indent="-171450">
              <a:buFont typeface="Arial" panose="020B0604020202020204" pitchFamily="34" charset="0"/>
              <a:buChar char="•"/>
            </a:pPr>
            <a:r>
              <a:rPr lang="nb-NO" sz="1200" b="1" kern="1200" baseline="0" dirty="0" smtClean="0">
                <a:solidFill>
                  <a:srgbClr val="FF0000"/>
                </a:solidFill>
                <a:effectLst/>
                <a:latin typeface="+mn-lt"/>
                <a:ea typeface="+mn-ea"/>
                <a:cs typeface="+mn-cs"/>
              </a:rPr>
              <a:t>Rutine for behandling av opplysninger internt i bedriften</a:t>
            </a:r>
          </a:p>
          <a:p>
            <a:pPr marL="171450" indent="-171450">
              <a:buFont typeface="Arial" panose="020B0604020202020204" pitchFamily="34" charset="0"/>
              <a:buChar char="•"/>
            </a:pPr>
            <a:r>
              <a:rPr lang="nb-NO" sz="1200" b="1" kern="1200" baseline="0" dirty="0" smtClean="0">
                <a:solidFill>
                  <a:srgbClr val="FF0000"/>
                </a:solidFill>
                <a:effectLst/>
                <a:latin typeface="+mn-lt"/>
                <a:ea typeface="+mn-ea"/>
                <a:cs typeface="+mn-cs"/>
              </a:rPr>
              <a:t>Gode tips + ring alltid vårt personvernombud en gang for mye enn en gang for lite</a:t>
            </a:r>
          </a:p>
          <a:p>
            <a:pPr marL="171450" indent="-171450">
              <a:buFont typeface="Arial" panose="020B0604020202020204" pitchFamily="34" charset="0"/>
              <a:buChar char="•"/>
            </a:pPr>
            <a:endParaRPr lang="nb-NO" sz="1200" kern="1200" baseline="0" dirty="0" smtClean="0">
              <a:solidFill>
                <a:schemeClr val="tx1"/>
              </a:solidFill>
              <a:effectLst/>
              <a:latin typeface="+mn-lt"/>
              <a:ea typeface="+mn-ea"/>
              <a:cs typeface="+mn-cs"/>
            </a:endParaRPr>
          </a:p>
          <a:p>
            <a:endParaRPr lang="nb-NO" sz="1200" kern="1200" baseline="0" dirty="0" smtClean="0">
              <a:solidFill>
                <a:schemeClr val="tx1"/>
              </a:solidFill>
              <a:effectLst/>
              <a:latin typeface="+mn-lt"/>
              <a:ea typeface="+mn-ea"/>
              <a:cs typeface="+mn-cs"/>
            </a:endParaRPr>
          </a:p>
          <a:p>
            <a:r>
              <a:rPr lang="nb-NO" sz="1200" kern="1200" baseline="0" dirty="0" smtClean="0">
                <a:solidFill>
                  <a:schemeClr val="tx1"/>
                </a:solidFill>
                <a:effectLst/>
                <a:latin typeface="+mn-lt"/>
                <a:ea typeface="+mn-ea"/>
                <a:cs typeface="+mn-cs"/>
              </a:rPr>
              <a:t>Manus:</a:t>
            </a:r>
          </a:p>
          <a:p>
            <a:r>
              <a:rPr lang="nb-NO" sz="1200" kern="1200" dirty="0" smtClean="0">
                <a:solidFill>
                  <a:schemeClr val="tx1"/>
                </a:solidFill>
                <a:effectLst/>
                <a:latin typeface="+mn-lt"/>
                <a:ea typeface="+mn-ea"/>
                <a:cs typeface="+mn-cs"/>
              </a:rPr>
              <a:t>Personvern og personopplysningsrett er et område som stadig blir mer aktuelt. Dette skyldes den utrolige teknologiske utviklingen, som åpner for stadig mer avanserte former for innhenting og behandling av personopplysninger til ulike formål. </a:t>
            </a:r>
          </a:p>
          <a:p>
            <a:r>
              <a:rPr lang="nb-NO" sz="1200" kern="1200" dirty="0" smtClean="0">
                <a:solidFill>
                  <a:schemeClr val="tx1"/>
                </a:solidFill>
                <a:effectLst/>
                <a:latin typeface="+mn-lt"/>
                <a:ea typeface="+mn-ea"/>
                <a:cs typeface="+mn-cs"/>
              </a:rPr>
              <a:t>Enhver arbeidsgiver vil under et ansettelsesforhold ha behov for å behandle personopplysninger om en arbeidstaker. Opplysningene kan være nødvendig for å administrere ordninger som ivaretar arbeidstakers interesser, som lønnsutbetalinger, eller for å iverksette tiltak som ikke er til arbeidstakers fordel, f.eks. beslutningsgrunnlag i en oppsigelsessituasjon. Arbeidsgiver fører også ulike former for kontroll i virksomheten. Kontroll og overvåkning i arbeidslivet er ikke noe nytt. Hver ny teknologisk innovasjon medfører nye måter å måle, evaluere og kontrollere ansatte på. Det Datatilsynet får flest henvendelser om er problemstillinger knyttet til kontroll og overvåkning i arbeidslivet. Spørsmålene dreier seg f.eks. om kameraovervåkning på jobb, innsyn i e-post, bruk av prestasjonsmålingssystemer og tilgangskontroll.</a:t>
            </a:r>
          </a:p>
          <a:p>
            <a:r>
              <a:rPr lang="nb-NO" sz="1200" b="1" kern="1200" dirty="0" smtClean="0">
                <a:solidFill>
                  <a:schemeClr val="tx1"/>
                </a:solidFill>
                <a:effectLst/>
                <a:latin typeface="+mn-lt"/>
                <a:ea typeface="+mn-ea"/>
                <a:cs typeface="+mn-cs"/>
              </a:rPr>
              <a:t>Temaet i dag er imidlertid ikke arbeidsgiver bruk av personopplysninger. Som tillitsvalgt behandler dere nemlig mange personopplysninger om våre medlemmer, og det er svært viktig at våre medlemmers personopplysninger behandles på en skikkelig måte i overenstemmelse med personvernregelverket. Vi følger kritisk med på arbeidsgivers bruk av ansattes personopplysninger, og da må vi også sørge for å behandle våre medlemmers personopplysninger korrekt.</a:t>
            </a:r>
          </a:p>
          <a:p>
            <a:endParaRPr lang="nb-NO" dirty="0"/>
          </a:p>
        </p:txBody>
      </p:sp>
      <p:sp>
        <p:nvSpPr>
          <p:cNvPr id="4" name="Plassholder for lysbildenummer 3"/>
          <p:cNvSpPr>
            <a:spLocks noGrp="1"/>
          </p:cNvSpPr>
          <p:nvPr>
            <p:ph type="sldNum" sz="quarter" idx="10"/>
          </p:nvPr>
        </p:nvSpPr>
        <p:spPr/>
        <p:txBody>
          <a:bodyPr/>
          <a:lstStyle/>
          <a:p>
            <a:fld id="{D60B51AC-F4F3-624A-984C-DB3639108764}" type="slidenum">
              <a:rPr lang="nb-NO" smtClean="0">
                <a:solidFill>
                  <a:prstClr val="black"/>
                </a:solidFill>
              </a:rPr>
              <a:pPr/>
              <a:t>1</a:t>
            </a:fld>
            <a:endParaRPr lang="nb-NO">
              <a:solidFill>
                <a:prstClr val="black"/>
              </a:solidFill>
            </a:endParaRPr>
          </a:p>
        </p:txBody>
      </p:sp>
    </p:spTree>
    <p:extLst>
      <p:ext uri="{BB962C8B-B14F-4D97-AF65-F5344CB8AC3E}">
        <p14:creationId xmlns:p14="http://schemas.microsoft.com/office/powerpoint/2010/main" val="25891166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dirty="0" smtClean="0">
                <a:solidFill>
                  <a:schemeClr val="tx1"/>
                </a:solidFill>
                <a:effectLst/>
                <a:latin typeface="+mn-lt"/>
                <a:ea typeface="+mn-ea"/>
                <a:cs typeface="+mn-cs"/>
              </a:rPr>
              <a:t>Den registrerte:</a:t>
            </a:r>
            <a:r>
              <a:rPr lang="nb-NO" sz="1200" kern="1200" baseline="0" dirty="0" smtClean="0">
                <a:solidFill>
                  <a:schemeClr val="tx1"/>
                </a:solidFill>
                <a:effectLst/>
                <a:latin typeface="+mn-lt"/>
                <a:ea typeface="+mn-ea"/>
                <a:cs typeface="+mn-cs"/>
              </a:rPr>
              <a:t> </a:t>
            </a:r>
            <a:r>
              <a:rPr lang="nb-NO" sz="1200" kern="1200" dirty="0" smtClean="0">
                <a:solidFill>
                  <a:schemeClr val="tx1"/>
                </a:solidFill>
                <a:effectLst/>
                <a:latin typeface="+mn-lt"/>
                <a:ea typeface="+mn-ea"/>
                <a:cs typeface="+mn-cs"/>
              </a:rPr>
              <a:t>Nyinnmeldte</a:t>
            </a:r>
            <a:r>
              <a:rPr lang="nb-NO" sz="1200" kern="1200" baseline="0" dirty="0" smtClean="0">
                <a:solidFill>
                  <a:schemeClr val="tx1"/>
                </a:solidFill>
                <a:effectLst/>
                <a:latin typeface="+mn-lt"/>
                <a:ea typeface="+mn-ea"/>
                <a:cs typeface="+mn-cs"/>
              </a:rPr>
              <a:t> medlemmer svarer per i dag på spørsmål på e-post før de bekrefter medlemskapet. Vi legger til grunn at det ligger i «sakens natur» at det å bli fagforeningsmedlem gjør at det behandles en del personopplysninger på vegne av den registrerte, men det gjøres medlemmene i større grad kjent med nå, enn tidligere. </a:t>
            </a:r>
          </a:p>
          <a:p>
            <a:r>
              <a:rPr lang="nb-NO" sz="1200" kern="1200" baseline="0" dirty="0" smtClean="0">
                <a:solidFill>
                  <a:schemeClr val="tx1"/>
                </a:solidFill>
                <a:effectLst/>
                <a:latin typeface="+mn-lt"/>
                <a:ea typeface="+mn-ea"/>
                <a:cs typeface="+mn-cs"/>
              </a:rPr>
              <a:t>Det ligger også en personvernerklæring ute på Finansforbundets rettside som utdyper hvilken informasjon vi behandler om medlemmene våre.</a:t>
            </a:r>
          </a:p>
          <a:p>
            <a:endParaRPr lang="nb-NO" sz="1200" kern="1200" dirty="0" smtClean="0">
              <a:solidFill>
                <a:schemeClr val="tx1"/>
              </a:solidFill>
              <a:effectLst/>
              <a:latin typeface="+mn-lt"/>
              <a:ea typeface="+mn-ea"/>
              <a:cs typeface="+mn-cs"/>
            </a:endParaRPr>
          </a:p>
          <a:p>
            <a:endParaRPr lang="nb-NO" sz="1200" kern="1200" dirty="0" smtClean="0">
              <a:solidFill>
                <a:schemeClr val="tx1"/>
              </a:solidFill>
              <a:effectLst/>
              <a:latin typeface="+mn-lt"/>
              <a:ea typeface="+mn-ea"/>
              <a:cs typeface="+mn-cs"/>
            </a:endParaRPr>
          </a:p>
          <a:p>
            <a:r>
              <a:rPr lang="nb-NO" sz="1200" kern="1200" dirty="0" smtClean="0">
                <a:solidFill>
                  <a:schemeClr val="tx1"/>
                </a:solidFill>
                <a:effectLst/>
                <a:latin typeface="+mn-lt"/>
                <a:ea typeface="+mn-ea"/>
                <a:cs typeface="+mn-cs"/>
              </a:rPr>
              <a:t>Den som behandler personopplysninger på vegne av behandlingsansvarlige, omtales som databehandler.</a:t>
            </a:r>
          </a:p>
          <a:p>
            <a:r>
              <a:rPr lang="nb-NO" sz="1200" kern="1200" dirty="0" smtClean="0">
                <a:solidFill>
                  <a:schemeClr val="tx1"/>
                </a:solidFill>
                <a:effectLst/>
                <a:latin typeface="+mn-lt"/>
                <a:ea typeface="+mn-ea"/>
                <a:cs typeface="+mn-cs"/>
              </a:rPr>
              <a:t>8)</a:t>
            </a:r>
          </a:p>
          <a:p>
            <a:r>
              <a:rPr lang="nb-NO" sz="1200" kern="1200" dirty="0" smtClean="0">
                <a:solidFill>
                  <a:schemeClr val="tx1"/>
                </a:solidFill>
                <a:effectLst/>
                <a:latin typeface="+mn-lt"/>
                <a:ea typeface="+mn-ea"/>
                <a:cs typeface="+mn-cs"/>
              </a:rPr>
              <a:t>«databehandler» en fysisk eller juridisk person, offentlig myndighet, institusjon eller ethvert annet organ som behandler personopplysninger på vegne av den behandlingsansvarlige,</a:t>
            </a:r>
          </a:p>
          <a:p>
            <a:r>
              <a:rPr lang="nb-NO" sz="1200" kern="1200" dirty="0" smtClean="0">
                <a:solidFill>
                  <a:schemeClr val="tx1"/>
                </a:solidFill>
                <a:effectLst/>
                <a:latin typeface="+mn-lt"/>
                <a:ea typeface="+mn-ea"/>
                <a:cs typeface="+mn-cs"/>
              </a:rPr>
              <a:t> </a:t>
            </a:r>
          </a:p>
          <a:p>
            <a:r>
              <a:rPr lang="nb-NO" sz="1200" kern="1200" dirty="0" smtClean="0">
                <a:solidFill>
                  <a:schemeClr val="tx1"/>
                </a:solidFill>
                <a:effectLst/>
                <a:latin typeface="+mn-lt"/>
                <a:ea typeface="+mn-ea"/>
                <a:cs typeface="+mn-cs"/>
              </a:rPr>
              <a:t>Personopplysningsloven stiller særskilte krav til databehandlere og behandlingsansvarliges bruk av disse.</a:t>
            </a:r>
          </a:p>
          <a:p>
            <a:r>
              <a:rPr lang="nb-NO" sz="1200" kern="1200" dirty="0" smtClean="0">
                <a:solidFill>
                  <a:schemeClr val="tx1"/>
                </a:solidFill>
                <a:effectLst/>
                <a:latin typeface="+mn-lt"/>
                <a:ea typeface="+mn-ea"/>
                <a:cs typeface="+mn-cs"/>
              </a:rPr>
              <a:t>Databehandlere befinner seg utenfor den behandlingsansvarliges organisasjon. Tillitsvalgte er således ikke Finansforbundets databehandlere, dere er representanter for forbundet. Questback derimot, er en av våre databehandlere. I tillegg til f.eks. Gjensidige og DNB kort, hvor vi har noen av våre medlemsfordeler. </a:t>
            </a:r>
          </a:p>
          <a:p>
            <a:endParaRPr lang="nb-NO" sz="1200" kern="1200" dirty="0" smtClean="0">
              <a:solidFill>
                <a:schemeClr val="tx1"/>
              </a:solidFill>
              <a:effectLst/>
              <a:latin typeface="+mn-lt"/>
              <a:ea typeface="+mn-ea"/>
              <a:cs typeface="+mn-cs"/>
            </a:endParaRPr>
          </a:p>
          <a:p>
            <a:r>
              <a:rPr lang="nb-NO" sz="1200" kern="1200" dirty="0" smtClean="0">
                <a:solidFill>
                  <a:schemeClr val="tx1"/>
                </a:solidFill>
                <a:effectLst/>
                <a:latin typeface="+mn-lt"/>
                <a:ea typeface="+mn-ea"/>
                <a:cs typeface="+mn-cs"/>
              </a:rPr>
              <a:t>Med våre databehandlere har vi databehandleravtaler, og de skal ikke bruke personopplysningene til noe annet enn det som skisseres i disse avtalene. Når det gjelder Gjensidige og DNB, skal det f.eks. ikke forekomme at de bruker våre medlemslister til å bedrive noen form for </a:t>
            </a:r>
            <a:r>
              <a:rPr lang="nb-NO" sz="1200" kern="1200" dirty="0" err="1" smtClean="0">
                <a:solidFill>
                  <a:schemeClr val="tx1"/>
                </a:solidFill>
                <a:effectLst/>
                <a:latin typeface="+mn-lt"/>
                <a:ea typeface="+mn-ea"/>
                <a:cs typeface="+mn-cs"/>
              </a:rPr>
              <a:t>mersalg</a:t>
            </a:r>
            <a:r>
              <a:rPr lang="nb-NO" sz="1200" kern="1200" dirty="0" smtClean="0">
                <a:solidFill>
                  <a:schemeClr val="tx1"/>
                </a:solidFill>
                <a:effectLst/>
                <a:latin typeface="+mn-lt"/>
                <a:ea typeface="+mn-ea"/>
                <a:cs typeface="+mn-cs"/>
              </a:rPr>
              <a:t> uten at vedkommende har et kundeforhold og har samtykket til dette.</a:t>
            </a:r>
          </a:p>
          <a:p>
            <a:endParaRPr lang="nb-NO" dirty="0"/>
          </a:p>
        </p:txBody>
      </p:sp>
      <p:sp>
        <p:nvSpPr>
          <p:cNvPr id="4" name="Plassholder for lysbildenummer 3"/>
          <p:cNvSpPr>
            <a:spLocks noGrp="1"/>
          </p:cNvSpPr>
          <p:nvPr>
            <p:ph type="sldNum" sz="quarter" idx="10"/>
          </p:nvPr>
        </p:nvSpPr>
        <p:spPr/>
        <p:txBody>
          <a:bodyPr/>
          <a:lstStyle/>
          <a:p>
            <a:fld id="{D281EB9C-7EA9-433C-8DB9-E1FEF82F1D4C}" type="slidenum">
              <a:rPr lang="nb-NO" smtClean="0"/>
              <a:t>10</a:t>
            </a:fld>
            <a:endParaRPr lang="nb-NO" dirty="0"/>
          </a:p>
        </p:txBody>
      </p:sp>
    </p:spTree>
    <p:extLst>
      <p:ext uri="{BB962C8B-B14F-4D97-AF65-F5344CB8AC3E}">
        <p14:creationId xmlns:p14="http://schemas.microsoft.com/office/powerpoint/2010/main" val="42694741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smtClean="0"/>
              <a:t>Behandlingsgrunnlag</a:t>
            </a:r>
            <a:r>
              <a:rPr lang="nb-NO" dirty="0" smtClean="0"/>
              <a:t> – bestemmelser i</a:t>
            </a:r>
            <a:r>
              <a:rPr lang="nb-NO" baseline="0" dirty="0" smtClean="0"/>
              <a:t> tariffavtalene som omhandler lønn. Finans Norge HA 14,5</a:t>
            </a:r>
          </a:p>
          <a:p>
            <a:r>
              <a:rPr lang="nb-NO" b="1" baseline="0" dirty="0" smtClean="0"/>
              <a:t>Formålsbegrensning</a:t>
            </a:r>
            <a:r>
              <a:rPr lang="nb-NO" baseline="0" dirty="0" smtClean="0"/>
              <a:t> – skal brukes til å kunne følge opp lønnsutvikling i bedriften, ev. beregne glidning og overheng lokalt, følge med på likelønnssituasjonen i bedriften, følge opp ev. sikringsbestemmelser i lokal TA</a:t>
            </a:r>
          </a:p>
          <a:p>
            <a:r>
              <a:rPr lang="nb-NO" baseline="0" dirty="0" smtClean="0"/>
              <a:t>Skal ikke brukes f eks i en nedbemanningssituasjon – «vi velger ut Anne fordi hun er høytlønnet»</a:t>
            </a:r>
          </a:p>
          <a:p>
            <a:r>
              <a:rPr lang="nb-NO" b="1" baseline="0" dirty="0" smtClean="0"/>
              <a:t>Dataminimering</a:t>
            </a:r>
            <a:r>
              <a:rPr lang="nb-NO" baseline="0" dirty="0" smtClean="0"/>
              <a:t> – hvilke data er det behov for å ha for å kunne oppnå formålet? Navn på medlem, avdelingstilknytning, kjønn, lønnsdata for de tre siste årene f eks.</a:t>
            </a:r>
          </a:p>
          <a:p>
            <a:r>
              <a:rPr lang="nb-NO" b="1" baseline="0" dirty="0" smtClean="0"/>
              <a:t>Lagring</a:t>
            </a:r>
            <a:r>
              <a:rPr lang="nb-NO" baseline="0" dirty="0" smtClean="0"/>
              <a:t> – foreslått 4 år i rutinen fra sekretariatet</a:t>
            </a:r>
          </a:p>
          <a:p>
            <a:r>
              <a:rPr lang="nb-NO" b="1" baseline="0" dirty="0" smtClean="0"/>
              <a:t>Integritet og fortrolighet </a:t>
            </a:r>
            <a:r>
              <a:rPr lang="nb-NO" baseline="0" dirty="0" smtClean="0"/>
              <a:t>– hvem trenger å se dataene? De som skal delta i lønnsdrøftelser.</a:t>
            </a:r>
          </a:p>
        </p:txBody>
      </p:sp>
      <p:sp>
        <p:nvSpPr>
          <p:cNvPr id="4" name="Plassholder for lysbildenummer 3"/>
          <p:cNvSpPr>
            <a:spLocks noGrp="1"/>
          </p:cNvSpPr>
          <p:nvPr>
            <p:ph type="sldNum" sz="quarter" idx="10"/>
          </p:nvPr>
        </p:nvSpPr>
        <p:spPr/>
        <p:txBody>
          <a:bodyPr/>
          <a:lstStyle/>
          <a:p>
            <a:fld id="{D281EB9C-7EA9-433C-8DB9-E1FEF82F1D4C}" type="slidenum">
              <a:rPr lang="nb-NO" smtClean="0"/>
              <a:t>11</a:t>
            </a:fld>
            <a:endParaRPr lang="nb-NO"/>
          </a:p>
        </p:txBody>
      </p:sp>
    </p:spTree>
    <p:extLst>
      <p:ext uri="{BB962C8B-B14F-4D97-AF65-F5344CB8AC3E}">
        <p14:creationId xmlns:p14="http://schemas.microsoft.com/office/powerpoint/2010/main" val="29162930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smtClean="0"/>
              <a:t>Behandlingsgrunnlag</a:t>
            </a:r>
            <a:r>
              <a:rPr lang="nb-NO" dirty="0" smtClean="0"/>
              <a:t> – det å være medlem i en fagforening</a:t>
            </a:r>
            <a:r>
              <a:rPr lang="nb-NO" baseline="0" dirty="0" smtClean="0"/>
              <a:t> gjør at du har rett til å få veiledning fra tillitsvalgte i saker som vedrører deres arbeidsforhold</a:t>
            </a:r>
          </a:p>
          <a:p>
            <a:r>
              <a:rPr lang="nb-NO" b="1" baseline="0" dirty="0" smtClean="0"/>
              <a:t>Formålsbegrensning</a:t>
            </a:r>
            <a:r>
              <a:rPr lang="nb-NO" baseline="0" dirty="0" smtClean="0"/>
              <a:t> – skal brukes for å kunne dokumentere viktige forhold f eks om oppsigelsessak. </a:t>
            </a:r>
          </a:p>
          <a:p>
            <a:endParaRPr lang="nb-NO" b="1" baseline="0" dirty="0" smtClean="0"/>
          </a:p>
          <a:p>
            <a:r>
              <a:rPr lang="nb-NO" b="1" baseline="0" dirty="0" smtClean="0"/>
              <a:t>Dataminimering</a:t>
            </a:r>
            <a:r>
              <a:rPr lang="nb-NO" baseline="0" dirty="0" smtClean="0"/>
              <a:t> – kan data lagres uten navn f eks? Mange tillitsvalgte ønsker å ta vare på opplysninger de har fått i slike saker for å være sikre på at de skal kunne huske saksforholdet dersom det kommer opp igjen, eller for læringens del. Da kan saken lagres anonymisert.</a:t>
            </a:r>
          </a:p>
          <a:p>
            <a:endParaRPr lang="nb-NO" b="1" baseline="0" dirty="0" smtClean="0"/>
          </a:p>
          <a:p>
            <a:r>
              <a:rPr lang="nb-NO" b="1" baseline="0" dirty="0" smtClean="0"/>
              <a:t>Lagring</a:t>
            </a:r>
            <a:r>
              <a:rPr lang="nb-NO" baseline="0" dirty="0" smtClean="0"/>
              <a:t> – Hvis/når saken overføres til advokater i sekretariatet skal opplysningene slettes hos den tillitsvalgte. Den tillitsvalgte må be den ansatte om selv å lagre opplysninger og dokumenter ved behov.</a:t>
            </a:r>
            <a:endParaRPr lang="nb-NO" b="1" baseline="0" dirty="0" smtClean="0"/>
          </a:p>
          <a:p>
            <a:endParaRPr lang="nb-NO" b="1" baseline="0" dirty="0" smtClean="0"/>
          </a:p>
          <a:p>
            <a:r>
              <a:rPr lang="nb-NO" b="1" baseline="0" dirty="0" smtClean="0"/>
              <a:t>Integritet og fortrolighet </a:t>
            </a:r>
            <a:r>
              <a:rPr lang="nb-NO" baseline="0" dirty="0" smtClean="0"/>
              <a:t>– hvem trenger å se saken/høre om den? I de fleste tilfeller av denne art, er det kun de som er involvert i saken som trenger å vite hvem </a:t>
            </a:r>
            <a:r>
              <a:rPr lang="nb-NO" baseline="0" smtClean="0"/>
              <a:t>den handler om.</a:t>
            </a:r>
            <a:endParaRPr lang="nb-NO" baseline="0" dirty="0" smtClean="0"/>
          </a:p>
          <a:p>
            <a:endParaRPr lang="nb-NO" dirty="0"/>
          </a:p>
        </p:txBody>
      </p:sp>
      <p:sp>
        <p:nvSpPr>
          <p:cNvPr id="4" name="Plassholder for lysbildenummer 3"/>
          <p:cNvSpPr>
            <a:spLocks noGrp="1"/>
          </p:cNvSpPr>
          <p:nvPr>
            <p:ph type="sldNum" sz="quarter" idx="10"/>
          </p:nvPr>
        </p:nvSpPr>
        <p:spPr/>
        <p:txBody>
          <a:bodyPr/>
          <a:lstStyle/>
          <a:p>
            <a:fld id="{D281EB9C-7EA9-433C-8DB9-E1FEF82F1D4C}" type="slidenum">
              <a:rPr lang="nb-NO" smtClean="0"/>
              <a:t>12</a:t>
            </a:fld>
            <a:endParaRPr lang="nb-NO"/>
          </a:p>
        </p:txBody>
      </p:sp>
    </p:spTree>
    <p:extLst>
      <p:ext uri="{BB962C8B-B14F-4D97-AF65-F5344CB8AC3E}">
        <p14:creationId xmlns:p14="http://schemas.microsoft.com/office/powerpoint/2010/main" val="24912627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1" kern="1200" dirty="0" smtClean="0">
                <a:solidFill>
                  <a:schemeClr val="tx1"/>
                </a:solidFill>
                <a:effectLst/>
                <a:latin typeface="+mn-lt"/>
                <a:ea typeface="+mn-ea"/>
                <a:cs typeface="+mn-cs"/>
              </a:rPr>
              <a:t>KRAV TIL BEHANDLING AV PERSONOPPLYSNINGER</a:t>
            </a:r>
            <a:endParaRPr lang="nb-NO" sz="1200" kern="1200" dirty="0" smtClean="0">
              <a:solidFill>
                <a:schemeClr val="tx1"/>
              </a:solidFill>
              <a:effectLst/>
              <a:latin typeface="+mn-lt"/>
              <a:ea typeface="+mn-ea"/>
              <a:cs typeface="+mn-cs"/>
            </a:endParaRPr>
          </a:p>
          <a:p>
            <a:r>
              <a:rPr lang="nb-NO" sz="1200" kern="1200" dirty="0" smtClean="0">
                <a:solidFill>
                  <a:schemeClr val="tx1"/>
                </a:solidFill>
                <a:effectLst/>
                <a:latin typeface="+mn-lt"/>
                <a:ea typeface="+mn-ea"/>
                <a:cs typeface="+mn-cs"/>
              </a:rPr>
              <a:t>I forordningens art 5 oppstilles det grunnkrav til behandling av personopplysninger. Art 5 er en av de viktigste bestemmelsene i forordningen, og oppstiller grunnleggende prinsipper for behandling av personopplysninger. Disse prinsippene spesifiseres nærmere i de øvrige artiklene i forordningen.</a:t>
            </a:r>
          </a:p>
          <a:p>
            <a:r>
              <a:rPr lang="nb-NO" sz="1200" b="1" kern="1200" dirty="0" smtClean="0">
                <a:solidFill>
                  <a:schemeClr val="tx1"/>
                </a:solidFill>
                <a:effectLst/>
                <a:latin typeface="+mn-lt"/>
                <a:ea typeface="+mn-ea"/>
                <a:cs typeface="+mn-cs"/>
              </a:rPr>
              <a:t> </a:t>
            </a:r>
            <a:endParaRPr lang="nb-NO" sz="1200" kern="1200" dirty="0" smtClean="0">
              <a:solidFill>
                <a:schemeClr val="tx1"/>
              </a:solidFill>
              <a:effectLst/>
              <a:latin typeface="+mn-lt"/>
              <a:ea typeface="+mn-ea"/>
              <a:cs typeface="+mn-cs"/>
            </a:endParaRPr>
          </a:p>
          <a:p>
            <a:r>
              <a:rPr lang="nb-NO" sz="1200" b="1" kern="1200" dirty="0" smtClean="0">
                <a:solidFill>
                  <a:schemeClr val="tx1"/>
                </a:solidFill>
                <a:effectLst/>
                <a:latin typeface="+mn-lt"/>
                <a:ea typeface="+mn-ea"/>
                <a:cs typeface="+mn-cs"/>
              </a:rPr>
              <a:t> </a:t>
            </a:r>
            <a:endParaRPr lang="nb-NO" sz="1200" kern="1200" dirty="0" smtClean="0">
              <a:solidFill>
                <a:schemeClr val="tx1"/>
              </a:solidFill>
              <a:effectLst/>
              <a:latin typeface="+mn-lt"/>
              <a:ea typeface="+mn-ea"/>
              <a:cs typeface="+mn-cs"/>
            </a:endParaRPr>
          </a:p>
          <a:p>
            <a:r>
              <a:rPr lang="nb-NO" sz="1200" b="1" kern="1200" dirty="0" smtClean="0">
                <a:solidFill>
                  <a:schemeClr val="tx1"/>
                </a:solidFill>
                <a:effectLst/>
                <a:latin typeface="+mn-lt"/>
                <a:ea typeface="+mn-ea"/>
                <a:cs typeface="+mn-cs"/>
              </a:rPr>
              <a:t> </a:t>
            </a:r>
            <a:endParaRPr lang="nb-NO" sz="1200" kern="1200" dirty="0" smtClean="0">
              <a:solidFill>
                <a:schemeClr val="tx1"/>
              </a:solidFill>
              <a:effectLst/>
              <a:latin typeface="+mn-lt"/>
              <a:ea typeface="+mn-ea"/>
              <a:cs typeface="+mn-cs"/>
            </a:endParaRPr>
          </a:p>
          <a:p>
            <a:r>
              <a:rPr lang="nb-NO" sz="1200" b="1" kern="1200" dirty="0" smtClean="0">
                <a:solidFill>
                  <a:schemeClr val="tx1"/>
                </a:solidFill>
                <a:effectLst/>
                <a:latin typeface="+mn-lt"/>
                <a:ea typeface="+mn-ea"/>
                <a:cs typeface="+mn-cs"/>
              </a:rPr>
              <a:t>Lovlighetsprinsippet</a:t>
            </a:r>
            <a:r>
              <a:rPr lang="nb-NO" sz="1200" kern="1200" dirty="0" smtClean="0">
                <a:solidFill>
                  <a:schemeClr val="tx1"/>
                </a:solidFill>
                <a:effectLst/>
                <a:latin typeface="+mn-lt"/>
                <a:ea typeface="+mn-ea"/>
                <a:cs typeface="+mn-cs"/>
              </a:rPr>
              <a:t> </a:t>
            </a:r>
            <a:r>
              <a:rPr lang="nb-NO" sz="1200" b="1" kern="1200" dirty="0" smtClean="0">
                <a:solidFill>
                  <a:schemeClr val="tx1"/>
                </a:solidFill>
                <a:effectLst/>
                <a:latin typeface="+mn-lt"/>
                <a:ea typeface="+mn-ea"/>
                <a:cs typeface="+mn-cs"/>
              </a:rPr>
              <a:t>og gjennomsiktighet</a:t>
            </a:r>
            <a:endParaRPr lang="nb-NO" sz="1200" kern="1200" dirty="0" smtClean="0">
              <a:solidFill>
                <a:schemeClr val="tx1"/>
              </a:solidFill>
              <a:effectLst/>
              <a:latin typeface="+mn-lt"/>
              <a:ea typeface="+mn-ea"/>
              <a:cs typeface="+mn-cs"/>
            </a:endParaRPr>
          </a:p>
          <a:p>
            <a:r>
              <a:rPr lang="nb-NO" sz="1200" kern="1200" dirty="0" smtClean="0">
                <a:solidFill>
                  <a:schemeClr val="tx1"/>
                </a:solidFill>
                <a:effectLst/>
                <a:latin typeface="+mn-lt"/>
                <a:ea typeface="+mn-ea"/>
                <a:cs typeface="+mn-cs"/>
              </a:rPr>
              <a:t>1. Personopplysninger skal</a:t>
            </a:r>
          </a:p>
          <a:p>
            <a:r>
              <a:rPr lang="nb-NO" sz="1200" kern="1200" dirty="0" smtClean="0">
                <a:solidFill>
                  <a:schemeClr val="tx1"/>
                </a:solidFill>
                <a:effectLst/>
                <a:latin typeface="+mn-lt"/>
                <a:ea typeface="+mn-ea"/>
                <a:cs typeface="+mn-cs"/>
              </a:rPr>
              <a:t> </a:t>
            </a:r>
          </a:p>
          <a:p>
            <a:r>
              <a:rPr lang="nb-NO" sz="1200" kern="1200" dirty="0" smtClean="0">
                <a:solidFill>
                  <a:schemeClr val="tx1"/>
                </a:solidFill>
                <a:effectLst/>
                <a:latin typeface="+mn-lt"/>
                <a:ea typeface="+mn-ea"/>
                <a:cs typeface="+mn-cs"/>
              </a:rPr>
              <a:t>a)</a:t>
            </a:r>
          </a:p>
          <a:p>
            <a:r>
              <a:rPr lang="nb-NO" sz="1200" kern="1200" dirty="0" smtClean="0">
                <a:solidFill>
                  <a:schemeClr val="tx1"/>
                </a:solidFill>
                <a:effectLst/>
                <a:latin typeface="+mn-lt"/>
                <a:ea typeface="+mn-ea"/>
                <a:cs typeface="+mn-cs"/>
              </a:rPr>
              <a:t>behandles på en lovlig, rettferdig og åpen måte med hensyn til den registrerte («lovlighet, rettferdighet og åpenhet»),</a:t>
            </a:r>
          </a:p>
          <a:p>
            <a:r>
              <a:rPr lang="nb-NO" sz="1200" kern="1200" dirty="0" smtClean="0">
                <a:solidFill>
                  <a:schemeClr val="tx1"/>
                </a:solidFill>
                <a:effectLst/>
                <a:latin typeface="+mn-lt"/>
                <a:ea typeface="+mn-ea"/>
                <a:cs typeface="+mn-cs"/>
              </a:rPr>
              <a:t> </a:t>
            </a:r>
          </a:p>
          <a:p>
            <a:r>
              <a:rPr lang="nb-NO" sz="1200" i="1" kern="1200" dirty="0" smtClean="0">
                <a:solidFill>
                  <a:schemeClr val="tx1"/>
                </a:solidFill>
                <a:effectLst/>
                <a:latin typeface="+mn-lt"/>
                <a:ea typeface="+mn-ea"/>
                <a:cs typeface="+mn-cs"/>
              </a:rPr>
              <a:t>Lovlighetsprinsippet</a:t>
            </a:r>
            <a:r>
              <a:rPr lang="nb-NO" sz="1200" kern="1200" dirty="0" smtClean="0">
                <a:solidFill>
                  <a:schemeClr val="tx1"/>
                </a:solidFill>
                <a:effectLst/>
                <a:latin typeface="+mn-lt"/>
                <a:ea typeface="+mn-ea"/>
                <a:cs typeface="+mn-cs"/>
              </a:rPr>
              <a:t> </a:t>
            </a:r>
          </a:p>
          <a:p>
            <a:r>
              <a:rPr lang="nb-NO" sz="1200" kern="1200" dirty="0" smtClean="0">
                <a:solidFill>
                  <a:schemeClr val="tx1"/>
                </a:solidFill>
                <a:effectLst/>
                <a:latin typeface="+mn-lt"/>
                <a:ea typeface="+mn-ea"/>
                <a:cs typeface="+mn-cs"/>
              </a:rPr>
              <a:t>Lovlighetsprinsippet innebærer at behandling av personopplysninger må ha et rettslig grunnlag for at behandlingen er lovlig. Poenget er at vi må ha en konkret hjemmel for vår behandling av medlemsopplysninger, vi må ha et </a:t>
            </a:r>
            <a:r>
              <a:rPr lang="nb-NO" sz="1200" i="1" kern="1200" dirty="0" smtClean="0">
                <a:solidFill>
                  <a:schemeClr val="tx1"/>
                </a:solidFill>
                <a:effectLst/>
                <a:latin typeface="+mn-lt"/>
                <a:ea typeface="+mn-ea"/>
                <a:cs typeface="+mn-cs"/>
              </a:rPr>
              <a:t>behandlingsgrunnlag</a:t>
            </a:r>
            <a:r>
              <a:rPr lang="nb-NO" sz="1200" kern="1200" dirty="0" smtClean="0">
                <a:solidFill>
                  <a:schemeClr val="tx1"/>
                </a:solidFill>
                <a:effectLst/>
                <a:latin typeface="+mn-lt"/>
                <a:ea typeface="+mn-ea"/>
                <a:cs typeface="+mn-cs"/>
              </a:rPr>
              <a:t>.</a:t>
            </a:r>
          </a:p>
          <a:p>
            <a:r>
              <a:rPr lang="nb-NO" sz="1200" i="1" kern="1200" dirty="0" smtClean="0">
                <a:solidFill>
                  <a:schemeClr val="tx1"/>
                </a:solidFill>
                <a:effectLst/>
                <a:latin typeface="+mn-lt"/>
                <a:ea typeface="+mn-ea"/>
                <a:cs typeface="+mn-cs"/>
              </a:rPr>
              <a:t>Særlige kategorier personopplysninger</a:t>
            </a:r>
            <a:endParaRPr lang="nb-NO" sz="1200" kern="1200" dirty="0" smtClean="0">
              <a:solidFill>
                <a:schemeClr val="tx1"/>
              </a:solidFill>
              <a:effectLst/>
              <a:latin typeface="+mn-lt"/>
              <a:ea typeface="+mn-ea"/>
              <a:cs typeface="+mn-cs"/>
            </a:endParaRPr>
          </a:p>
          <a:p>
            <a:r>
              <a:rPr lang="nb-NO" sz="1200" kern="1200" dirty="0" smtClean="0">
                <a:solidFill>
                  <a:schemeClr val="tx1"/>
                </a:solidFill>
                <a:effectLst/>
                <a:latin typeface="+mn-lt"/>
                <a:ea typeface="+mn-ea"/>
                <a:cs typeface="+mn-cs"/>
              </a:rPr>
              <a:t>For noen typer opplysninger stilles det strengere krav til behandling enn for personopplysninger for øvrig. Før het dette sensitive personopplysninger, nå særlige kategorier personopplysninger. Hvilke typer opplysninger dette gjelder er uttømmende definert i forordningens art 9, og inkluderer rasemessig eller etnisk opprinnelse, politisk oppfatning, religion, seksuelle forhold eller orientering, og sist men ikke minst </a:t>
            </a:r>
            <a:r>
              <a:rPr lang="nb-NO" sz="1200" u="sng" kern="1200" dirty="0" smtClean="0">
                <a:solidFill>
                  <a:schemeClr val="tx1"/>
                </a:solidFill>
                <a:effectLst/>
                <a:latin typeface="+mn-lt"/>
                <a:ea typeface="+mn-ea"/>
                <a:cs typeface="+mn-cs"/>
              </a:rPr>
              <a:t>fagforeningsmedlemskap</a:t>
            </a:r>
            <a:r>
              <a:rPr lang="nb-NO" sz="1200" kern="1200" dirty="0" smtClean="0">
                <a:solidFill>
                  <a:schemeClr val="tx1"/>
                </a:solidFill>
                <a:effectLst/>
                <a:latin typeface="+mn-lt"/>
                <a:ea typeface="+mn-ea"/>
                <a:cs typeface="+mn-cs"/>
              </a:rPr>
              <a:t>. </a:t>
            </a:r>
          </a:p>
          <a:p>
            <a:pPr lvl="0"/>
            <a:r>
              <a:rPr lang="nb-NO" sz="1200" kern="1200" dirty="0" smtClean="0">
                <a:solidFill>
                  <a:schemeClr val="tx1"/>
                </a:solidFill>
                <a:effectLst/>
                <a:latin typeface="+mn-lt"/>
                <a:ea typeface="+mn-ea"/>
                <a:cs typeface="+mn-cs"/>
              </a:rPr>
              <a:t>Behandling av personopplysninger om rasemessig eller etnisk opprinnelse, politisk oppfatning, religion, filosofisk overbevisning eller fagforeningsmedlemskap, samt behandling av genetiske opplysninger og biometriske opplysninger med det formål å entydig identifisere en fysisk person, helseopplysninger eller opplysninger om en fysisk persons seksuelle forhold eller seksuelle orientering, er forbudt.</a:t>
            </a:r>
          </a:p>
          <a:p>
            <a:r>
              <a:rPr lang="nb-NO" sz="1200" kern="1200" dirty="0" smtClean="0">
                <a:solidFill>
                  <a:schemeClr val="tx1"/>
                </a:solidFill>
                <a:effectLst/>
                <a:latin typeface="+mn-lt"/>
                <a:ea typeface="+mn-ea"/>
                <a:cs typeface="+mn-cs"/>
              </a:rPr>
              <a:t> </a:t>
            </a:r>
          </a:p>
          <a:p>
            <a:r>
              <a:rPr lang="nb-NO" sz="1200" kern="1200" dirty="0" smtClean="0">
                <a:solidFill>
                  <a:schemeClr val="tx1"/>
                </a:solidFill>
                <a:effectLst/>
                <a:latin typeface="+mn-lt"/>
                <a:ea typeface="+mn-ea"/>
                <a:cs typeface="+mn-cs"/>
              </a:rPr>
              <a:t>Nå er det kanskje først og fremt forholdene litt lenger sør i Europa som gjør at </a:t>
            </a:r>
            <a:r>
              <a:rPr lang="nb-NO" sz="1200" kern="1200" dirty="0" err="1" smtClean="0">
                <a:solidFill>
                  <a:schemeClr val="tx1"/>
                </a:solidFill>
                <a:effectLst/>
                <a:latin typeface="+mn-lt"/>
                <a:ea typeface="+mn-ea"/>
                <a:cs typeface="+mn-cs"/>
              </a:rPr>
              <a:t>fagforeningsmedlemsskap</a:t>
            </a:r>
            <a:r>
              <a:rPr lang="nb-NO" sz="1200" kern="1200" dirty="0" smtClean="0">
                <a:solidFill>
                  <a:schemeClr val="tx1"/>
                </a:solidFill>
                <a:effectLst/>
                <a:latin typeface="+mn-lt"/>
                <a:ea typeface="+mn-ea"/>
                <a:cs typeface="+mn-cs"/>
              </a:rPr>
              <a:t> er en sensitiv personopplysningen, men regelen er lik for alle i EU, og det er viktig for oss å være oppmerksomme på at det stilles ekstra strenge krav til vår behandling av personopplysninger som fagforening. </a:t>
            </a:r>
          </a:p>
          <a:p>
            <a:r>
              <a:rPr lang="nb-NO" sz="1200" kern="1200" dirty="0" smtClean="0">
                <a:solidFill>
                  <a:schemeClr val="tx1"/>
                </a:solidFill>
                <a:effectLst/>
                <a:latin typeface="+mn-lt"/>
                <a:ea typeface="+mn-ea"/>
                <a:cs typeface="+mn-cs"/>
              </a:rPr>
              <a:t>For Finansforbundet som fagforening, er de mest aktuelle behandlingsgrunnlagene samtykke fra det enkelte medlem eller bokstav d: </a:t>
            </a:r>
          </a:p>
          <a:p>
            <a:r>
              <a:rPr lang="nb-NO" sz="1200" kern="1200" dirty="0" smtClean="0">
                <a:solidFill>
                  <a:schemeClr val="tx1"/>
                </a:solidFill>
                <a:effectLst/>
                <a:latin typeface="+mn-lt"/>
                <a:ea typeface="+mn-ea"/>
                <a:cs typeface="+mn-cs"/>
              </a:rPr>
              <a:t> </a:t>
            </a:r>
          </a:p>
          <a:p>
            <a:r>
              <a:rPr lang="nb-NO" sz="1200" kern="1200" dirty="0" smtClean="0">
                <a:solidFill>
                  <a:schemeClr val="tx1"/>
                </a:solidFill>
                <a:effectLst/>
                <a:latin typeface="+mn-lt"/>
                <a:ea typeface="+mn-ea"/>
                <a:cs typeface="+mn-cs"/>
              </a:rPr>
              <a:t>Nr. 1 får ikke anvendelse dersom et av følgende vilkår er oppfylt:</a:t>
            </a:r>
          </a:p>
          <a:p>
            <a:r>
              <a:rPr lang="nb-NO" sz="1200" kern="1200" dirty="0" smtClean="0">
                <a:solidFill>
                  <a:schemeClr val="tx1"/>
                </a:solidFill>
                <a:effectLst/>
                <a:latin typeface="+mn-lt"/>
                <a:ea typeface="+mn-ea"/>
                <a:cs typeface="+mn-cs"/>
              </a:rPr>
              <a:t> </a:t>
            </a:r>
          </a:p>
          <a:p>
            <a:r>
              <a:rPr lang="nb-NO" sz="1200" kern="1200" dirty="0" smtClean="0">
                <a:solidFill>
                  <a:schemeClr val="tx1"/>
                </a:solidFill>
                <a:effectLst/>
                <a:latin typeface="+mn-lt"/>
                <a:ea typeface="+mn-ea"/>
                <a:cs typeface="+mn-cs"/>
              </a:rPr>
              <a:t>a)</a:t>
            </a:r>
          </a:p>
          <a:p>
            <a:r>
              <a:rPr lang="nb-NO" sz="1200" kern="1200" dirty="0" smtClean="0">
                <a:solidFill>
                  <a:schemeClr val="tx1"/>
                </a:solidFill>
                <a:effectLst/>
                <a:latin typeface="+mn-lt"/>
                <a:ea typeface="+mn-ea"/>
                <a:cs typeface="+mn-cs"/>
              </a:rPr>
              <a:t>Den registrerte har gitt uttrykkelig samtykke til behandling av slike personopplysninger for ett eller flere spesifikke formål, unntatt dersom det i unionsretten eller medlemsstatenes nasjonale rett er fastsatt at den registrerte ikke kan oppheve forbudet nevnt i nr. 1.</a:t>
            </a:r>
          </a:p>
          <a:p>
            <a:r>
              <a:rPr lang="nb-NO" sz="1200" kern="1200" dirty="0" smtClean="0">
                <a:solidFill>
                  <a:schemeClr val="tx1"/>
                </a:solidFill>
                <a:effectLst/>
                <a:latin typeface="+mn-lt"/>
                <a:ea typeface="+mn-ea"/>
                <a:cs typeface="+mn-cs"/>
              </a:rPr>
              <a:t>d)</a:t>
            </a:r>
          </a:p>
          <a:p>
            <a:r>
              <a:rPr lang="nb-NO" sz="1200" kern="1200" dirty="0" smtClean="0">
                <a:solidFill>
                  <a:schemeClr val="tx1"/>
                </a:solidFill>
                <a:effectLst/>
                <a:latin typeface="+mn-lt"/>
                <a:ea typeface="+mn-ea"/>
                <a:cs typeface="+mn-cs"/>
              </a:rPr>
              <a:t>Behandlingen utføres av en stiftelse, sammenslutning eller et annet ideelt organ hvis mål er av politisk, religiøs eller </a:t>
            </a:r>
            <a:r>
              <a:rPr lang="nb-NO" sz="1200" kern="1200" dirty="0" err="1" smtClean="0">
                <a:solidFill>
                  <a:schemeClr val="tx1"/>
                </a:solidFill>
                <a:effectLst/>
                <a:latin typeface="+mn-lt"/>
                <a:ea typeface="+mn-ea"/>
                <a:cs typeface="+mn-cs"/>
              </a:rPr>
              <a:t>fagforeningsmessig</a:t>
            </a:r>
            <a:r>
              <a:rPr lang="nb-NO" sz="1200" kern="1200" dirty="0" smtClean="0">
                <a:solidFill>
                  <a:schemeClr val="tx1"/>
                </a:solidFill>
                <a:effectLst/>
                <a:latin typeface="+mn-lt"/>
                <a:ea typeface="+mn-ea"/>
                <a:cs typeface="+mn-cs"/>
              </a:rPr>
              <a:t> art, som ledd i organets berettigede aktiviteter og med nødvendige garantier, forutsatt at behandlingen bare gjelder organets medlemmer eller tidligere medlemmer eller personer som på grunn av organets mål har regelmessig kontakt med det, og at personopplysningene ikke utleveres til andre enn nevnte organ uten de registrertes samtykke.</a:t>
            </a:r>
          </a:p>
          <a:p>
            <a:r>
              <a:rPr lang="nb-NO" sz="1200" kern="1200" dirty="0" smtClean="0">
                <a:solidFill>
                  <a:schemeClr val="tx1"/>
                </a:solidFill>
                <a:effectLst/>
                <a:latin typeface="+mn-lt"/>
                <a:ea typeface="+mn-ea"/>
                <a:cs typeface="+mn-cs"/>
              </a:rPr>
              <a:t> </a:t>
            </a:r>
          </a:p>
          <a:p>
            <a:r>
              <a:rPr lang="nb-NO" sz="1200" i="1" kern="1200" dirty="0" smtClean="0">
                <a:solidFill>
                  <a:schemeClr val="tx1"/>
                </a:solidFill>
                <a:effectLst/>
                <a:latin typeface="+mn-lt"/>
                <a:ea typeface="+mn-ea"/>
                <a:cs typeface="+mn-cs"/>
              </a:rPr>
              <a:t>Gjennomsiktighet</a:t>
            </a:r>
            <a:endParaRPr lang="nb-NO" sz="1200" kern="1200" dirty="0" smtClean="0">
              <a:solidFill>
                <a:schemeClr val="tx1"/>
              </a:solidFill>
              <a:effectLst/>
              <a:latin typeface="+mn-lt"/>
              <a:ea typeface="+mn-ea"/>
              <a:cs typeface="+mn-cs"/>
            </a:endParaRPr>
          </a:p>
          <a:p>
            <a:r>
              <a:rPr lang="nb-NO" sz="1200" kern="1200" dirty="0" smtClean="0">
                <a:solidFill>
                  <a:schemeClr val="tx1"/>
                </a:solidFill>
                <a:effectLst/>
                <a:latin typeface="+mn-lt"/>
                <a:ea typeface="+mn-ea"/>
                <a:cs typeface="+mn-cs"/>
              </a:rPr>
              <a:t>Gjennomsiktighet vil si at behandlingen skal være oversiktlig og forutsigbar. Medlemmene skal vite hvilke personopplysninger som behandles, hvorfor de behandles og hvem og hvordan de behandles. Dette er grunnen til at de fleste virksomheter har utarbeidet personvernerklæringer. Det ligger en personvernerklæring også på våre nettsider, som skal gi medlemmene våre nødvendig informasjon om vår behandling av deres personopplysninger. </a:t>
            </a:r>
          </a:p>
          <a:p>
            <a:r>
              <a:rPr lang="nb-NO" sz="1200" b="1" kern="1200" dirty="0" smtClean="0">
                <a:solidFill>
                  <a:schemeClr val="tx1"/>
                </a:solidFill>
                <a:effectLst/>
                <a:latin typeface="+mn-lt"/>
                <a:ea typeface="+mn-ea"/>
                <a:cs typeface="+mn-cs"/>
              </a:rPr>
              <a:t>Formålsbegrensing</a:t>
            </a:r>
            <a:endParaRPr lang="nb-NO" sz="1200" kern="1200" dirty="0" smtClean="0">
              <a:solidFill>
                <a:schemeClr val="tx1"/>
              </a:solidFill>
              <a:effectLst/>
              <a:latin typeface="+mn-lt"/>
              <a:ea typeface="+mn-ea"/>
              <a:cs typeface="+mn-cs"/>
            </a:endParaRPr>
          </a:p>
          <a:p>
            <a:r>
              <a:rPr lang="nb-NO" sz="1200" kern="1200" dirty="0" smtClean="0">
                <a:solidFill>
                  <a:schemeClr val="tx1"/>
                </a:solidFill>
                <a:effectLst/>
                <a:latin typeface="+mn-lt"/>
                <a:ea typeface="+mn-ea"/>
                <a:cs typeface="+mn-cs"/>
              </a:rPr>
              <a:t>b)</a:t>
            </a:r>
          </a:p>
          <a:p>
            <a:r>
              <a:rPr lang="nb-NO" sz="1200" kern="1200" dirty="0" smtClean="0">
                <a:solidFill>
                  <a:schemeClr val="tx1"/>
                </a:solidFill>
                <a:effectLst/>
                <a:latin typeface="+mn-lt"/>
                <a:ea typeface="+mn-ea"/>
                <a:cs typeface="+mn-cs"/>
              </a:rPr>
              <a:t>samles inn for spesifikke, uttrykkelig angitte og berettigede formål og ikke </a:t>
            </a:r>
            <a:r>
              <a:rPr lang="nb-NO" sz="1200" kern="1200" dirty="0" err="1" smtClean="0">
                <a:solidFill>
                  <a:schemeClr val="tx1"/>
                </a:solidFill>
                <a:effectLst/>
                <a:latin typeface="+mn-lt"/>
                <a:ea typeface="+mn-ea"/>
                <a:cs typeface="+mn-cs"/>
              </a:rPr>
              <a:t>viderebehandles</a:t>
            </a:r>
            <a:r>
              <a:rPr lang="nb-NO" sz="1200" kern="1200" dirty="0" smtClean="0">
                <a:solidFill>
                  <a:schemeClr val="tx1"/>
                </a:solidFill>
                <a:effectLst/>
                <a:latin typeface="+mn-lt"/>
                <a:ea typeface="+mn-ea"/>
                <a:cs typeface="+mn-cs"/>
              </a:rPr>
              <a:t> på en måte som er uforenlig med disse formålene;</a:t>
            </a:r>
          </a:p>
          <a:p>
            <a:r>
              <a:rPr lang="nb-NO" sz="1200" kern="1200" dirty="0" smtClean="0">
                <a:solidFill>
                  <a:schemeClr val="tx1"/>
                </a:solidFill>
                <a:effectLst/>
                <a:latin typeface="+mn-lt"/>
                <a:ea typeface="+mn-ea"/>
                <a:cs typeface="+mn-cs"/>
              </a:rPr>
              <a:t/>
            </a:r>
            <a:br>
              <a:rPr lang="nb-NO" sz="1200" kern="1200" dirty="0" smtClean="0">
                <a:solidFill>
                  <a:schemeClr val="tx1"/>
                </a:solidFill>
                <a:effectLst/>
                <a:latin typeface="+mn-lt"/>
                <a:ea typeface="+mn-ea"/>
                <a:cs typeface="+mn-cs"/>
              </a:rPr>
            </a:br>
            <a:r>
              <a:rPr lang="nb-NO" sz="1200" kern="1200" dirty="0" smtClean="0">
                <a:solidFill>
                  <a:schemeClr val="tx1"/>
                </a:solidFill>
                <a:effectLst/>
                <a:latin typeface="+mn-lt"/>
                <a:ea typeface="+mn-ea"/>
                <a:cs typeface="+mn-cs"/>
              </a:rPr>
              <a:t>Prinsippet om formålsbegrensning innebærer at opplysningene skal samles inn for spesifikke og oppgitte formål. Det er ikke lov å bruke opplysningene til andre formål enn det som er kommunisert.</a:t>
            </a:r>
          </a:p>
          <a:p>
            <a:r>
              <a:rPr lang="nb-NO" sz="1200" b="1" kern="1200" dirty="0" smtClean="0">
                <a:solidFill>
                  <a:schemeClr val="tx1"/>
                </a:solidFill>
                <a:effectLst/>
                <a:latin typeface="+mn-lt"/>
                <a:ea typeface="+mn-ea"/>
                <a:cs typeface="+mn-cs"/>
              </a:rPr>
              <a:t>Dataminimering</a:t>
            </a:r>
            <a:endParaRPr lang="nb-NO" sz="1200" kern="1200" dirty="0" smtClean="0">
              <a:solidFill>
                <a:schemeClr val="tx1"/>
              </a:solidFill>
              <a:effectLst/>
              <a:latin typeface="+mn-lt"/>
              <a:ea typeface="+mn-ea"/>
              <a:cs typeface="+mn-cs"/>
            </a:endParaRPr>
          </a:p>
          <a:p>
            <a:r>
              <a:rPr lang="nb-NO" sz="1200" kern="1200" dirty="0" smtClean="0">
                <a:solidFill>
                  <a:schemeClr val="tx1"/>
                </a:solidFill>
                <a:effectLst/>
                <a:latin typeface="+mn-lt"/>
                <a:ea typeface="+mn-ea"/>
                <a:cs typeface="+mn-cs"/>
              </a:rPr>
              <a:t>c)</a:t>
            </a:r>
          </a:p>
          <a:p>
            <a:r>
              <a:rPr lang="nb-NO" sz="1200" kern="1200" dirty="0" smtClean="0">
                <a:solidFill>
                  <a:schemeClr val="tx1"/>
                </a:solidFill>
                <a:effectLst/>
                <a:latin typeface="+mn-lt"/>
                <a:ea typeface="+mn-ea"/>
                <a:cs typeface="+mn-cs"/>
              </a:rPr>
              <a:t>være adekvate, relevante og begrenset til det som er nødvendig for formålene de behandles for («dataminimering»),</a:t>
            </a:r>
          </a:p>
          <a:p>
            <a:r>
              <a:rPr lang="nb-NO" sz="1200" kern="1200" dirty="0" smtClean="0">
                <a:solidFill>
                  <a:schemeClr val="tx1"/>
                </a:solidFill>
                <a:effectLst/>
                <a:latin typeface="+mn-lt"/>
                <a:ea typeface="+mn-ea"/>
                <a:cs typeface="+mn-cs"/>
              </a:rPr>
              <a:t> </a:t>
            </a:r>
          </a:p>
          <a:p>
            <a:r>
              <a:rPr lang="nb-NO" sz="1200" kern="1200" dirty="0" smtClean="0">
                <a:solidFill>
                  <a:schemeClr val="tx1"/>
                </a:solidFill>
                <a:effectLst/>
                <a:latin typeface="+mn-lt"/>
                <a:ea typeface="+mn-ea"/>
                <a:cs typeface="+mn-cs"/>
              </a:rPr>
              <a:t>Prinsippet om dataminimering innebærer at opplysningene skal være strengt begrenset til det som er nødvendig for formålet. Kun de opplysningene som etter en streng vurdering er nødvendige for formålet skal samles inn.</a:t>
            </a:r>
          </a:p>
          <a:p>
            <a:r>
              <a:rPr lang="nb-NO" sz="1200" kern="1200" dirty="0" smtClean="0">
                <a:solidFill>
                  <a:schemeClr val="tx1"/>
                </a:solidFill>
                <a:effectLst/>
                <a:latin typeface="+mn-lt"/>
                <a:ea typeface="+mn-ea"/>
                <a:cs typeface="+mn-cs"/>
              </a:rPr>
              <a:t>Eks fra Datatilsynet: kart-</a:t>
            </a:r>
            <a:r>
              <a:rPr lang="nb-NO" sz="1200" kern="1200" dirty="0" err="1" smtClean="0">
                <a:solidFill>
                  <a:schemeClr val="tx1"/>
                </a:solidFill>
                <a:effectLst/>
                <a:latin typeface="+mn-lt"/>
                <a:ea typeface="+mn-ea"/>
                <a:cs typeface="+mn-cs"/>
              </a:rPr>
              <a:t>app</a:t>
            </a:r>
            <a:r>
              <a:rPr lang="nb-NO" sz="1200" kern="1200" dirty="0" smtClean="0">
                <a:solidFill>
                  <a:schemeClr val="tx1"/>
                </a:solidFill>
                <a:effectLst/>
                <a:latin typeface="+mn-lt"/>
                <a:ea typeface="+mn-ea"/>
                <a:cs typeface="+mn-cs"/>
              </a:rPr>
              <a:t> som viser vei fra A-B trenger info om hvor du er, ikke hvem du er og tilgang til kontaktene på telefonen din.</a:t>
            </a:r>
          </a:p>
          <a:p>
            <a:r>
              <a:rPr lang="nb-NO" sz="1200" b="1" kern="1200" dirty="0" smtClean="0">
                <a:solidFill>
                  <a:schemeClr val="tx1"/>
                </a:solidFill>
                <a:effectLst/>
                <a:latin typeface="+mn-lt"/>
                <a:ea typeface="+mn-ea"/>
                <a:cs typeface="+mn-cs"/>
              </a:rPr>
              <a:t>Riktighet</a:t>
            </a:r>
            <a:endParaRPr lang="nb-NO" sz="1200" kern="1200" dirty="0" smtClean="0">
              <a:solidFill>
                <a:schemeClr val="tx1"/>
              </a:solidFill>
              <a:effectLst/>
              <a:latin typeface="+mn-lt"/>
              <a:ea typeface="+mn-ea"/>
              <a:cs typeface="+mn-cs"/>
            </a:endParaRPr>
          </a:p>
          <a:p>
            <a:r>
              <a:rPr lang="nb-NO" sz="1200" kern="1200" dirty="0" smtClean="0">
                <a:solidFill>
                  <a:schemeClr val="tx1"/>
                </a:solidFill>
                <a:effectLst/>
                <a:latin typeface="+mn-lt"/>
                <a:ea typeface="+mn-ea"/>
                <a:cs typeface="+mn-cs"/>
              </a:rPr>
              <a:t>d)</a:t>
            </a:r>
          </a:p>
          <a:p>
            <a:r>
              <a:rPr lang="nb-NO" sz="1200" kern="1200" dirty="0" smtClean="0">
                <a:solidFill>
                  <a:schemeClr val="tx1"/>
                </a:solidFill>
                <a:effectLst/>
                <a:latin typeface="+mn-lt"/>
                <a:ea typeface="+mn-ea"/>
                <a:cs typeface="+mn-cs"/>
              </a:rPr>
              <a:t>være korrekte og om nødvendig oppdaterte; det må treffes ethvert rimelig tiltak for å sikre at personopplysninger som er uriktige med hensyn til formålene de behandles for, uten opphold slettes eller rettes («riktighet»),</a:t>
            </a:r>
          </a:p>
          <a:p>
            <a:r>
              <a:rPr lang="nb-NO" sz="1200" kern="1200" dirty="0" smtClean="0">
                <a:solidFill>
                  <a:schemeClr val="tx1"/>
                </a:solidFill>
                <a:effectLst/>
                <a:latin typeface="+mn-lt"/>
                <a:ea typeface="+mn-ea"/>
                <a:cs typeface="+mn-cs"/>
              </a:rPr>
              <a:t>Prinsippet om riktighet innebærer at opplysningene skal være riktige og oppdaterte. Og det må treffes ethvert rimelig tiltak for å sikre at personopplysninger som er uriktige, uten opphold slettes eller korrigeres</a:t>
            </a:r>
          </a:p>
          <a:p>
            <a:r>
              <a:rPr lang="nb-NO" sz="1200" kern="1200" dirty="0" smtClean="0">
                <a:solidFill>
                  <a:schemeClr val="tx1"/>
                </a:solidFill>
                <a:effectLst/>
                <a:latin typeface="+mn-lt"/>
                <a:ea typeface="+mn-ea"/>
                <a:cs typeface="+mn-cs"/>
              </a:rPr>
              <a:t>Min side på finansforbundet.no vil nå regelmessig varsle medlemmene om kontroll av personopplysninger </a:t>
            </a:r>
          </a:p>
          <a:p>
            <a:r>
              <a:rPr lang="nb-NO" sz="1200" b="1" kern="1200" dirty="0" smtClean="0">
                <a:solidFill>
                  <a:schemeClr val="tx1"/>
                </a:solidFill>
                <a:effectLst/>
                <a:latin typeface="+mn-lt"/>
                <a:ea typeface="+mn-ea"/>
                <a:cs typeface="+mn-cs"/>
              </a:rPr>
              <a:t>Lagringsbegrensing</a:t>
            </a:r>
            <a:endParaRPr lang="nb-NO" sz="1200" kern="1200" dirty="0" smtClean="0">
              <a:solidFill>
                <a:schemeClr val="tx1"/>
              </a:solidFill>
              <a:effectLst/>
              <a:latin typeface="+mn-lt"/>
              <a:ea typeface="+mn-ea"/>
              <a:cs typeface="+mn-cs"/>
            </a:endParaRPr>
          </a:p>
          <a:p>
            <a:r>
              <a:rPr lang="nb-NO" sz="1200" kern="1200" dirty="0" smtClean="0">
                <a:solidFill>
                  <a:schemeClr val="tx1"/>
                </a:solidFill>
                <a:effectLst/>
                <a:latin typeface="+mn-lt"/>
                <a:ea typeface="+mn-ea"/>
                <a:cs typeface="+mn-cs"/>
              </a:rPr>
              <a:t>e)</a:t>
            </a:r>
          </a:p>
          <a:p>
            <a:r>
              <a:rPr lang="nb-NO" sz="1200" kern="1200" dirty="0" smtClean="0">
                <a:solidFill>
                  <a:schemeClr val="tx1"/>
                </a:solidFill>
                <a:effectLst/>
                <a:latin typeface="+mn-lt"/>
                <a:ea typeface="+mn-ea"/>
                <a:cs typeface="+mn-cs"/>
              </a:rPr>
              <a:t>lagres slik at det ikke er mulig å identifisere de registrerte i lengre perioder enn det som er nødvendig for formålene som personopplysningene behandles for;</a:t>
            </a:r>
          </a:p>
          <a:p>
            <a:r>
              <a:rPr lang="nb-NO" sz="1200" kern="1200" dirty="0" smtClean="0">
                <a:solidFill>
                  <a:schemeClr val="tx1"/>
                </a:solidFill>
                <a:effectLst/>
                <a:latin typeface="+mn-lt"/>
                <a:ea typeface="+mn-ea"/>
                <a:cs typeface="+mn-cs"/>
              </a:rPr>
              <a:t> </a:t>
            </a:r>
          </a:p>
          <a:p>
            <a:r>
              <a:rPr lang="nb-NO" sz="1200" kern="1200" dirty="0" smtClean="0">
                <a:solidFill>
                  <a:schemeClr val="tx1"/>
                </a:solidFill>
                <a:effectLst/>
                <a:latin typeface="+mn-lt"/>
                <a:ea typeface="+mn-ea"/>
                <a:cs typeface="+mn-cs"/>
              </a:rPr>
              <a:t>Prinsippet om lagringsbegrensning innebærer at opplysningene skal lagres slik at det ikke er mulig å identifisere medlemmet i lengre periode enn det som er nødvendig for formålene opplysningene behandles for. Og her må nok vi alle foreta en oppryddingsjobb, alt for mye lagres alt for lenge og sletterutiner må på plass. I rutinen for tillitsvalgtes håndtering av personopplysninger er det satt opp noen tidsfrister for sletting, men det er svært viktig at hver og en av oss har et bevisst forhold til hva vi lagrer, og hvorfor vi lagrer det. Er ikke behovet tilstede skal det slettes, og i denne forbindelse må vi skille strengt mellom </a:t>
            </a:r>
            <a:r>
              <a:rPr lang="nb-NO" sz="1200" kern="1200" dirty="0" err="1" smtClean="0">
                <a:solidFill>
                  <a:schemeClr val="tx1"/>
                </a:solidFill>
                <a:effectLst/>
                <a:latin typeface="+mn-lt"/>
                <a:ea typeface="+mn-ea"/>
                <a:cs typeface="+mn-cs"/>
              </a:rPr>
              <a:t>need</a:t>
            </a:r>
            <a:r>
              <a:rPr lang="nb-NO" sz="1200" kern="1200" dirty="0" smtClean="0">
                <a:solidFill>
                  <a:schemeClr val="tx1"/>
                </a:solidFill>
                <a:effectLst/>
                <a:latin typeface="+mn-lt"/>
                <a:ea typeface="+mn-ea"/>
                <a:cs typeface="+mn-cs"/>
              </a:rPr>
              <a:t> to have og </a:t>
            </a:r>
            <a:r>
              <a:rPr lang="nb-NO" sz="1200" kern="1200" dirty="0" err="1" smtClean="0">
                <a:solidFill>
                  <a:schemeClr val="tx1"/>
                </a:solidFill>
                <a:effectLst/>
                <a:latin typeface="+mn-lt"/>
                <a:ea typeface="+mn-ea"/>
                <a:cs typeface="+mn-cs"/>
              </a:rPr>
              <a:t>nice</a:t>
            </a:r>
            <a:r>
              <a:rPr lang="nb-NO" sz="1200" kern="1200" dirty="0" smtClean="0">
                <a:solidFill>
                  <a:schemeClr val="tx1"/>
                </a:solidFill>
                <a:effectLst/>
                <a:latin typeface="+mn-lt"/>
                <a:ea typeface="+mn-ea"/>
                <a:cs typeface="+mn-cs"/>
              </a:rPr>
              <a:t> to have.</a:t>
            </a:r>
          </a:p>
          <a:p>
            <a:r>
              <a:rPr lang="nb-NO" sz="1200" kern="1200" dirty="0" smtClean="0">
                <a:solidFill>
                  <a:schemeClr val="tx1"/>
                </a:solidFill>
                <a:effectLst/>
                <a:latin typeface="+mn-lt"/>
                <a:ea typeface="+mn-ea"/>
                <a:cs typeface="+mn-cs"/>
              </a:rPr>
              <a:t> </a:t>
            </a:r>
          </a:p>
          <a:p>
            <a:r>
              <a:rPr lang="nb-NO" sz="1200" kern="1200" dirty="0" smtClean="0">
                <a:solidFill>
                  <a:schemeClr val="tx1"/>
                </a:solidFill>
                <a:effectLst/>
                <a:latin typeface="+mn-lt"/>
                <a:ea typeface="+mn-ea"/>
                <a:cs typeface="+mn-cs"/>
              </a:rPr>
              <a:t> </a:t>
            </a:r>
          </a:p>
          <a:p>
            <a:r>
              <a:rPr lang="nb-NO" sz="1200" b="1" kern="1200" dirty="0" smtClean="0">
                <a:solidFill>
                  <a:schemeClr val="tx1"/>
                </a:solidFill>
                <a:effectLst/>
                <a:latin typeface="+mn-lt"/>
                <a:ea typeface="+mn-ea"/>
                <a:cs typeface="+mn-cs"/>
              </a:rPr>
              <a:t>Integritet og fortrolighet</a:t>
            </a:r>
            <a:endParaRPr lang="nb-NO" sz="1200" kern="1200" dirty="0" smtClean="0">
              <a:solidFill>
                <a:schemeClr val="tx1"/>
              </a:solidFill>
              <a:effectLst/>
              <a:latin typeface="+mn-lt"/>
              <a:ea typeface="+mn-ea"/>
              <a:cs typeface="+mn-cs"/>
            </a:endParaRPr>
          </a:p>
          <a:p>
            <a:r>
              <a:rPr lang="nb-NO" sz="1200" kern="1200" dirty="0" smtClean="0">
                <a:solidFill>
                  <a:schemeClr val="tx1"/>
                </a:solidFill>
                <a:effectLst/>
                <a:latin typeface="+mn-lt"/>
                <a:ea typeface="+mn-ea"/>
                <a:cs typeface="+mn-cs"/>
              </a:rPr>
              <a:t>f)</a:t>
            </a:r>
          </a:p>
          <a:p>
            <a:r>
              <a:rPr lang="nb-NO" sz="1200" kern="1200" dirty="0" smtClean="0">
                <a:solidFill>
                  <a:schemeClr val="tx1"/>
                </a:solidFill>
                <a:effectLst/>
                <a:latin typeface="+mn-lt"/>
                <a:ea typeface="+mn-ea"/>
                <a:cs typeface="+mn-cs"/>
              </a:rPr>
              <a:t>behandles på en måte som sikrer tilstrekkelig sikkerhet for personopplysningene, herunder vern mot uautorisert eller ulovlig behandling og mot utilsiktet tap, ødeleggelse eller skade, ved bruk av egnede tekniske eller organisatoriske tiltak («integritet og konfidensialitet»).</a:t>
            </a:r>
          </a:p>
          <a:p>
            <a:r>
              <a:rPr lang="nb-NO" sz="1200" kern="1200" dirty="0" smtClean="0">
                <a:solidFill>
                  <a:schemeClr val="tx1"/>
                </a:solidFill>
                <a:effectLst/>
                <a:latin typeface="+mn-lt"/>
                <a:ea typeface="+mn-ea"/>
                <a:cs typeface="+mn-cs"/>
              </a:rPr>
              <a:t> </a:t>
            </a:r>
          </a:p>
          <a:p>
            <a:r>
              <a:rPr lang="nb-NO" sz="1200" kern="1200" dirty="0" smtClean="0">
                <a:solidFill>
                  <a:schemeClr val="tx1"/>
                </a:solidFill>
                <a:effectLst/>
                <a:latin typeface="+mn-lt"/>
                <a:ea typeface="+mn-ea"/>
                <a:cs typeface="+mn-cs"/>
              </a:rPr>
              <a:t>Prinsippet om integritet og fortrolighet innebærer at det kun skal gis tilgang til opplysningene til de som strengt tatt trenger det. Det er ikke alle opplysninger dere sitter på i deres tillitsvalgtarbeid som andre trenger innsyn i. Bistår dere et medlem f.eks. i forbindelse med en oppsigelsessak, trenger ikke øvrig tillitsvalgte i din bedrift innsyn i sakens dokumenter.</a:t>
            </a:r>
          </a:p>
          <a:p>
            <a:endParaRPr lang="nb-NO" dirty="0"/>
          </a:p>
        </p:txBody>
      </p:sp>
      <p:sp>
        <p:nvSpPr>
          <p:cNvPr id="4" name="Plassholder for lysbildenummer 3"/>
          <p:cNvSpPr>
            <a:spLocks noGrp="1"/>
          </p:cNvSpPr>
          <p:nvPr>
            <p:ph type="sldNum" sz="quarter" idx="10"/>
          </p:nvPr>
        </p:nvSpPr>
        <p:spPr/>
        <p:txBody>
          <a:bodyPr/>
          <a:lstStyle/>
          <a:p>
            <a:fld id="{D281EB9C-7EA9-433C-8DB9-E1FEF82F1D4C}" type="slidenum">
              <a:rPr lang="nb-NO" smtClean="0"/>
              <a:t>17</a:t>
            </a:fld>
            <a:endParaRPr lang="nb-NO"/>
          </a:p>
        </p:txBody>
      </p:sp>
    </p:spTree>
    <p:extLst>
      <p:ext uri="{BB962C8B-B14F-4D97-AF65-F5344CB8AC3E}">
        <p14:creationId xmlns:p14="http://schemas.microsoft.com/office/powerpoint/2010/main" val="998090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Dere kan vurdere å gå raskt gjennom rutinen ved behov,</a:t>
            </a:r>
            <a:r>
              <a:rPr lang="nb-NO" baseline="0" dirty="0" smtClean="0"/>
              <a:t> eventuelt bare forklare at det skal finnes en rutine for behandling av personopplysninger i alle bedrifter.</a:t>
            </a:r>
            <a:endParaRPr lang="nb-NO" dirty="0"/>
          </a:p>
        </p:txBody>
      </p:sp>
      <p:sp>
        <p:nvSpPr>
          <p:cNvPr id="4" name="Plassholder for lysbildenummer 3"/>
          <p:cNvSpPr>
            <a:spLocks noGrp="1"/>
          </p:cNvSpPr>
          <p:nvPr>
            <p:ph type="sldNum" sz="quarter" idx="10"/>
          </p:nvPr>
        </p:nvSpPr>
        <p:spPr/>
        <p:txBody>
          <a:bodyPr/>
          <a:lstStyle/>
          <a:p>
            <a:fld id="{D281EB9C-7EA9-433C-8DB9-E1FEF82F1D4C}" type="slidenum">
              <a:rPr lang="nb-NO" smtClean="0"/>
              <a:t>18</a:t>
            </a:fld>
            <a:endParaRPr lang="nb-NO"/>
          </a:p>
        </p:txBody>
      </p:sp>
    </p:spTree>
    <p:extLst>
      <p:ext uri="{BB962C8B-B14F-4D97-AF65-F5344CB8AC3E}">
        <p14:creationId xmlns:p14="http://schemas.microsoft.com/office/powerpoint/2010/main" val="10001060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D281EB9C-7EA9-433C-8DB9-E1FEF82F1D4C}" type="slidenum">
              <a:rPr lang="nb-NO" smtClean="0"/>
              <a:t>22</a:t>
            </a:fld>
            <a:endParaRPr lang="nb-NO"/>
          </a:p>
        </p:txBody>
      </p:sp>
    </p:spTree>
    <p:extLst>
      <p:ext uri="{BB962C8B-B14F-4D97-AF65-F5344CB8AC3E}">
        <p14:creationId xmlns:p14="http://schemas.microsoft.com/office/powerpoint/2010/main" val="23785656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Det vi skal gjøre i de neste</a:t>
            </a:r>
            <a:r>
              <a:rPr lang="nb-NO" baseline="0" dirty="0" smtClean="0"/>
              <a:t> 45 minuttene er å forklare kort hva som er en personopplysning og hva som ikke er en personopplysning i tillitsvalgtsammenheng.</a:t>
            </a:r>
          </a:p>
          <a:p>
            <a:r>
              <a:rPr lang="nb-NO" baseline="0" dirty="0" smtClean="0"/>
              <a:t>Målsettingen er at du skal ha relativt klart for det når du som tillitsvalgt behandler en personopplysning og når gjør du det ikke. </a:t>
            </a:r>
          </a:p>
          <a:p>
            <a:r>
              <a:rPr lang="nb-NO" baseline="0" dirty="0" smtClean="0"/>
              <a:t>Videre skal vi si noe om når du har rett til å behandle en personopplysning og hvordan du da må gjøre det.</a:t>
            </a:r>
          </a:p>
          <a:p>
            <a:endParaRPr lang="nb-NO" baseline="0" dirty="0" smtClean="0"/>
          </a:p>
          <a:p>
            <a:r>
              <a:rPr lang="nb-NO" baseline="0" dirty="0" smtClean="0"/>
              <a:t>Vi skal illustrerer personvernproblematikk med en film og deretter skal vi gå gjennom de elementene som skal være behandlet i de rutinene dere har lokalt i bedriften for tillitsvalgtes håndtering av personopplysninger.</a:t>
            </a:r>
            <a:endParaRPr lang="nb-NO" dirty="0"/>
          </a:p>
        </p:txBody>
      </p:sp>
      <p:sp>
        <p:nvSpPr>
          <p:cNvPr id="4" name="Plassholder for lysbildenummer 3"/>
          <p:cNvSpPr>
            <a:spLocks noGrp="1"/>
          </p:cNvSpPr>
          <p:nvPr>
            <p:ph type="sldNum" sz="quarter" idx="10"/>
          </p:nvPr>
        </p:nvSpPr>
        <p:spPr/>
        <p:txBody>
          <a:bodyPr/>
          <a:lstStyle/>
          <a:p>
            <a:fld id="{D281EB9C-7EA9-433C-8DB9-E1FEF82F1D4C}" type="slidenum">
              <a:rPr lang="nb-NO" smtClean="0"/>
              <a:t>2</a:t>
            </a:fld>
            <a:endParaRPr lang="nb-NO"/>
          </a:p>
        </p:txBody>
      </p:sp>
    </p:spTree>
    <p:extLst>
      <p:ext uri="{BB962C8B-B14F-4D97-AF65-F5344CB8AC3E}">
        <p14:creationId xmlns:p14="http://schemas.microsoft.com/office/powerpoint/2010/main" val="12965178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Se filmen</a:t>
            </a:r>
            <a:r>
              <a:rPr lang="nb-NO" baseline="0" dirty="0" smtClean="0"/>
              <a:t> om Berntsen og kommenter</a:t>
            </a:r>
            <a:r>
              <a:rPr lang="nb-NO" baseline="0" dirty="0" smtClean="0"/>
              <a:t>.</a:t>
            </a:r>
          </a:p>
          <a:p>
            <a:r>
              <a:rPr lang="nb-NO" baseline="0" dirty="0" smtClean="0"/>
              <a:t>Filmen lastes ned på </a:t>
            </a:r>
            <a:r>
              <a:rPr lang="nb-NO" baseline="0" smtClean="0"/>
              <a:t>tillitsvervet.no på GDPR-siden</a:t>
            </a:r>
            <a:endParaRPr lang="nb-NO" dirty="0"/>
          </a:p>
        </p:txBody>
      </p:sp>
      <p:sp>
        <p:nvSpPr>
          <p:cNvPr id="4" name="Plassholder for lysbildenummer 3"/>
          <p:cNvSpPr>
            <a:spLocks noGrp="1"/>
          </p:cNvSpPr>
          <p:nvPr>
            <p:ph type="sldNum" sz="quarter" idx="10"/>
          </p:nvPr>
        </p:nvSpPr>
        <p:spPr/>
        <p:txBody>
          <a:bodyPr/>
          <a:lstStyle/>
          <a:p>
            <a:fld id="{D281EB9C-7EA9-433C-8DB9-E1FEF82F1D4C}" type="slidenum">
              <a:rPr lang="nb-NO" smtClean="0"/>
              <a:t>3</a:t>
            </a:fld>
            <a:endParaRPr lang="nb-NO" dirty="0"/>
          </a:p>
        </p:txBody>
      </p:sp>
    </p:spTree>
    <p:extLst>
      <p:ext uri="{BB962C8B-B14F-4D97-AF65-F5344CB8AC3E}">
        <p14:creationId xmlns:p14="http://schemas.microsoft.com/office/powerpoint/2010/main" val="28275083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Er</a:t>
            </a:r>
            <a:r>
              <a:rPr lang="nb-NO" baseline="0" dirty="0" smtClean="0"/>
              <a:t> det lov å lagre opplysninger om medlemmer?</a:t>
            </a:r>
          </a:p>
          <a:p>
            <a:r>
              <a:rPr lang="nb-NO" baseline="0" dirty="0" smtClean="0"/>
              <a:t>Ja, men ikke på gulvet, og man må ha en grunn til å lagre opplysningene over tid.</a:t>
            </a:r>
          </a:p>
          <a:p>
            <a:endParaRPr lang="nb-NO" baseline="0" dirty="0" smtClean="0"/>
          </a:p>
          <a:p>
            <a:r>
              <a:rPr lang="nb-NO" baseline="0" dirty="0" smtClean="0"/>
              <a:t>Kan man snakke i telefonen og avdekke noens identitet?</a:t>
            </a:r>
          </a:p>
          <a:p>
            <a:r>
              <a:rPr lang="nb-NO" baseline="0" dirty="0" smtClean="0"/>
              <a:t>Ikke ulovlig, men heller ikke smart.</a:t>
            </a:r>
          </a:p>
          <a:p>
            <a:r>
              <a:rPr lang="nb-NO" baseline="0" dirty="0" smtClean="0"/>
              <a:t> </a:t>
            </a:r>
          </a:p>
          <a:p>
            <a:r>
              <a:rPr lang="nb-NO" baseline="0" dirty="0" smtClean="0"/>
              <a:t>Målet med filmen er å vise at TV behandler mange personopplysninger og at man kommer langt med vurderinger som rett og slett bygger på godt skjønn.</a:t>
            </a:r>
            <a:endParaRPr lang="nb-NO" dirty="0"/>
          </a:p>
        </p:txBody>
      </p:sp>
      <p:sp>
        <p:nvSpPr>
          <p:cNvPr id="4" name="Plassholder for lysbildenummer 3"/>
          <p:cNvSpPr>
            <a:spLocks noGrp="1"/>
          </p:cNvSpPr>
          <p:nvPr>
            <p:ph type="sldNum" sz="quarter" idx="10"/>
          </p:nvPr>
        </p:nvSpPr>
        <p:spPr/>
        <p:txBody>
          <a:bodyPr/>
          <a:lstStyle/>
          <a:p>
            <a:fld id="{D281EB9C-7EA9-433C-8DB9-E1FEF82F1D4C}" type="slidenum">
              <a:rPr lang="nb-NO" smtClean="0"/>
              <a:t>4</a:t>
            </a:fld>
            <a:endParaRPr lang="nb-NO" dirty="0"/>
          </a:p>
        </p:txBody>
      </p:sp>
    </p:spTree>
    <p:extLst>
      <p:ext uri="{BB962C8B-B14F-4D97-AF65-F5344CB8AC3E}">
        <p14:creationId xmlns:p14="http://schemas.microsoft.com/office/powerpoint/2010/main" val="17727731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1" kern="1200" dirty="0" smtClean="0">
                <a:solidFill>
                  <a:schemeClr val="tx1"/>
                </a:solidFill>
                <a:effectLst/>
                <a:latin typeface="+mn-lt"/>
                <a:ea typeface="+mn-ea"/>
                <a:cs typeface="+mn-cs"/>
              </a:rPr>
              <a:t>KORT OM PERSONVERNREGELVERKET</a:t>
            </a:r>
            <a:endParaRPr lang="nb-NO" sz="1200" kern="1200" dirty="0" smtClean="0">
              <a:solidFill>
                <a:schemeClr val="tx1"/>
              </a:solidFill>
              <a:effectLst/>
              <a:latin typeface="+mn-lt"/>
              <a:ea typeface="+mn-ea"/>
              <a:cs typeface="+mn-cs"/>
            </a:endParaRPr>
          </a:p>
          <a:p>
            <a:endParaRPr lang="nb-NO" sz="1200" kern="1200" dirty="0" smtClean="0">
              <a:solidFill>
                <a:schemeClr val="tx1"/>
              </a:solidFill>
              <a:effectLst/>
              <a:latin typeface="+mn-lt"/>
              <a:ea typeface="+mn-ea"/>
              <a:cs typeface="+mn-cs"/>
            </a:endParaRPr>
          </a:p>
          <a:p>
            <a:r>
              <a:rPr lang="nb-NO" sz="1200" kern="1200" dirty="0" smtClean="0">
                <a:solidFill>
                  <a:schemeClr val="tx1"/>
                </a:solidFill>
                <a:effectLst/>
                <a:latin typeface="+mn-lt"/>
                <a:ea typeface="+mn-ea"/>
                <a:cs typeface="+mn-cs"/>
              </a:rPr>
              <a:t>Målet for EU da arbeidet startet i 2012</a:t>
            </a:r>
            <a:r>
              <a:rPr lang="nb-NO" sz="1200" kern="1200" baseline="0" dirty="0" smtClean="0">
                <a:solidFill>
                  <a:schemeClr val="tx1"/>
                </a:solidFill>
                <a:effectLst/>
                <a:latin typeface="+mn-lt"/>
                <a:ea typeface="+mn-ea"/>
                <a:cs typeface="+mn-cs"/>
              </a:rPr>
              <a:t> var å modernisere regelverket for å tilpasses teknologisk utvikling + samordne på tvers av landegrensene.</a:t>
            </a:r>
          </a:p>
          <a:p>
            <a:endParaRPr lang="nb-NO" sz="1200" kern="1200" baseline="0" dirty="0" smtClean="0">
              <a:solidFill>
                <a:schemeClr val="tx1"/>
              </a:solidFill>
              <a:effectLst/>
              <a:latin typeface="+mn-lt"/>
              <a:ea typeface="+mn-ea"/>
              <a:cs typeface="+mn-cs"/>
            </a:endParaRPr>
          </a:p>
          <a:p>
            <a:r>
              <a:rPr lang="nb-NO" sz="1200" kern="1200" dirty="0" smtClean="0">
                <a:solidFill>
                  <a:schemeClr val="tx1"/>
                </a:solidFill>
                <a:effectLst/>
                <a:latin typeface="+mn-lt"/>
                <a:ea typeface="+mn-ea"/>
                <a:cs typeface="+mn-cs"/>
              </a:rPr>
              <a:t>Vi har et omfattende regelverk som setter rammer for innsamling og bruk av personopplysninger. Den sentrale norske loven er personopplysningsloven, e som gjennomfører EUs personvernforordning - GDPR.</a:t>
            </a:r>
          </a:p>
          <a:p>
            <a:r>
              <a:rPr lang="nb-NO" sz="1200" kern="1200" dirty="0" smtClean="0">
                <a:solidFill>
                  <a:schemeClr val="tx1"/>
                </a:solidFill>
                <a:effectLst/>
                <a:latin typeface="+mn-lt"/>
                <a:ea typeface="+mn-ea"/>
                <a:cs typeface="+mn-cs"/>
              </a:rPr>
              <a:t>§ 1 i vår norske personopplysningslov gjennomfører personvernforordningen/</a:t>
            </a:r>
            <a:r>
              <a:rPr lang="nb-NO" sz="1200" kern="1200" dirty="0" err="1" smtClean="0">
                <a:solidFill>
                  <a:schemeClr val="tx1"/>
                </a:solidFill>
                <a:effectLst/>
                <a:latin typeface="+mn-lt"/>
                <a:ea typeface="+mn-ea"/>
                <a:cs typeface="+mn-cs"/>
              </a:rPr>
              <a:t>GDPRen</a:t>
            </a:r>
            <a:r>
              <a:rPr lang="nb-NO" sz="1200" kern="1200" dirty="0" smtClean="0">
                <a:solidFill>
                  <a:schemeClr val="tx1"/>
                </a:solidFill>
                <a:effectLst/>
                <a:latin typeface="+mn-lt"/>
                <a:ea typeface="+mn-ea"/>
                <a:cs typeface="+mn-cs"/>
              </a:rPr>
              <a:t> i norsk rett. Den sier at personvernforordningen gjelder som norsk lov. Forordningen er oversatt til norsk, og er en del av vårt lovverk. Dette kan gjøre det krevende og vanskelig å manøvrere seg i regelverket, personvernforordningen har en helt annen lovgivningsteknikk enn vi er vant med her i Norge, herunder en annen oppbygning og et annet språk. Heldigvis har vi Datatilsynet, som har en informativ og god hjemmeside, og som også alltid kan kontakte for veiledning.</a:t>
            </a:r>
          </a:p>
          <a:p>
            <a:r>
              <a:rPr lang="nb-NO" sz="1200" kern="1200" dirty="0" smtClean="0">
                <a:solidFill>
                  <a:schemeClr val="tx1"/>
                </a:solidFill>
                <a:effectLst/>
                <a:latin typeface="+mn-lt"/>
                <a:ea typeface="+mn-ea"/>
                <a:cs typeface="+mn-cs"/>
              </a:rPr>
              <a:t>Personvernlovgivningen har som formål å hindre at personvernet krenkes, og bidra til at personopplysninger blir behandlet i samsvar med grunnleggende personvernhensyn. Personvernretten regulerer når og på hvilken måte personopplysninger skal kunne behandles, og hvordan disse skal sikres på en forsvarlig måte.</a:t>
            </a:r>
          </a:p>
          <a:p>
            <a:endParaRPr lang="nb-NO" sz="1200" kern="1200" dirty="0" smtClean="0">
              <a:solidFill>
                <a:schemeClr val="tx1"/>
              </a:solidFill>
              <a:effectLst/>
              <a:latin typeface="+mn-lt"/>
              <a:ea typeface="+mn-ea"/>
              <a:cs typeface="+mn-cs"/>
            </a:endParaRPr>
          </a:p>
          <a:p>
            <a:r>
              <a:rPr lang="nb-NO" sz="1200" kern="1200" dirty="0" smtClean="0">
                <a:solidFill>
                  <a:schemeClr val="tx1"/>
                </a:solidFill>
                <a:effectLst/>
                <a:latin typeface="+mn-lt"/>
                <a:ea typeface="+mn-ea"/>
                <a:cs typeface="+mn-cs"/>
              </a:rPr>
              <a:t>For å sikre at reglene overholdes og personvern tas på alvor, kan man risikere svært høye bøter ved overtredelse: maks gebyr kan være opp til 10-20 millioner Euro. For foretak, opp til 2-4 % av samlet global årsomsetning i forutgående regnskapsår. Det er antakelig disse bestemmelsene som har gjort at personvern virkelig er satt på dagsordenen</a:t>
            </a:r>
            <a:r>
              <a:rPr lang="nb-NO" sz="1200" kern="1200" baseline="0" dirty="0" smtClean="0">
                <a:solidFill>
                  <a:schemeClr val="tx1"/>
                </a:solidFill>
                <a:effectLst/>
                <a:latin typeface="+mn-lt"/>
                <a:ea typeface="+mn-ea"/>
                <a:cs typeface="+mn-cs"/>
              </a:rPr>
              <a:t> det siste året.</a:t>
            </a:r>
            <a:endParaRPr lang="nb-NO" sz="1200" kern="1200" dirty="0" smtClean="0">
              <a:solidFill>
                <a:schemeClr val="tx1"/>
              </a:solidFill>
              <a:effectLst/>
              <a:latin typeface="+mn-lt"/>
              <a:ea typeface="+mn-ea"/>
              <a:cs typeface="+mn-cs"/>
            </a:endParaRPr>
          </a:p>
          <a:p>
            <a:endParaRPr lang="nb-NO" dirty="0"/>
          </a:p>
        </p:txBody>
      </p:sp>
      <p:sp>
        <p:nvSpPr>
          <p:cNvPr id="4" name="Plassholder for lysbildenummer 3"/>
          <p:cNvSpPr>
            <a:spLocks noGrp="1"/>
          </p:cNvSpPr>
          <p:nvPr>
            <p:ph type="sldNum" sz="quarter" idx="10"/>
          </p:nvPr>
        </p:nvSpPr>
        <p:spPr/>
        <p:txBody>
          <a:bodyPr/>
          <a:lstStyle/>
          <a:p>
            <a:fld id="{D281EB9C-7EA9-433C-8DB9-E1FEF82F1D4C}" type="slidenum">
              <a:rPr lang="nb-NO" smtClean="0"/>
              <a:t>5</a:t>
            </a:fld>
            <a:endParaRPr lang="nb-NO"/>
          </a:p>
        </p:txBody>
      </p:sp>
    </p:spTree>
    <p:extLst>
      <p:ext uri="{BB962C8B-B14F-4D97-AF65-F5344CB8AC3E}">
        <p14:creationId xmlns:p14="http://schemas.microsoft.com/office/powerpoint/2010/main" val="36920821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dirty="0" smtClean="0">
                <a:solidFill>
                  <a:schemeClr val="tx1"/>
                </a:solidFill>
                <a:effectLst/>
                <a:latin typeface="+mn-lt"/>
                <a:ea typeface="+mn-ea"/>
                <a:cs typeface="+mn-cs"/>
              </a:rPr>
              <a:t>I og</a:t>
            </a:r>
            <a:r>
              <a:rPr lang="nb-NO" sz="1200" kern="1200" baseline="0" dirty="0" smtClean="0">
                <a:solidFill>
                  <a:schemeClr val="tx1"/>
                </a:solidFill>
                <a:effectLst/>
                <a:latin typeface="+mn-lt"/>
                <a:ea typeface="+mn-ea"/>
                <a:cs typeface="+mn-cs"/>
              </a:rPr>
              <a:t> med at vi ikke har noen rettspraksis på området, kan vi forvente at det er usikkerhet på begge sider av bordet når det gjelder hva som er en personopplysning, og hva som ikke er det.</a:t>
            </a:r>
            <a:endParaRPr lang="nb-NO"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dirty="0" smtClean="0">
                <a:solidFill>
                  <a:schemeClr val="tx1"/>
                </a:solidFill>
                <a:effectLst/>
                <a:latin typeface="+mn-lt"/>
                <a:ea typeface="+mn-ea"/>
                <a:cs typeface="+mn-cs"/>
              </a:rPr>
              <a:t>Ikke personopplysning:</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dirty="0" smtClean="0">
                <a:solidFill>
                  <a:schemeClr val="tx1"/>
                </a:solidFill>
                <a:effectLst/>
                <a:latin typeface="+mn-lt"/>
                <a:ea typeface="+mn-ea"/>
                <a:cs typeface="+mn-cs"/>
              </a:rPr>
              <a:t>Det er veldig viktig å skille mellom personopplysninger som er knyttet til enkeltpersoner, fra mer generelle opplysninger og dokumenter dere håndterer i tillitsvalgtarbeidet deres. I forbindelse med drøftinger med arbeidsgiver, om for eksempel omstilling/nedbemanning, endringer i lønnssystem, arbeidstid </a:t>
            </a:r>
            <a:r>
              <a:rPr lang="nb-NO" sz="1200" kern="1200" dirty="0" err="1" smtClean="0">
                <a:solidFill>
                  <a:schemeClr val="tx1"/>
                </a:solidFill>
                <a:effectLst/>
                <a:latin typeface="+mn-lt"/>
                <a:ea typeface="+mn-ea"/>
                <a:cs typeface="+mn-cs"/>
              </a:rPr>
              <a:t>osv</a:t>
            </a:r>
            <a:r>
              <a:rPr lang="nb-NO" sz="1200" kern="1200" dirty="0" smtClean="0">
                <a:solidFill>
                  <a:schemeClr val="tx1"/>
                </a:solidFill>
                <a:effectLst/>
                <a:latin typeface="+mn-lt"/>
                <a:ea typeface="+mn-ea"/>
                <a:cs typeface="+mn-cs"/>
              </a:rPr>
              <a:t>, vil ikke dette være knyttet til en enkelt arbeidstaker og er således ikke omfattet av loven. Det er svært viktig at dere ikke sletter protokolltilførsler, innspill og innvendinger – dette er dokumentasjon som vil kunne være kritisk ved en eventuell senere tvist med arbeidsgiver.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kern="1200" dirty="0" smtClean="0">
              <a:solidFill>
                <a:schemeClr val="tx1"/>
              </a:solidFill>
              <a:effectLst/>
              <a:latin typeface="+mn-lt"/>
              <a:ea typeface="+mn-ea"/>
              <a:cs typeface="+mn-cs"/>
            </a:endParaRPr>
          </a:p>
          <a:p>
            <a:r>
              <a:rPr lang="nb-NO" sz="1200" b="0" kern="1200" dirty="0" smtClean="0">
                <a:solidFill>
                  <a:schemeClr val="tx1"/>
                </a:solidFill>
                <a:effectLst/>
                <a:latin typeface="+mn-lt"/>
                <a:ea typeface="+mn-ea"/>
                <a:cs typeface="+mn-cs"/>
              </a:rPr>
              <a:t>Behandling</a:t>
            </a:r>
          </a:p>
          <a:p>
            <a:r>
              <a:rPr lang="nb-NO" sz="1200" kern="1200" dirty="0" smtClean="0">
                <a:solidFill>
                  <a:schemeClr val="tx1"/>
                </a:solidFill>
                <a:effectLst/>
                <a:latin typeface="+mn-lt"/>
                <a:ea typeface="+mn-ea"/>
                <a:cs typeface="+mn-cs"/>
              </a:rPr>
              <a:t>For at personopplysningsloven skal komme til anvendelse, må noen </a:t>
            </a:r>
            <a:r>
              <a:rPr lang="nb-NO" sz="1200" i="1" kern="1200" dirty="0" smtClean="0">
                <a:solidFill>
                  <a:schemeClr val="tx1"/>
                </a:solidFill>
                <a:effectLst/>
                <a:latin typeface="+mn-lt"/>
                <a:ea typeface="+mn-ea"/>
                <a:cs typeface="+mn-cs"/>
              </a:rPr>
              <a:t>behandle</a:t>
            </a:r>
            <a:r>
              <a:rPr lang="nb-NO" sz="1200" kern="1200" dirty="0" smtClean="0">
                <a:solidFill>
                  <a:schemeClr val="tx1"/>
                </a:solidFill>
                <a:effectLst/>
                <a:latin typeface="+mn-lt"/>
                <a:ea typeface="+mn-ea"/>
                <a:cs typeface="+mn-cs"/>
              </a:rPr>
              <a:t> personopplysninger.  Definisjonen av behandling av personopplysninger, finner vi også i forordningens art 4:</a:t>
            </a:r>
          </a:p>
          <a:p>
            <a:r>
              <a:rPr lang="nb-NO" sz="1200" kern="1200" dirty="0" smtClean="0">
                <a:solidFill>
                  <a:schemeClr val="tx1"/>
                </a:solidFill>
                <a:effectLst/>
                <a:latin typeface="+mn-lt"/>
                <a:ea typeface="+mn-ea"/>
                <a:cs typeface="+mn-cs"/>
              </a:rPr>
              <a:t>2)</a:t>
            </a:r>
          </a:p>
          <a:p>
            <a:r>
              <a:rPr lang="nb-NO" sz="1200" kern="1200" dirty="0" smtClean="0">
                <a:solidFill>
                  <a:schemeClr val="tx1"/>
                </a:solidFill>
                <a:effectLst/>
                <a:latin typeface="+mn-lt"/>
                <a:ea typeface="+mn-ea"/>
                <a:cs typeface="+mn-cs"/>
              </a:rPr>
              <a:t>«behandling» enhver operasjon eller rekke av operasjoner som gjøres med personopplysninger, enten automatisert eller ikke, f.eks. innsamling, registrering, organisering, strukturering, lagring, tilpasning eller endring, gjenfinning, </a:t>
            </a:r>
            <a:r>
              <a:rPr lang="nb-NO" sz="1200" kern="1200" dirty="0" err="1" smtClean="0">
                <a:solidFill>
                  <a:schemeClr val="tx1"/>
                </a:solidFill>
                <a:effectLst/>
                <a:latin typeface="+mn-lt"/>
                <a:ea typeface="+mn-ea"/>
                <a:cs typeface="+mn-cs"/>
              </a:rPr>
              <a:t>konsultering</a:t>
            </a:r>
            <a:r>
              <a:rPr lang="nb-NO" sz="1200" kern="1200" dirty="0" smtClean="0">
                <a:solidFill>
                  <a:schemeClr val="tx1"/>
                </a:solidFill>
                <a:effectLst/>
                <a:latin typeface="+mn-lt"/>
                <a:ea typeface="+mn-ea"/>
                <a:cs typeface="+mn-cs"/>
              </a:rPr>
              <a:t>, bruk, utlevering ved overføring, spredning eller alle andre former for tilgjengeliggjøring, sammenstilling eller samkjøring, begrensning, sletting eller tilintetgjøring,</a:t>
            </a:r>
          </a:p>
          <a:p>
            <a:r>
              <a:rPr lang="nb-NO" sz="1200" kern="1200" dirty="0" smtClean="0">
                <a:solidFill>
                  <a:schemeClr val="tx1"/>
                </a:solidFill>
                <a:effectLst/>
                <a:latin typeface="+mn-lt"/>
                <a:ea typeface="+mn-ea"/>
                <a:cs typeface="+mn-cs"/>
              </a:rPr>
              <a:t/>
            </a:r>
            <a:br>
              <a:rPr lang="nb-NO" sz="1200" kern="1200" dirty="0" smtClean="0">
                <a:solidFill>
                  <a:schemeClr val="tx1"/>
                </a:solidFill>
                <a:effectLst/>
                <a:latin typeface="+mn-lt"/>
                <a:ea typeface="+mn-ea"/>
                <a:cs typeface="+mn-cs"/>
              </a:rPr>
            </a:br>
            <a:r>
              <a:rPr lang="nb-NO" sz="1200" kern="1200" dirty="0" smtClean="0">
                <a:solidFill>
                  <a:schemeClr val="tx1"/>
                </a:solidFill>
                <a:effectLst/>
                <a:latin typeface="+mn-lt"/>
                <a:ea typeface="+mn-ea"/>
                <a:cs typeface="+mn-cs"/>
              </a:rPr>
              <a:t>Også denne formuleringen favner vidt, og skal favne vidt. For at personvernregelverket skal komme til anvendelse, er det imidlertid også et vilkår at behandlingen skjer helt eller delvis med elektroniske hjelpemidler. Eller at opplysningene skal inngå i et register. Når det er sagt omfattes all behandling ved hjelp av datasystemer, så i vår teknologiske hverdag vil nok personopplysningsregelverket i de aller fleste tilfeller komme til anvendelse: Bruker vi personopplysninger, vil det være tale om en behandling i lovens forstand.</a:t>
            </a:r>
          </a:p>
          <a:p>
            <a:endParaRPr lang="nb-NO" sz="1200" kern="1200" dirty="0" smtClean="0">
              <a:solidFill>
                <a:schemeClr val="tx1"/>
              </a:solidFill>
              <a:effectLst/>
              <a:latin typeface="+mn-lt"/>
              <a:ea typeface="+mn-ea"/>
              <a:cs typeface="+mn-cs"/>
            </a:endParaRPr>
          </a:p>
          <a:p>
            <a:r>
              <a:rPr lang="nb-NO" sz="1200" b="1" kern="1200" dirty="0" smtClean="0">
                <a:solidFill>
                  <a:schemeClr val="tx1"/>
                </a:solidFill>
                <a:effectLst/>
                <a:latin typeface="+mn-lt"/>
                <a:ea typeface="+mn-ea"/>
                <a:cs typeface="+mn-cs"/>
              </a:rPr>
              <a:t>Det </a:t>
            </a:r>
            <a:r>
              <a:rPr lang="nb-NO" sz="1200" kern="1200" baseline="0" dirty="0" smtClean="0">
                <a:solidFill>
                  <a:schemeClr val="tx1"/>
                </a:solidFill>
                <a:effectLst/>
                <a:latin typeface="+mn-lt"/>
                <a:ea typeface="+mn-ea"/>
                <a:cs typeface="+mn-cs"/>
              </a:rPr>
              <a:t>er </a:t>
            </a:r>
            <a:r>
              <a:rPr lang="nb-NO" sz="1200" kern="1200" dirty="0" smtClean="0">
                <a:solidFill>
                  <a:schemeClr val="tx1"/>
                </a:solidFill>
                <a:effectLst/>
                <a:latin typeface="+mn-lt"/>
                <a:ea typeface="+mn-ea"/>
                <a:cs typeface="+mn-cs"/>
              </a:rPr>
              <a:t>veldig viktig å skille mellom personopplysninger som er knyttet til enkeltpersoner, fra mer generelle opplysninger og dokumenter dere håndterer i tillitsvalgtarbeidet deres. I forbindelse med drøftinger med arbeidsgiver, om for eksempel omstilling/nedbemanning, endringer i lønnssystem, arbeidstid </a:t>
            </a:r>
            <a:r>
              <a:rPr lang="nb-NO" sz="1200" kern="1200" dirty="0" err="1" smtClean="0">
                <a:solidFill>
                  <a:schemeClr val="tx1"/>
                </a:solidFill>
                <a:effectLst/>
                <a:latin typeface="+mn-lt"/>
                <a:ea typeface="+mn-ea"/>
                <a:cs typeface="+mn-cs"/>
              </a:rPr>
              <a:t>osv</a:t>
            </a:r>
            <a:r>
              <a:rPr lang="nb-NO" sz="1200" kern="1200" dirty="0" smtClean="0">
                <a:solidFill>
                  <a:schemeClr val="tx1"/>
                </a:solidFill>
                <a:effectLst/>
                <a:latin typeface="+mn-lt"/>
                <a:ea typeface="+mn-ea"/>
                <a:cs typeface="+mn-cs"/>
              </a:rPr>
              <a:t>, vil ikke dette være knyttet til en enkelt arbeidstaker og er således ikke omfattet av loven. Det er svært viktig at dere ikke sletter protokolltilførsler, innspill og innvendinger – dette er dokumentasjon som vil kunne være kritisk ved en eventuell senere tvist med arbeidsgiver.</a:t>
            </a:r>
          </a:p>
          <a:p>
            <a:endParaRPr lang="nb-NO" dirty="0" smtClean="0"/>
          </a:p>
          <a:p>
            <a:endParaRPr lang="nb-NO" dirty="0" smtClean="0"/>
          </a:p>
          <a:p>
            <a:endParaRPr lang="nb-NO" dirty="0"/>
          </a:p>
        </p:txBody>
      </p:sp>
      <p:sp>
        <p:nvSpPr>
          <p:cNvPr id="4" name="Plassholder for lysbildenummer 3"/>
          <p:cNvSpPr>
            <a:spLocks noGrp="1"/>
          </p:cNvSpPr>
          <p:nvPr>
            <p:ph type="sldNum" sz="quarter" idx="10"/>
          </p:nvPr>
        </p:nvSpPr>
        <p:spPr/>
        <p:txBody>
          <a:bodyPr/>
          <a:lstStyle/>
          <a:p>
            <a:fld id="{D281EB9C-7EA9-433C-8DB9-E1FEF82F1D4C}" type="slidenum">
              <a:rPr lang="nb-NO" smtClean="0"/>
              <a:t>6</a:t>
            </a:fld>
            <a:endParaRPr lang="nb-NO"/>
          </a:p>
        </p:txBody>
      </p:sp>
    </p:spTree>
    <p:extLst>
      <p:ext uri="{BB962C8B-B14F-4D97-AF65-F5344CB8AC3E}">
        <p14:creationId xmlns:p14="http://schemas.microsoft.com/office/powerpoint/2010/main" val="30406483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sz="1200" kern="1200" dirty="0" smtClean="0">
              <a:solidFill>
                <a:schemeClr val="tx1"/>
              </a:solidFill>
              <a:effectLst/>
              <a:latin typeface="+mn-lt"/>
              <a:ea typeface="+mn-ea"/>
              <a:cs typeface="+mn-cs"/>
            </a:endParaRPr>
          </a:p>
          <a:p>
            <a:r>
              <a:rPr lang="nb-NO" sz="1200" b="1" kern="1200" dirty="0" smtClean="0">
                <a:solidFill>
                  <a:schemeClr val="tx1"/>
                </a:solidFill>
                <a:effectLst/>
                <a:latin typeface="+mn-lt"/>
                <a:ea typeface="+mn-ea"/>
                <a:cs typeface="+mn-cs"/>
              </a:rPr>
              <a:t>Personopplysninger</a:t>
            </a:r>
            <a:endParaRPr lang="nb-NO" sz="1200" kern="1200" dirty="0" smtClean="0">
              <a:solidFill>
                <a:schemeClr val="tx1"/>
              </a:solidFill>
              <a:effectLst/>
              <a:latin typeface="+mn-lt"/>
              <a:ea typeface="+mn-ea"/>
              <a:cs typeface="+mn-cs"/>
            </a:endParaRPr>
          </a:p>
          <a:p>
            <a:pPr marL="0" indent="0">
              <a:buNone/>
            </a:pPr>
            <a:r>
              <a:rPr lang="nb-NO" sz="1050" dirty="0" smtClean="0">
                <a:solidFill>
                  <a:schemeClr val="tx1">
                    <a:lumMod val="75000"/>
                    <a:lumOff val="25000"/>
                  </a:schemeClr>
                </a:solidFill>
              </a:rPr>
              <a:t>Opplysning om en identifisert eller identifiserbar fysisk person som direkte eller indirekte kan identifiseres f.eks. ved:</a:t>
            </a:r>
          </a:p>
          <a:p>
            <a:r>
              <a:rPr lang="nb-NO" sz="1200" dirty="0" smtClean="0">
                <a:solidFill>
                  <a:schemeClr val="tx1">
                    <a:lumMod val="75000"/>
                    <a:lumOff val="25000"/>
                  </a:schemeClr>
                </a:solidFill>
              </a:rPr>
              <a:t>navn</a:t>
            </a:r>
          </a:p>
          <a:p>
            <a:r>
              <a:rPr lang="nb-NO" sz="1200" dirty="0" smtClean="0">
                <a:solidFill>
                  <a:schemeClr val="tx1">
                    <a:lumMod val="75000"/>
                    <a:lumOff val="25000"/>
                  </a:schemeClr>
                </a:solidFill>
              </a:rPr>
              <a:t>identifikasjonsnummer</a:t>
            </a:r>
          </a:p>
          <a:p>
            <a:r>
              <a:rPr lang="nb-NO" sz="1200" dirty="0" smtClean="0">
                <a:solidFill>
                  <a:schemeClr val="tx1">
                    <a:lumMod val="75000"/>
                    <a:lumOff val="25000"/>
                  </a:schemeClr>
                </a:solidFill>
              </a:rPr>
              <a:t>lokaliseringsopplysninger</a:t>
            </a:r>
          </a:p>
          <a:p>
            <a:r>
              <a:rPr lang="nb-NO" sz="1200" dirty="0" smtClean="0">
                <a:solidFill>
                  <a:schemeClr val="tx1">
                    <a:lumMod val="75000"/>
                    <a:lumOff val="25000"/>
                  </a:schemeClr>
                </a:solidFill>
              </a:rPr>
              <a:t>nettidentifikator </a:t>
            </a:r>
          </a:p>
          <a:p>
            <a:r>
              <a:rPr lang="nb-NO" sz="1200" dirty="0" smtClean="0">
                <a:solidFill>
                  <a:schemeClr val="tx1">
                    <a:lumMod val="75000"/>
                    <a:lumOff val="25000"/>
                  </a:schemeClr>
                </a:solidFill>
              </a:rPr>
              <a:t>ett eller flere elementer som er spesifikke for nevnte fysiske persons fysiske, fysiologiske, genetiske, psykiske, økonomiske, kulturelle eller sosiale identitet</a:t>
            </a:r>
          </a:p>
          <a:p>
            <a:r>
              <a:rPr lang="nb-NO" sz="1200" strike="sngStrike" kern="1200" dirty="0" smtClean="0">
                <a:solidFill>
                  <a:schemeClr val="tx1"/>
                </a:solidFill>
                <a:effectLst/>
                <a:latin typeface="+mn-lt"/>
                <a:ea typeface="+mn-ea"/>
                <a:cs typeface="+mn-cs"/>
              </a:rPr>
              <a:t>For å forstå personvernretten er </a:t>
            </a:r>
            <a:r>
              <a:rPr lang="nb-NO" sz="1200" i="1" strike="sngStrike" kern="1200" dirty="0" smtClean="0">
                <a:solidFill>
                  <a:schemeClr val="tx1"/>
                </a:solidFill>
                <a:effectLst/>
                <a:latin typeface="+mn-lt"/>
                <a:ea typeface="+mn-ea"/>
                <a:cs typeface="+mn-cs"/>
              </a:rPr>
              <a:t>personopplysningsbegrepet</a:t>
            </a:r>
            <a:r>
              <a:rPr lang="nb-NO" sz="1200" strike="sngStrike" kern="1200" dirty="0" smtClean="0">
                <a:solidFill>
                  <a:schemeClr val="tx1"/>
                </a:solidFill>
                <a:effectLst/>
                <a:latin typeface="+mn-lt"/>
                <a:ea typeface="+mn-ea"/>
                <a:cs typeface="+mn-cs"/>
              </a:rPr>
              <a:t> det første vi må sette oss inn i. </a:t>
            </a:r>
          </a:p>
          <a:p>
            <a:r>
              <a:rPr lang="nb-NO" sz="1200" strike="sngStrike" kern="1200" dirty="0" smtClean="0">
                <a:solidFill>
                  <a:schemeClr val="tx1"/>
                </a:solidFill>
                <a:effectLst/>
                <a:latin typeface="+mn-lt"/>
                <a:ea typeface="+mn-ea"/>
                <a:cs typeface="+mn-cs"/>
              </a:rPr>
              <a:t>En personopplysning er definert i personvernforordningen art 4.:</a:t>
            </a:r>
          </a:p>
          <a:p>
            <a:r>
              <a:rPr lang="nb-NO" sz="1200" strike="sngStrike" kern="1200" dirty="0" smtClean="0">
                <a:solidFill>
                  <a:schemeClr val="tx1"/>
                </a:solidFill>
                <a:effectLst/>
                <a:latin typeface="+mn-lt"/>
                <a:ea typeface="+mn-ea"/>
                <a:cs typeface="+mn-cs"/>
              </a:rPr>
              <a:t>I denne forordning menes med</a:t>
            </a:r>
          </a:p>
          <a:p>
            <a:r>
              <a:rPr lang="nb-NO" sz="1200" strike="sngStrike" kern="1200" dirty="0" smtClean="0">
                <a:solidFill>
                  <a:schemeClr val="tx1"/>
                </a:solidFill>
                <a:effectLst/>
                <a:latin typeface="+mn-lt"/>
                <a:ea typeface="+mn-ea"/>
                <a:cs typeface="+mn-cs"/>
              </a:rPr>
              <a:t>1)</a:t>
            </a:r>
          </a:p>
          <a:p>
            <a:r>
              <a:rPr lang="nb-NO" sz="1200" strike="sngStrike" kern="1200" dirty="0" smtClean="0">
                <a:solidFill>
                  <a:schemeClr val="tx1"/>
                </a:solidFill>
                <a:effectLst/>
                <a:latin typeface="+mn-lt"/>
                <a:ea typeface="+mn-ea"/>
                <a:cs typeface="+mn-cs"/>
              </a:rPr>
              <a:t>«personopplysninger» enhver opplysning om en identifisert eller identifiserbar fysisk person («den registrerte»); en identifiserbar fysisk person er en person som direkte eller indirekte kan identifiseres, særlig ved hjelp av en identifikator, f.eks. et navn, et identifikasjonsnummer, lokaliseringsopplysninger, en nettidentifikator eller ett eller flere elementer som er spesifikke for nevnte fysiske persons fysiske, fysiologiske, genetiske, psykiske, økonomiske, kulturelle eller sosiale identitet,</a:t>
            </a:r>
          </a:p>
          <a:p>
            <a:r>
              <a:rPr lang="nb-NO" sz="1200" kern="1200" dirty="0" smtClean="0">
                <a:solidFill>
                  <a:schemeClr val="tx1"/>
                </a:solidFill>
                <a:effectLst/>
                <a:latin typeface="+mn-lt"/>
                <a:ea typeface="+mn-ea"/>
                <a:cs typeface="+mn-cs"/>
              </a:rPr>
              <a:t> </a:t>
            </a:r>
          </a:p>
          <a:p>
            <a:r>
              <a:rPr lang="nb-NO" sz="1200" kern="1200" dirty="0" smtClean="0">
                <a:solidFill>
                  <a:schemeClr val="tx1"/>
                </a:solidFill>
                <a:effectLst/>
                <a:latin typeface="+mn-lt"/>
                <a:ea typeface="+mn-ea"/>
                <a:cs typeface="+mn-cs"/>
              </a:rPr>
              <a:t>Kort fortalt er enhver opplysning eller vurdering som kan knyttes til en bestemt person en personopplysning. Bestemmelsen favner vidt, og skal favne vidt. Personopplysninger er de helt selvsagte ting som navn, adresse, telefonnummer, men også opplysninger vi i hverdagen kanskje ikke er oppmerksomme på: Den som registrer besøk på sin hjemmeside får f.eks. tilgang til en elektronisk identitet som bare kan knyttes til en identifiserbar enkeltperson dersom man har tilgang til opplysninger som </a:t>
            </a:r>
            <a:r>
              <a:rPr lang="nb-NO" sz="1200" kern="1200" dirty="0" err="1" smtClean="0">
                <a:solidFill>
                  <a:schemeClr val="tx1"/>
                </a:solidFill>
                <a:effectLst/>
                <a:latin typeface="+mn-lt"/>
                <a:ea typeface="+mn-ea"/>
                <a:cs typeface="+mn-cs"/>
              </a:rPr>
              <a:t>vedkommendes</a:t>
            </a:r>
            <a:r>
              <a:rPr lang="nb-NO" sz="1200" kern="1200" dirty="0" smtClean="0">
                <a:solidFill>
                  <a:schemeClr val="tx1"/>
                </a:solidFill>
                <a:effectLst/>
                <a:latin typeface="+mn-lt"/>
                <a:ea typeface="+mn-ea"/>
                <a:cs typeface="+mn-cs"/>
              </a:rPr>
              <a:t> internett-leverandør sitter inne med. Selv med disse begrensede identifikasjonsmulighetene, vil dette være å regne som en personopplysning. </a:t>
            </a:r>
          </a:p>
          <a:p>
            <a:r>
              <a:rPr lang="nb-NO" sz="1200" kern="1200" dirty="0" smtClean="0">
                <a:solidFill>
                  <a:schemeClr val="tx1"/>
                </a:solidFill>
                <a:effectLst/>
                <a:latin typeface="+mn-lt"/>
                <a:ea typeface="+mn-ea"/>
                <a:cs typeface="+mn-cs"/>
              </a:rPr>
              <a:t>Som nevnt</a:t>
            </a:r>
            <a:r>
              <a:rPr lang="nb-NO" sz="1200" kern="1200" baseline="0" dirty="0" smtClean="0">
                <a:solidFill>
                  <a:schemeClr val="tx1"/>
                </a:solidFill>
                <a:effectLst/>
                <a:latin typeface="+mn-lt"/>
                <a:ea typeface="+mn-ea"/>
                <a:cs typeface="+mn-cs"/>
              </a:rPr>
              <a:t> – det er </a:t>
            </a:r>
            <a:r>
              <a:rPr lang="nb-NO" sz="1200" kern="1200" dirty="0" smtClean="0">
                <a:solidFill>
                  <a:schemeClr val="tx1"/>
                </a:solidFill>
                <a:effectLst/>
                <a:latin typeface="+mn-lt"/>
                <a:ea typeface="+mn-ea"/>
                <a:cs typeface="+mn-cs"/>
              </a:rPr>
              <a:t>veldig viktig å skille mellom personopplysninger som er knyttet til enkeltpersoner, fra mer generelle opplysninger og dokumenter dere håndterer i tillitsvalgtarbeidet deres. I forbindelse med drøftinger med arbeidsgiver, om for eksempel omstilling/nedbemanning, endringer i lønnssystem, arbeidstid </a:t>
            </a:r>
            <a:r>
              <a:rPr lang="nb-NO" sz="1200" kern="1200" dirty="0" err="1" smtClean="0">
                <a:solidFill>
                  <a:schemeClr val="tx1"/>
                </a:solidFill>
                <a:effectLst/>
                <a:latin typeface="+mn-lt"/>
                <a:ea typeface="+mn-ea"/>
                <a:cs typeface="+mn-cs"/>
              </a:rPr>
              <a:t>osv</a:t>
            </a:r>
            <a:r>
              <a:rPr lang="nb-NO" sz="1200" kern="1200" dirty="0" smtClean="0">
                <a:solidFill>
                  <a:schemeClr val="tx1"/>
                </a:solidFill>
                <a:effectLst/>
                <a:latin typeface="+mn-lt"/>
                <a:ea typeface="+mn-ea"/>
                <a:cs typeface="+mn-cs"/>
              </a:rPr>
              <a:t>, vil ikke dette være knyttet til en enkelt arbeidstaker og er således ikke omfattet av loven. Det er svært viktig at dere ikke sletter protokolltilførsler, innspill og innvendinger – dette er dokumentasjon som vil kunne være kritisk ved en eventuell senere tvist med arbeidsgiver.</a:t>
            </a:r>
          </a:p>
          <a:p>
            <a:endParaRPr lang="nb-NO" dirty="0" smtClean="0"/>
          </a:p>
          <a:p>
            <a:endParaRPr lang="nb-NO" dirty="0" smtClean="0"/>
          </a:p>
          <a:p>
            <a:endParaRPr lang="nb-NO" dirty="0"/>
          </a:p>
        </p:txBody>
      </p:sp>
      <p:sp>
        <p:nvSpPr>
          <p:cNvPr id="4" name="Plassholder for lysbildenummer 3"/>
          <p:cNvSpPr>
            <a:spLocks noGrp="1"/>
          </p:cNvSpPr>
          <p:nvPr>
            <p:ph type="sldNum" sz="quarter" idx="10"/>
          </p:nvPr>
        </p:nvSpPr>
        <p:spPr/>
        <p:txBody>
          <a:bodyPr/>
          <a:lstStyle/>
          <a:p>
            <a:fld id="{D281EB9C-7EA9-433C-8DB9-E1FEF82F1D4C}" type="slidenum">
              <a:rPr lang="nb-NO" smtClean="0"/>
              <a:t>7</a:t>
            </a:fld>
            <a:endParaRPr lang="nb-NO"/>
          </a:p>
        </p:txBody>
      </p:sp>
    </p:spTree>
    <p:extLst>
      <p:ext uri="{BB962C8B-B14F-4D97-AF65-F5344CB8AC3E}">
        <p14:creationId xmlns:p14="http://schemas.microsoft.com/office/powerpoint/2010/main" val="31795181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i="1" kern="1200" dirty="0" smtClean="0">
                <a:solidFill>
                  <a:schemeClr val="tx1"/>
                </a:solidFill>
                <a:effectLst/>
                <a:latin typeface="+mn-lt"/>
                <a:ea typeface="+mn-ea"/>
                <a:cs typeface="+mn-cs"/>
              </a:rPr>
              <a:t>Særlige kategorier personopplysninger</a:t>
            </a:r>
            <a:endParaRPr lang="nb-NO" sz="1200" kern="1200" dirty="0" smtClean="0">
              <a:solidFill>
                <a:schemeClr val="tx1"/>
              </a:solidFill>
              <a:effectLst/>
              <a:latin typeface="+mn-lt"/>
              <a:ea typeface="+mn-ea"/>
              <a:cs typeface="+mn-cs"/>
            </a:endParaRPr>
          </a:p>
          <a:p>
            <a:r>
              <a:rPr lang="nb-NO" sz="1200" kern="1200" dirty="0" smtClean="0">
                <a:solidFill>
                  <a:schemeClr val="tx1"/>
                </a:solidFill>
                <a:effectLst/>
                <a:latin typeface="+mn-lt"/>
                <a:ea typeface="+mn-ea"/>
                <a:cs typeface="+mn-cs"/>
              </a:rPr>
              <a:t>For noen typer opplysninger stilles det strengere krav til behandling enn for personopplysninger for øvrig. Før het dette sensitive personopplysninger, nå særlige kategorier personopplysninger. Hvilke typer opplysninger dette gjelder er uttømmende definert i forordningens art 9, og inkluderer rasemessig eller etnisk opprinnelse, politisk oppfatning, religion, seksuelle forhold eller orientering, og sist men ikke minst </a:t>
            </a:r>
            <a:r>
              <a:rPr lang="nb-NO" sz="1200" u="sng" kern="1200" dirty="0" smtClean="0">
                <a:solidFill>
                  <a:schemeClr val="tx1"/>
                </a:solidFill>
                <a:effectLst/>
                <a:latin typeface="+mn-lt"/>
                <a:ea typeface="+mn-ea"/>
                <a:cs typeface="+mn-cs"/>
              </a:rPr>
              <a:t>fagforeningsmedlemskap</a:t>
            </a:r>
            <a:r>
              <a:rPr lang="nb-NO" sz="1200" kern="1200" dirty="0" smtClean="0">
                <a:solidFill>
                  <a:schemeClr val="tx1"/>
                </a:solidFill>
                <a:effectLst/>
                <a:latin typeface="+mn-lt"/>
                <a:ea typeface="+mn-ea"/>
                <a:cs typeface="+mn-cs"/>
              </a:rPr>
              <a:t>. </a:t>
            </a:r>
          </a:p>
          <a:p>
            <a:pPr lvl="0"/>
            <a:r>
              <a:rPr lang="nb-NO" sz="1200" kern="1200" dirty="0" smtClean="0">
                <a:solidFill>
                  <a:schemeClr val="tx1"/>
                </a:solidFill>
                <a:effectLst/>
                <a:latin typeface="+mn-lt"/>
                <a:ea typeface="+mn-ea"/>
                <a:cs typeface="+mn-cs"/>
              </a:rPr>
              <a:t>Behandling av personopplysninger om rasemessig eller etnisk opprinnelse, politisk oppfatning, religion, filosofisk overbevisning eller fagforeningsmedlemskap, samt behandling av genetiske opplysninger og biometriske opplysninger med det formål å entydig identifisere en fysisk person, helseopplysninger eller opplysninger om en fysisk persons seksuelle forhold eller seksuelle orientering, er forbudt.</a:t>
            </a:r>
          </a:p>
          <a:p>
            <a:r>
              <a:rPr lang="nb-NO" sz="1200" kern="1200" dirty="0" smtClean="0">
                <a:solidFill>
                  <a:schemeClr val="tx1"/>
                </a:solidFill>
                <a:effectLst/>
                <a:latin typeface="+mn-lt"/>
                <a:ea typeface="+mn-ea"/>
                <a:cs typeface="+mn-cs"/>
              </a:rPr>
              <a:t> </a:t>
            </a:r>
          </a:p>
          <a:p>
            <a:r>
              <a:rPr lang="nb-NO" sz="1200" kern="1200" dirty="0" smtClean="0">
                <a:solidFill>
                  <a:schemeClr val="tx1"/>
                </a:solidFill>
                <a:effectLst/>
                <a:latin typeface="+mn-lt"/>
                <a:ea typeface="+mn-ea"/>
                <a:cs typeface="+mn-cs"/>
              </a:rPr>
              <a:t>Nå er det kanskje først og fremt forholdene litt lenger sør i Europa som gjør at </a:t>
            </a:r>
            <a:r>
              <a:rPr lang="nb-NO" sz="1200" kern="1200" dirty="0" err="1" smtClean="0">
                <a:solidFill>
                  <a:schemeClr val="tx1"/>
                </a:solidFill>
                <a:effectLst/>
                <a:latin typeface="+mn-lt"/>
                <a:ea typeface="+mn-ea"/>
                <a:cs typeface="+mn-cs"/>
              </a:rPr>
              <a:t>fagforeningsmedlemsskap</a:t>
            </a:r>
            <a:r>
              <a:rPr lang="nb-NO" sz="1200" kern="1200" dirty="0" smtClean="0">
                <a:solidFill>
                  <a:schemeClr val="tx1"/>
                </a:solidFill>
                <a:effectLst/>
                <a:latin typeface="+mn-lt"/>
                <a:ea typeface="+mn-ea"/>
                <a:cs typeface="+mn-cs"/>
              </a:rPr>
              <a:t> er en sensitiv personopplysningen, men regelen er lik for alle i EU, og det er viktig for oss å være oppmerksomme på at det stilles ekstra strenge krav til vår behandling av personopplysninger som fagforening. </a:t>
            </a:r>
          </a:p>
          <a:p>
            <a:r>
              <a:rPr lang="nb-NO" sz="1200" kern="1200" dirty="0" smtClean="0">
                <a:solidFill>
                  <a:schemeClr val="tx1"/>
                </a:solidFill>
                <a:effectLst/>
                <a:latin typeface="+mn-lt"/>
                <a:ea typeface="+mn-ea"/>
                <a:cs typeface="+mn-cs"/>
              </a:rPr>
              <a:t>For Finansforbundet som fagforening, er de mest aktuelle behandlingsgrunnlagene samtykke fra det enkelte medlem eller bokstav d: </a:t>
            </a:r>
          </a:p>
          <a:p>
            <a:r>
              <a:rPr lang="nb-NO" sz="1200" kern="1200" dirty="0" smtClean="0">
                <a:solidFill>
                  <a:schemeClr val="tx1"/>
                </a:solidFill>
                <a:effectLst/>
                <a:latin typeface="+mn-lt"/>
                <a:ea typeface="+mn-ea"/>
                <a:cs typeface="+mn-cs"/>
              </a:rPr>
              <a:t> </a:t>
            </a:r>
          </a:p>
          <a:p>
            <a:r>
              <a:rPr lang="nb-NO" sz="1200" kern="1200" dirty="0" smtClean="0">
                <a:solidFill>
                  <a:schemeClr val="tx1"/>
                </a:solidFill>
                <a:effectLst/>
                <a:latin typeface="+mn-lt"/>
                <a:ea typeface="+mn-ea"/>
                <a:cs typeface="+mn-cs"/>
              </a:rPr>
              <a:t>Nr. 1 får ikke anvendelse dersom et av følgende vilkår er oppfylt:</a:t>
            </a:r>
          </a:p>
          <a:p>
            <a:r>
              <a:rPr lang="nb-NO" sz="1200" kern="1200" dirty="0" smtClean="0">
                <a:solidFill>
                  <a:schemeClr val="tx1"/>
                </a:solidFill>
                <a:effectLst/>
                <a:latin typeface="+mn-lt"/>
                <a:ea typeface="+mn-ea"/>
                <a:cs typeface="+mn-cs"/>
              </a:rPr>
              <a:t> </a:t>
            </a:r>
          </a:p>
          <a:p>
            <a:r>
              <a:rPr lang="nb-NO" sz="1200" kern="1200" dirty="0" smtClean="0">
                <a:solidFill>
                  <a:schemeClr val="tx1"/>
                </a:solidFill>
                <a:effectLst/>
                <a:latin typeface="+mn-lt"/>
                <a:ea typeface="+mn-ea"/>
                <a:cs typeface="+mn-cs"/>
              </a:rPr>
              <a:t>a)</a:t>
            </a:r>
          </a:p>
          <a:p>
            <a:r>
              <a:rPr lang="nb-NO" sz="1200" kern="1200" dirty="0" smtClean="0">
                <a:solidFill>
                  <a:schemeClr val="tx1"/>
                </a:solidFill>
                <a:effectLst/>
                <a:latin typeface="+mn-lt"/>
                <a:ea typeface="+mn-ea"/>
                <a:cs typeface="+mn-cs"/>
              </a:rPr>
              <a:t>Den registrerte har gitt uttrykkelig samtykke til behandling av slike personopplysninger for ett eller flere spesifikke formål, unntatt dersom det i unionsretten eller medlemsstatenes nasjonale rett er fastsatt at den registrerte ikke kan oppheve forbudet nevnt i nr. 1.</a:t>
            </a:r>
          </a:p>
          <a:p>
            <a:r>
              <a:rPr lang="nb-NO" sz="1200" kern="1200" dirty="0" smtClean="0">
                <a:solidFill>
                  <a:schemeClr val="tx1"/>
                </a:solidFill>
                <a:effectLst/>
                <a:latin typeface="+mn-lt"/>
                <a:ea typeface="+mn-ea"/>
                <a:cs typeface="+mn-cs"/>
              </a:rPr>
              <a:t>d)</a:t>
            </a:r>
          </a:p>
          <a:p>
            <a:r>
              <a:rPr lang="nb-NO" sz="1200" kern="1200" dirty="0" smtClean="0">
                <a:solidFill>
                  <a:schemeClr val="tx1"/>
                </a:solidFill>
                <a:effectLst/>
                <a:latin typeface="+mn-lt"/>
                <a:ea typeface="+mn-ea"/>
                <a:cs typeface="+mn-cs"/>
              </a:rPr>
              <a:t>Behandlingen utføres av en stiftelse, sammenslutning eller et annet ideelt organ hvis mål er av politisk, religiøs eller </a:t>
            </a:r>
            <a:r>
              <a:rPr lang="nb-NO" sz="1200" kern="1200" dirty="0" err="1" smtClean="0">
                <a:solidFill>
                  <a:schemeClr val="tx1"/>
                </a:solidFill>
                <a:effectLst/>
                <a:latin typeface="+mn-lt"/>
                <a:ea typeface="+mn-ea"/>
                <a:cs typeface="+mn-cs"/>
              </a:rPr>
              <a:t>fagforeningsmessig</a:t>
            </a:r>
            <a:r>
              <a:rPr lang="nb-NO" sz="1200" kern="1200" dirty="0" smtClean="0">
                <a:solidFill>
                  <a:schemeClr val="tx1"/>
                </a:solidFill>
                <a:effectLst/>
                <a:latin typeface="+mn-lt"/>
                <a:ea typeface="+mn-ea"/>
                <a:cs typeface="+mn-cs"/>
              </a:rPr>
              <a:t> art, som ledd i organets berettigede aktiviteter og med nødvendige garantier, forutsatt at behandlingen bare gjelder organets medlemmer eller tidligere medlemmer eller personer som på grunn av organets mål har regelmessig kontakt med det, og at personopplysningene ikke utleveres til andre enn nevnte organ uten de registrertes samtykke.</a:t>
            </a:r>
          </a:p>
          <a:p>
            <a:pPr marL="0" marR="0" lvl="0" indent="0" algn="l" defTabSz="914400" rtl="0" eaLnBrk="1" fontAlgn="auto" latinLnBrk="0" hangingPunct="1">
              <a:lnSpc>
                <a:spcPct val="100000"/>
              </a:lnSpc>
              <a:spcBef>
                <a:spcPts val="0"/>
              </a:spcBef>
              <a:spcAft>
                <a:spcPts val="0"/>
              </a:spcAft>
              <a:buClrTx/>
              <a:buSzTx/>
              <a:buFontTx/>
              <a:buNone/>
              <a:tabLst/>
              <a:defRPr/>
            </a:pPr>
            <a:r>
              <a:rPr lang="nb-NO" b="1" dirty="0" smtClean="0"/>
              <a:t>Art 9 (2) d</a:t>
            </a:r>
            <a:r>
              <a:rPr lang="nb-NO" dirty="0" smtClean="0"/>
              <a:t>: </a:t>
            </a:r>
            <a:br>
              <a:rPr lang="nb-NO" dirty="0" smtClean="0"/>
            </a:br>
            <a:r>
              <a:rPr lang="nb-NO" dirty="0" smtClean="0"/>
              <a:t>Behandlingen utføres av en stiftelse, sammenslutning eller annet ideelt organ hvis mål er av </a:t>
            </a:r>
            <a:r>
              <a:rPr lang="nb-NO" b="1" dirty="0" err="1" smtClean="0"/>
              <a:t>fagforeningsmessig</a:t>
            </a:r>
            <a:r>
              <a:rPr lang="nb-NO" dirty="0" smtClean="0"/>
              <a:t> art, som ledd i organets berettigede aktiviteter og med nødvendige garantier, forutsatt at behandlingen bare gjelder organets medlemmer eller tidligere medlemmer eller personer som på grunn av organets mål regelmessig har kontakt med, og at personopplysningene ikke utleveres til andre uten de registerets samtykke.</a:t>
            </a:r>
          </a:p>
          <a:p>
            <a:endParaRPr lang="nb-NO" dirty="0"/>
          </a:p>
        </p:txBody>
      </p:sp>
      <p:sp>
        <p:nvSpPr>
          <p:cNvPr id="4" name="Plassholder for lysbildenummer 3"/>
          <p:cNvSpPr>
            <a:spLocks noGrp="1"/>
          </p:cNvSpPr>
          <p:nvPr>
            <p:ph type="sldNum" sz="quarter" idx="10"/>
          </p:nvPr>
        </p:nvSpPr>
        <p:spPr/>
        <p:txBody>
          <a:bodyPr/>
          <a:lstStyle/>
          <a:p>
            <a:fld id="{D281EB9C-7EA9-433C-8DB9-E1FEF82F1D4C}" type="slidenum">
              <a:rPr lang="nb-NO" smtClean="0"/>
              <a:t>8</a:t>
            </a:fld>
            <a:endParaRPr lang="nb-NO"/>
          </a:p>
        </p:txBody>
      </p:sp>
    </p:spTree>
    <p:extLst>
      <p:ext uri="{BB962C8B-B14F-4D97-AF65-F5344CB8AC3E}">
        <p14:creationId xmlns:p14="http://schemas.microsoft.com/office/powerpoint/2010/main" val="7356670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dirty="0" smtClean="0">
                <a:solidFill>
                  <a:schemeClr val="tx1"/>
                </a:solidFill>
                <a:effectLst/>
                <a:latin typeface="+mn-lt"/>
                <a:ea typeface="+mn-ea"/>
                <a:cs typeface="+mn-cs"/>
              </a:rPr>
              <a:t>Det er nedfelt prinsipper for behandling av personopplysninger i forordningen. Vi</a:t>
            </a:r>
            <a:r>
              <a:rPr lang="nb-NO" sz="1200" kern="1200" baseline="0" dirty="0" smtClean="0">
                <a:solidFill>
                  <a:schemeClr val="tx1"/>
                </a:solidFill>
                <a:effectLst/>
                <a:latin typeface="+mn-lt"/>
                <a:ea typeface="+mn-ea"/>
                <a:cs typeface="+mn-cs"/>
              </a:rPr>
              <a:t> har valgt ut fem av dem som vi mener er hensiktsmessige for de tillitsvalgtes vurdering av personopplysninger.</a:t>
            </a:r>
            <a:endParaRPr lang="nb-NO" sz="1200" kern="1200" dirty="0" smtClean="0">
              <a:solidFill>
                <a:schemeClr val="tx1"/>
              </a:solidFill>
              <a:effectLst/>
              <a:latin typeface="+mn-lt"/>
              <a:ea typeface="+mn-ea"/>
              <a:cs typeface="+mn-cs"/>
            </a:endParaRPr>
          </a:p>
          <a:p>
            <a:endParaRPr lang="nb-NO" sz="1200" kern="1200" dirty="0" smtClean="0">
              <a:solidFill>
                <a:schemeClr val="tx1"/>
              </a:solidFill>
              <a:effectLst/>
              <a:latin typeface="+mn-lt"/>
              <a:ea typeface="+mn-ea"/>
              <a:cs typeface="+mn-cs"/>
            </a:endParaRPr>
          </a:p>
          <a:p>
            <a:r>
              <a:rPr lang="nb-NO" sz="1200" b="1" kern="1200" dirty="0" smtClean="0">
                <a:solidFill>
                  <a:schemeClr val="tx1"/>
                </a:solidFill>
                <a:effectLst/>
                <a:latin typeface="+mn-lt"/>
                <a:ea typeface="+mn-ea"/>
                <a:cs typeface="+mn-cs"/>
              </a:rPr>
              <a:t>Behandlingsgrunnlag</a:t>
            </a:r>
            <a:endParaRPr lang="nb-NO" sz="1200" b="1" kern="1200" baseline="0" dirty="0" smtClean="0">
              <a:solidFill>
                <a:schemeClr val="tx1"/>
              </a:solidFill>
              <a:effectLst/>
              <a:latin typeface="+mn-lt"/>
              <a:ea typeface="+mn-ea"/>
              <a:cs typeface="+mn-cs"/>
            </a:endParaRPr>
          </a:p>
          <a:p>
            <a:endParaRPr lang="nb-NO" sz="1200" kern="1200" baseline="0" dirty="0" smtClean="0">
              <a:solidFill>
                <a:schemeClr val="tx1"/>
              </a:solidFill>
              <a:effectLst/>
              <a:latin typeface="+mn-lt"/>
              <a:ea typeface="+mn-ea"/>
              <a:cs typeface="+mn-cs"/>
            </a:endParaRPr>
          </a:p>
          <a:p>
            <a:r>
              <a:rPr lang="nb-NO" sz="1200" kern="1200" baseline="0" dirty="0" smtClean="0">
                <a:solidFill>
                  <a:schemeClr val="tx1"/>
                </a:solidFill>
                <a:effectLst/>
                <a:latin typeface="+mn-lt"/>
                <a:ea typeface="+mn-ea"/>
                <a:cs typeface="+mn-cs"/>
              </a:rPr>
              <a:t>Du må ha et behandlingsgrunnlag. Du må ha en grunn til å samle inn data. Tillitsvalgte og ledelse har ofte en legitim grunn til å samle inn data, men spørsmålet blir hvilke data, hvor lenge skal de oppbevares, hvem skal ha tilgang etc.</a:t>
            </a:r>
          </a:p>
          <a:p>
            <a:endParaRPr lang="nb-NO" sz="1200" kern="1200" baseline="0" dirty="0" smtClean="0">
              <a:solidFill>
                <a:schemeClr val="tx1"/>
              </a:solidFill>
              <a:effectLst/>
              <a:latin typeface="+mn-lt"/>
              <a:ea typeface="+mn-ea"/>
              <a:cs typeface="+mn-cs"/>
            </a:endParaRPr>
          </a:p>
          <a:p>
            <a:r>
              <a:rPr lang="nb-NO" sz="1200" b="1" kern="1200" dirty="0" smtClean="0">
                <a:solidFill>
                  <a:schemeClr val="tx1"/>
                </a:solidFill>
                <a:effectLst/>
                <a:latin typeface="+mn-lt"/>
                <a:ea typeface="+mn-ea"/>
                <a:cs typeface="+mn-cs"/>
              </a:rPr>
              <a:t>Formålsbegrensing</a:t>
            </a:r>
            <a:endParaRPr lang="nb-NO" sz="1200" kern="1200" dirty="0" smtClean="0">
              <a:solidFill>
                <a:schemeClr val="tx1"/>
              </a:solidFill>
              <a:effectLst/>
              <a:latin typeface="+mn-lt"/>
              <a:ea typeface="+mn-ea"/>
              <a:cs typeface="+mn-cs"/>
            </a:endParaRPr>
          </a:p>
          <a:p>
            <a:r>
              <a:rPr lang="nb-NO" sz="1200" kern="1200" dirty="0" smtClean="0">
                <a:solidFill>
                  <a:schemeClr val="tx1"/>
                </a:solidFill>
                <a:effectLst/>
                <a:latin typeface="+mn-lt"/>
                <a:ea typeface="+mn-ea"/>
                <a:cs typeface="+mn-cs"/>
              </a:rPr>
              <a:t>b)</a:t>
            </a:r>
          </a:p>
          <a:p>
            <a:r>
              <a:rPr lang="nb-NO" sz="1200" kern="1200" dirty="0" smtClean="0">
                <a:solidFill>
                  <a:schemeClr val="tx1"/>
                </a:solidFill>
                <a:effectLst/>
                <a:latin typeface="+mn-lt"/>
                <a:ea typeface="+mn-ea"/>
                <a:cs typeface="+mn-cs"/>
              </a:rPr>
              <a:t>samles inn for spesifikke, uttrykkelig angitte og berettigede formål og ikke </a:t>
            </a:r>
            <a:r>
              <a:rPr lang="nb-NO" sz="1200" kern="1200" dirty="0" err="1" smtClean="0">
                <a:solidFill>
                  <a:schemeClr val="tx1"/>
                </a:solidFill>
                <a:effectLst/>
                <a:latin typeface="+mn-lt"/>
                <a:ea typeface="+mn-ea"/>
                <a:cs typeface="+mn-cs"/>
              </a:rPr>
              <a:t>viderebehandles</a:t>
            </a:r>
            <a:r>
              <a:rPr lang="nb-NO" sz="1200" kern="1200" dirty="0" smtClean="0">
                <a:solidFill>
                  <a:schemeClr val="tx1"/>
                </a:solidFill>
                <a:effectLst/>
                <a:latin typeface="+mn-lt"/>
                <a:ea typeface="+mn-ea"/>
                <a:cs typeface="+mn-cs"/>
              </a:rPr>
              <a:t> på en måte som er uforenlig med disse formålene;</a:t>
            </a:r>
          </a:p>
          <a:p>
            <a:r>
              <a:rPr lang="nb-NO" sz="1200" kern="1200" dirty="0" smtClean="0">
                <a:solidFill>
                  <a:schemeClr val="tx1"/>
                </a:solidFill>
                <a:effectLst/>
                <a:latin typeface="+mn-lt"/>
                <a:ea typeface="+mn-ea"/>
                <a:cs typeface="+mn-cs"/>
              </a:rPr>
              <a:t/>
            </a:r>
            <a:br>
              <a:rPr lang="nb-NO" sz="1200" kern="1200" dirty="0" smtClean="0">
                <a:solidFill>
                  <a:schemeClr val="tx1"/>
                </a:solidFill>
                <a:effectLst/>
                <a:latin typeface="+mn-lt"/>
                <a:ea typeface="+mn-ea"/>
                <a:cs typeface="+mn-cs"/>
              </a:rPr>
            </a:br>
            <a:r>
              <a:rPr lang="nb-NO" sz="1200" kern="1200" dirty="0" smtClean="0">
                <a:solidFill>
                  <a:schemeClr val="tx1"/>
                </a:solidFill>
                <a:effectLst/>
                <a:latin typeface="+mn-lt"/>
                <a:ea typeface="+mn-ea"/>
                <a:cs typeface="+mn-cs"/>
              </a:rPr>
              <a:t>Prinsippet om formålsbegrensning innebærer at opplysningene skal samles inn for spesifikke og oppgitte formål. Det er ikke lov å bruke opplysningene til andre formål enn det som er kommunisert.</a:t>
            </a:r>
          </a:p>
          <a:p>
            <a:r>
              <a:rPr lang="nb-NO" sz="1200" b="1" kern="1200" dirty="0" smtClean="0">
                <a:solidFill>
                  <a:schemeClr val="tx1"/>
                </a:solidFill>
                <a:effectLst/>
                <a:latin typeface="+mn-lt"/>
                <a:ea typeface="+mn-ea"/>
                <a:cs typeface="+mn-cs"/>
              </a:rPr>
              <a:t>Dataminimering</a:t>
            </a:r>
            <a:endParaRPr lang="nb-NO" sz="1200" kern="1200" dirty="0" smtClean="0">
              <a:solidFill>
                <a:schemeClr val="tx1"/>
              </a:solidFill>
              <a:effectLst/>
              <a:latin typeface="+mn-lt"/>
              <a:ea typeface="+mn-ea"/>
              <a:cs typeface="+mn-cs"/>
            </a:endParaRPr>
          </a:p>
          <a:p>
            <a:r>
              <a:rPr lang="nb-NO" sz="1200" kern="1200" dirty="0" smtClean="0">
                <a:solidFill>
                  <a:schemeClr val="tx1"/>
                </a:solidFill>
                <a:effectLst/>
                <a:latin typeface="+mn-lt"/>
                <a:ea typeface="+mn-ea"/>
                <a:cs typeface="+mn-cs"/>
              </a:rPr>
              <a:t>c)</a:t>
            </a:r>
          </a:p>
          <a:p>
            <a:r>
              <a:rPr lang="nb-NO" sz="1200" kern="1200" dirty="0" smtClean="0">
                <a:solidFill>
                  <a:schemeClr val="tx1"/>
                </a:solidFill>
                <a:effectLst/>
                <a:latin typeface="+mn-lt"/>
                <a:ea typeface="+mn-ea"/>
                <a:cs typeface="+mn-cs"/>
              </a:rPr>
              <a:t>være adekvate, relevante og begrenset til det som er nødvendig for formålene de behandles for («dataminimering»),</a:t>
            </a:r>
          </a:p>
          <a:p>
            <a:r>
              <a:rPr lang="nb-NO" sz="1200" kern="1200" dirty="0" smtClean="0">
                <a:solidFill>
                  <a:schemeClr val="tx1"/>
                </a:solidFill>
                <a:effectLst/>
                <a:latin typeface="+mn-lt"/>
                <a:ea typeface="+mn-ea"/>
                <a:cs typeface="+mn-cs"/>
              </a:rPr>
              <a:t> </a:t>
            </a:r>
          </a:p>
          <a:p>
            <a:r>
              <a:rPr lang="nb-NO" sz="1200" kern="1200" dirty="0" smtClean="0">
                <a:solidFill>
                  <a:schemeClr val="tx1"/>
                </a:solidFill>
                <a:effectLst/>
                <a:latin typeface="+mn-lt"/>
                <a:ea typeface="+mn-ea"/>
                <a:cs typeface="+mn-cs"/>
              </a:rPr>
              <a:t>Prinsippet om dataminimering innebærer at opplysningene skal være strengt begrenset til det som er nødvendig for formålet. Kun de opplysningene som etter en streng vurdering er nødvendige for formålet skal samles inn.</a:t>
            </a:r>
          </a:p>
          <a:p>
            <a:r>
              <a:rPr lang="nb-NO" sz="1200" b="1" kern="1200" dirty="0" smtClean="0">
                <a:solidFill>
                  <a:schemeClr val="tx1"/>
                </a:solidFill>
                <a:effectLst/>
                <a:latin typeface="+mn-lt"/>
                <a:ea typeface="+mn-ea"/>
                <a:cs typeface="+mn-cs"/>
              </a:rPr>
              <a:t>Eks fra Datatilsynet: kart-</a:t>
            </a:r>
            <a:r>
              <a:rPr lang="nb-NO" sz="1200" b="1" kern="1200" dirty="0" err="1" smtClean="0">
                <a:solidFill>
                  <a:schemeClr val="tx1"/>
                </a:solidFill>
                <a:effectLst/>
                <a:latin typeface="+mn-lt"/>
                <a:ea typeface="+mn-ea"/>
                <a:cs typeface="+mn-cs"/>
              </a:rPr>
              <a:t>app</a:t>
            </a:r>
            <a:r>
              <a:rPr lang="nb-NO" sz="1200" b="1" kern="1200" dirty="0" smtClean="0">
                <a:solidFill>
                  <a:schemeClr val="tx1"/>
                </a:solidFill>
                <a:effectLst/>
                <a:latin typeface="+mn-lt"/>
                <a:ea typeface="+mn-ea"/>
                <a:cs typeface="+mn-cs"/>
              </a:rPr>
              <a:t> som viser vei fra A-B trenger info om hvor du er, ikke hvem du er og tilgang til kontaktene på telefonen din.</a:t>
            </a:r>
          </a:p>
          <a:p>
            <a:endParaRPr lang="nb-NO" sz="1200" kern="1200" baseline="0" dirty="0" smtClean="0">
              <a:solidFill>
                <a:schemeClr val="tx1"/>
              </a:solidFill>
              <a:effectLst/>
              <a:latin typeface="+mn-lt"/>
              <a:ea typeface="+mn-ea"/>
              <a:cs typeface="+mn-cs"/>
            </a:endParaRPr>
          </a:p>
          <a:p>
            <a:r>
              <a:rPr lang="nb-NO" sz="1200" b="1" kern="1200" baseline="0" dirty="0" smtClean="0">
                <a:solidFill>
                  <a:schemeClr val="tx1"/>
                </a:solidFill>
                <a:effectLst/>
                <a:latin typeface="+mn-lt"/>
                <a:ea typeface="+mn-ea"/>
                <a:cs typeface="+mn-cs"/>
              </a:rPr>
              <a:t>Lagringsbegrensning:</a:t>
            </a:r>
          </a:p>
          <a:p>
            <a:endParaRPr lang="nb-NO"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dirty="0" smtClean="0">
                <a:solidFill>
                  <a:schemeClr val="tx1"/>
                </a:solidFill>
                <a:effectLst/>
                <a:latin typeface="+mn-lt"/>
                <a:ea typeface="+mn-ea"/>
                <a:cs typeface="+mn-cs"/>
              </a:rPr>
              <a:t>Prinsippet om lagringsbegrensning innebærer at opplysningene skal lagres slik at det ikke er mulig å identifisere medlemmet i lengre periode enn det som er nødvendig for formålene opplysningene behandles for. Og her må nok vi alle foreta en oppryddingsjobb, alt for mye lagres alt for lenge og sletterutiner må på plass. I rutinen for tillitsvalgtes håndtering av personopplysninger er det satt opp noen tidsfrister for sletting, men det er svært viktig at hver og en av oss har et bevisst forhold til hva vi lagrer, og hvorfor vi lagrer det. Er ikke behovet tilstede skal det slettes, og i denne forbindelse må vi skille strengt mellom </a:t>
            </a:r>
            <a:r>
              <a:rPr lang="nb-NO" sz="1200" kern="1200" dirty="0" err="1" smtClean="0">
                <a:solidFill>
                  <a:schemeClr val="tx1"/>
                </a:solidFill>
                <a:effectLst/>
                <a:latin typeface="+mn-lt"/>
                <a:ea typeface="+mn-ea"/>
                <a:cs typeface="+mn-cs"/>
              </a:rPr>
              <a:t>need</a:t>
            </a:r>
            <a:r>
              <a:rPr lang="nb-NO" sz="1200" kern="1200" dirty="0" smtClean="0">
                <a:solidFill>
                  <a:schemeClr val="tx1"/>
                </a:solidFill>
                <a:effectLst/>
                <a:latin typeface="+mn-lt"/>
                <a:ea typeface="+mn-ea"/>
                <a:cs typeface="+mn-cs"/>
              </a:rPr>
              <a:t> to have og </a:t>
            </a:r>
            <a:r>
              <a:rPr lang="nb-NO" sz="1200" kern="1200" dirty="0" err="1" smtClean="0">
                <a:solidFill>
                  <a:schemeClr val="tx1"/>
                </a:solidFill>
                <a:effectLst/>
                <a:latin typeface="+mn-lt"/>
                <a:ea typeface="+mn-ea"/>
                <a:cs typeface="+mn-cs"/>
              </a:rPr>
              <a:t>nice</a:t>
            </a:r>
            <a:r>
              <a:rPr lang="nb-NO" sz="1200" kern="1200" dirty="0" smtClean="0">
                <a:solidFill>
                  <a:schemeClr val="tx1"/>
                </a:solidFill>
                <a:effectLst/>
                <a:latin typeface="+mn-lt"/>
                <a:ea typeface="+mn-ea"/>
                <a:cs typeface="+mn-cs"/>
              </a:rPr>
              <a:t> to have.</a:t>
            </a:r>
            <a:br>
              <a:rPr lang="nb-NO" sz="1200" kern="1200" dirty="0" smtClean="0">
                <a:solidFill>
                  <a:schemeClr val="tx1"/>
                </a:solidFill>
                <a:effectLst/>
                <a:latin typeface="+mn-lt"/>
                <a:ea typeface="+mn-ea"/>
                <a:cs typeface="+mn-cs"/>
              </a:rPr>
            </a:br>
            <a:endParaRPr lang="nb-NO"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b="1" kern="1200" dirty="0" smtClean="0">
                <a:solidFill>
                  <a:schemeClr val="tx1"/>
                </a:solidFill>
                <a:effectLst/>
                <a:latin typeface="+mn-lt"/>
                <a:ea typeface="+mn-ea"/>
                <a:cs typeface="+mn-cs"/>
              </a:rPr>
              <a:t>Integritet og fortrolighet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dirty="0" smtClean="0">
                <a:solidFill>
                  <a:schemeClr val="tx1"/>
                </a:solidFill>
                <a:effectLst/>
                <a:latin typeface="+mn-lt"/>
                <a:ea typeface="+mn-ea"/>
                <a:cs typeface="+mn-cs"/>
              </a:rPr>
              <a:t>Prinsippet om integritet og fortrolighet innebærer at det kun skal gis tilgang til opplysningene til de som strengt tatt trenger det. Det er ikke alle opplysninger dere sitter på i deres tillitsvalgtarbeid som andre trenger innsyn i. Bistår dere et medlem f.eks. i forbindelse med en oppsigelsessak, trenger ikke øvrig tillitsvalgte i din bedrift innsyn i sakens dokumenter.</a:t>
            </a:r>
          </a:p>
          <a:p>
            <a:endParaRPr lang="nb-NO" sz="1200" kern="1200" dirty="0" smtClean="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D281EB9C-7EA9-433C-8DB9-E1FEF82F1D4C}" type="slidenum">
              <a:rPr lang="nb-NO" smtClean="0"/>
              <a:t>9</a:t>
            </a:fld>
            <a:endParaRPr lang="nb-NO"/>
          </a:p>
        </p:txBody>
      </p:sp>
    </p:spTree>
    <p:extLst>
      <p:ext uri="{BB962C8B-B14F-4D97-AF65-F5344CB8AC3E}">
        <p14:creationId xmlns:p14="http://schemas.microsoft.com/office/powerpoint/2010/main" val="18654391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rside 1">
    <p:spTree>
      <p:nvGrpSpPr>
        <p:cNvPr id="1" name=""/>
        <p:cNvGrpSpPr/>
        <p:nvPr/>
      </p:nvGrpSpPr>
      <p:grpSpPr>
        <a:xfrm>
          <a:off x="0" y="0"/>
          <a:ext cx="0" cy="0"/>
          <a:chOff x="0" y="0"/>
          <a:chExt cx="0" cy="0"/>
        </a:xfrm>
      </p:grpSpPr>
      <p:sp>
        <p:nvSpPr>
          <p:cNvPr id="10" name="Rektangel 9"/>
          <p:cNvSpPr/>
          <p:nvPr userDrawn="1"/>
        </p:nvSpPr>
        <p:spPr>
          <a:xfrm>
            <a:off x="0" y="1537"/>
            <a:ext cx="12192000" cy="5037495"/>
          </a:xfrm>
          <a:prstGeom prst="rect">
            <a:avLst/>
          </a:prstGeom>
          <a:solidFill>
            <a:srgbClr val="00B3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nb-NO" sz="2400">
              <a:solidFill>
                <a:prstClr val="white"/>
              </a:solidFill>
            </a:endParaRP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00456" y="5951781"/>
            <a:ext cx="1835997" cy="508035"/>
          </a:xfrm>
          <a:prstGeom prst="rect">
            <a:avLst/>
          </a:prstGeom>
        </p:spPr>
      </p:pic>
      <p:sp>
        <p:nvSpPr>
          <p:cNvPr id="12" name="Tittel 1"/>
          <p:cNvSpPr>
            <a:spLocks noGrp="1"/>
          </p:cNvSpPr>
          <p:nvPr>
            <p:ph type="ctrTitle" hasCustomPrompt="1"/>
          </p:nvPr>
        </p:nvSpPr>
        <p:spPr>
          <a:xfrm>
            <a:off x="379200" y="499201"/>
            <a:ext cx="10363200" cy="1047751"/>
          </a:xfrm>
        </p:spPr>
        <p:txBody>
          <a:bodyPr anchor="t" anchorCtr="0">
            <a:normAutofit/>
          </a:bodyPr>
          <a:lstStyle>
            <a:lvl1pPr>
              <a:defRPr sz="4267">
                <a:solidFill>
                  <a:schemeClr val="bg1"/>
                </a:solidFill>
              </a:defRPr>
            </a:lvl1pPr>
          </a:lstStyle>
          <a:p>
            <a:r>
              <a:rPr lang="nb-NO" dirty="0"/>
              <a:t>Klikk for å skrive tittel</a:t>
            </a:r>
          </a:p>
        </p:txBody>
      </p:sp>
      <p:pic>
        <p:nvPicPr>
          <p:cNvPr id="3" name="Picture 2"/>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2653177" y="2241993"/>
            <a:ext cx="6885648" cy="4236620"/>
          </a:xfrm>
          <a:prstGeom prst="rect">
            <a:avLst/>
          </a:prstGeom>
        </p:spPr>
      </p:pic>
      <p:sp>
        <p:nvSpPr>
          <p:cNvPr id="9" name="Text Placeholder 8"/>
          <p:cNvSpPr>
            <a:spLocks noGrp="1"/>
          </p:cNvSpPr>
          <p:nvPr>
            <p:ph type="body" sz="quarter" idx="11" hasCustomPrompt="1"/>
          </p:nvPr>
        </p:nvSpPr>
        <p:spPr>
          <a:xfrm>
            <a:off x="374651" y="5707939"/>
            <a:ext cx="2163503" cy="545176"/>
          </a:xfrm>
        </p:spPr>
        <p:txBody>
          <a:bodyPr>
            <a:noAutofit/>
          </a:bodyPr>
          <a:lstStyle>
            <a:lvl1pPr marL="0" indent="0" algn="l">
              <a:buFontTx/>
              <a:buNone/>
              <a:defRPr sz="1467" baseline="0">
                <a:solidFill>
                  <a:srgbClr val="124E9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err="1"/>
              <a:t>Klikk</a:t>
            </a:r>
            <a:r>
              <a:rPr lang="en-US" dirty="0"/>
              <a:t> for </a:t>
            </a:r>
            <a:r>
              <a:rPr lang="en-US" dirty="0" err="1"/>
              <a:t>å</a:t>
            </a:r>
            <a:r>
              <a:rPr lang="en-US" dirty="0"/>
              <a:t> </a:t>
            </a:r>
            <a:r>
              <a:rPr lang="en-US" dirty="0" err="1"/>
              <a:t>skrive</a:t>
            </a:r>
            <a:r>
              <a:rPr lang="en-US" dirty="0"/>
              <a:t> </a:t>
            </a:r>
            <a:r>
              <a:rPr lang="en-US" dirty="0" err="1"/>
              <a:t>navn</a:t>
            </a:r>
            <a:r>
              <a:rPr lang="en-US" dirty="0"/>
              <a:t> </a:t>
            </a:r>
            <a:r>
              <a:rPr lang="en-US" dirty="0" err="1"/>
              <a:t>på</a:t>
            </a:r>
            <a:r>
              <a:rPr lang="en-US" dirty="0"/>
              <a:t> </a:t>
            </a:r>
            <a:r>
              <a:rPr lang="en-US" dirty="0" err="1"/>
              <a:t>foredragsholder</a:t>
            </a:r>
            <a:endParaRPr lang="en-US" dirty="0"/>
          </a:p>
        </p:txBody>
      </p:sp>
      <p:sp>
        <p:nvSpPr>
          <p:cNvPr id="16" name="Text Placeholder 15"/>
          <p:cNvSpPr>
            <a:spLocks noGrp="1"/>
          </p:cNvSpPr>
          <p:nvPr>
            <p:ph type="body" sz="quarter" idx="12" hasCustomPrompt="1"/>
          </p:nvPr>
        </p:nvSpPr>
        <p:spPr>
          <a:xfrm>
            <a:off x="374651" y="6275283"/>
            <a:ext cx="2163503" cy="203331"/>
          </a:xfrm>
        </p:spPr>
        <p:txBody>
          <a:bodyPr>
            <a:noAutofit/>
          </a:bodyPr>
          <a:lstStyle>
            <a:lvl1pPr marL="0" indent="0">
              <a:buFontTx/>
              <a:buNone/>
              <a:defRPr sz="1200">
                <a:solidFill>
                  <a:srgbClr val="00B381"/>
                </a:solidFill>
              </a:defRPr>
            </a:lvl1pPr>
            <a:lvl2pPr>
              <a:defRPr sz="1200"/>
            </a:lvl2pPr>
            <a:lvl3pPr>
              <a:defRPr sz="1200"/>
            </a:lvl3pPr>
            <a:lvl4pPr>
              <a:defRPr sz="1200"/>
            </a:lvl4pPr>
            <a:lvl5pPr>
              <a:defRPr sz="1200"/>
            </a:lvl5pPr>
          </a:lstStyle>
          <a:p>
            <a:pPr lvl="0"/>
            <a:r>
              <a:rPr lang="en-US" dirty="0" err="1"/>
              <a:t>Skriv</a:t>
            </a:r>
            <a:r>
              <a:rPr lang="en-US" dirty="0"/>
              <a:t> inn </a:t>
            </a:r>
            <a:r>
              <a:rPr lang="en-US" dirty="0" err="1"/>
              <a:t>dato</a:t>
            </a:r>
            <a:endParaRPr lang="en-US" dirty="0"/>
          </a:p>
        </p:txBody>
      </p:sp>
    </p:spTree>
    <p:extLst>
      <p:ext uri="{BB962C8B-B14F-4D97-AF65-F5344CB8AC3E}">
        <p14:creationId xmlns:p14="http://schemas.microsoft.com/office/powerpoint/2010/main" val="716439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kstside med to tekstbokser">
    <p:spTree>
      <p:nvGrpSpPr>
        <p:cNvPr id="1" name=""/>
        <p:cNvGrpSpPr/>
        <p:nvPr/>
      </p:nvGrpSpPr>
      <p:grpSpPr>
        <a:xfrm>
          <a:off x="0" y="0"/>
          <a:ext cx="0" cy="0"/>
          <a:chOff x="0" y="0"/>
          <a:chExt cx="0" cy="0"/>
        </a:xfrm>
      </p:grpSpPr>
      <p:sp>
        <p:nvSpPr>
          <p:cNvPr id="7" name="Rektangel 9"/>
          <p:cNvSpPr/>
          <p:nvPr userDrawn="1"/>
        </p:nvSpPr>
        <p:spPr>
          <a:xfrm>
            <a:off x="0" y="1538"/>
            <a:ext cx="12192000" cy="240509"/>
          </a:xfrm>
          <a:prstGeom prst="rect">
            <a:avLst/>
          </a:prstGeom>
          <a:solidFill>
            <a:srgbClr val="00B3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nb-NO" sz="2400">
              <a:solidFill>
                <a:prstClr val="white"/>
              </a:solidFill>
            </a:endParaRPr>
          </a:p>
        </p:txBody>
      </p:sp>
      <p:sp>
        <p:nvSpPr>
          <p:cNvPr id="10" name="Tittel 1"/>
          <p:cNvSpPr>
            <a:spLocks noGrp="1"/>
          </p:cNvSpPr>
          <p:nvPr>
            <p:ph type="title" hasCustomPrompt="1"/>
          </p:nvPr>
        </p:nvSpPr>
        <p:spPr>
          <a:xfrm>
            <a:off x="384628" y="432000"/>
            <a:ext cx="10972800" cy="1143000"/>
          </a:xfrm>
        </p:spPr>
        <p:txBody>
          <a:bodyPr/>
          <a:lstStyle>
            <a:lvl1pPr>
              <a:defRPr b="0">
                <a:solidFill>
                  <a:srgbClr val="124E91"/>
                </a:solidFill>
                <a:latin typeface="Arial" charset="0"/>
                <a:ea typeface="Arial" charset="0"/>
                <a:cs typeface="Arial" charset="0"/>
              </a:defRPr>
            </a:lvl1pPr>
          </a:lstStyle>
          <a:p>
            <a:r>
              <a:rPr lang="nb-NO" dirty="0"/>
              <a:t>Klikk for å skrive tittel</a:t>
            </a:r>
          </a:p>
        </p:txBody>
      </p:sp>
      <p:sp>
        <p:nvSpPr>
          <p:cNvPr id="11" name="Plassholder for innhold 2"/>
          <p:cNvSpPr>
            <a:spLocks noGrp="1"/>
          </p:cNvSpPr>
          <p:nvPr>
            <p:ph idx="1" hasCustomPrompt="1"/>
          </p:nvPr>
        </p:nvSpPr>
        <p:spPr>
          <a:xfrm>
            <a:off x="380999" y="1776000"/>
            <a:ext cx="5393576" cy="3426571"/>
          </a:xfrm>
        </p:spPr>
        <p:txBody>
          <a:bodyPr>
            <a:normAutofit/>
          </a:bodyPr>
          <a:lstStyle>
            <a:lvl1pPr>
              <a:buClr>
                <a:srgbClr val="00B381"/>
              </a:buClr>
              <a:defRPr sz="2400">
                <a:latin typeface="Arial" charset="0"/>
                <a:ea typeface="Arial" charset="0"/>
                <a:cs typeface="Arial" charset="0"/>
              </a:defRPr>
            </a:lvl1pPr>
            <a:lvl2pPr marL="480472" indent="-243411">
              <a:buClr>
                <a:srgbClr val="124E91"/>
              </a:buClr>
              <a:buFont typeface=".AppleSystemUIFont" charset="-120"/>
              <a:buChar char="–"/>
              <a:defRPr sz="2133">
                <a:latin typeface="Arial" charset="0"/>
                <a:ea typeface="Arial" charset="0"/>
                <a:cs typeface="Arial" charset="0"/>
              </a:defRPr>
            </a:lvl2pPr>
            <a:lvl3pPr>
              <a:buClr>
                <a:srgbClr val="00B381"/>
              </a:buClr>
              <a:defRPr sz="2400">
                <a:latin typeface="Arial" charset="0"/>
                <a:ea typeface="Arial" charset="0"/>
                <a:cs typeface="Arial" charset="0"/>
              </a:defRPr>
            </a:lvl3pPr>
            <a:lvl4pPr>
              <a:buClr>
                <a:srgbClr val="00B381"/>
              </a:buClr>
              <a:defRPr sz="2133">
                <a:latin typeface="Arial" charset="0"/>
                <a:ea typeface="Arial" charset="0"/>
                <a:cs typeface="Arial" charset="0"/>
              </a:defRPr>
            </a:lvl4pPr>
            <a:lvl5pPr>
              <a:buClr>
                <a:srgbClr val="00B381"/>
              </a:buClr>
              <a:defRPr sz="2400">
                <a:latin typeface="Arial" charset="0"/>
                <a:ea typeface="Arial" charset="0"/>
                <a:cs typeface="Arial" charset="0"/>
              </a:defRPr>
            </a:lvl5pPr>
          </a:lstStyle>
          <a:p>
            <a:pPr lvl="0"/>
            <a:r>
              <a:rPr lang="nb-NO" dirty="0"/>
              <a:t>Klikk for å skrive inn tekst</a:t>
            </a:r>
          </a:p>
          <a:p>
            <a:pPr lvl="1"/>
            <a:r>
              <a:rPr lang="nb-NO" dirty="0"/>
              <a:t>Andre nivå</a:t>
            </a:r>
          </a:p>
        </p:txBody>
      </p:sp>
      <p:sp>
        <p:nvSpPr>
          <p:cNvPr id="12" name="Plassholder for innhold 2"/>
          <p:cNvSpPr>
            <a:spLocks noGrp="1"/>
          </p:cNvSpPr>
          <p:nvPr>
            <p:ph idx="10" hasCustomPrompt="1"/>
          </p:nvPr>
        </p:nvSpPr>
        <p:spPr>
          <a:xfrm>
            <a:off x="5963852" y="1776000"/>
            <a:ext cx="5393576" cy="3426571"/>
          </a:xfrm>
        </p:spPr>
        <p:txBody>
          <a:bodyPr>
            <a:normAutofit/>
          </a:bodyPr>
          <a:lstStyle>
            <a:lvl1pPr>
              <a:buClr>
                <a:srgbClr val="00B381"/>
              </a:buClr>
              <a:defRPr sz="2400">
                <a:latin typeface="Arial" charset="0"/>
                <a:ea typeface="Arial" charset="0"/>
                <a:cs typeface="Arial" charset="0"/>
              </a:defRPr>
            </a:lvl1pPr>
            <a:lvl2pPr marL="480472" indent="-243411">
              <a:buClr>
                <a:srgbClr val="124E91"/>
              </a:buClr>
              <a:buFont typeface=".AppleSystemUIFont" charset="-120"/>
              <a:buChar char="–"/>
              <a:defRPr sz="2133">
                <a:latin typeface="Arial" charset="0"/>
                <a:ea typeface="Arial" charset="0"/>
                <a:cs typeface="Arial" charset="0"/>
              </a:defRPr>
            </a:lvl2pPr>
            <a:lvl3pPr>
              <a:buClr>
                <a:srgbClr val="00B381"/>
              </a:buClr>
              <a:defRPr sz="2400">
                <a:latin typeface="Arial" charset="0"/>
                <a:ea typeface="Arial" charset="0"/>
                <a:cs typeface="Arial" charset="0"/>
              </a:defRPr>
            </a:lvl3pPr>
            <a:lvl4pPr>
              <a:buClr>
                <a:srgbClr val="00B381"/>
              </a:buClr>
              <a:defRPr sz="2133">
                <a:latin typeface="Arial" charset="0"/>
                <a:ea typeface="Arial" charset="0"/>
                <a:cs typeface="Arial" charset="0"/>
              </a:defRPr>
            </a:lvl4pPr>
            <a:lvl5pPr>
              <a:buClr>
                <a:srgbClr val="00B381"/>
              </a:buClr>
              <a:defRPr sz="2400">
                <a:latin typeface="Arial" charset="0"/>
                <a:ea typeface="Arial" charset="0"/>
                <a:cs typeface="Arial" charset="0"/>
              </a:defRPr>
            </a:lvl5pPr>
          </a:lstStyle>
          <a:p>
            <a:pPr lvl="0"/>
            <a:r>
              <a:rPr lang="nb-NO" dirty="0"/>
              <a:t>Klikk for å skrive inn tekst</a:t>
            </a:r>
          </a:p>
          <a:p>
            <a:pPr lvl="1"/>
            <a:r>
              <a:rPr lang="nb-NO" dirty="0"/>
              <a:t>Andre nivå</a:t>
            </a:r>
          </a:p>
        </p:txBody>
      </p:sp>
    </p:spTree>
    <p:extLst>
      <p:ext uri="{BB962C8B-B14F-4D97-AF65-F5344CB8AC3E}">
        <p14:creationId xmlns:p14="http://schemas.microsoft.com/office/powerpoint/2010/main" val="30374260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kstside med grid">
    <p:spTree>
      <p:nvGrpSpPr>
        <p:cNvPr id="1" name=""/>
        <p:cNvGrpSpPr/>
        <p:nvPr/>
      </p:nvGrpSpPr>
      <p:grpSpPr>
        <a:xfrm>
          <a:off x="0" y="0"/>
          <a:ext cx="0" cy="0"/>
          <a:chOff x="0" y="0"/>
          <a:chExt cx="0" cy="0"/>
        </a:xfrm>
      </p:grpSpPr>
      <p:sp>
        <p:nvSpPr>
          <p:cNvPr id="6" name="Rektangel 9"/>
          <p:cNvSpPr/>
          <p:nvPr userDrawn="1"/>
        </p:nvSpPr>
        <p:spPr>
          <a:xfrm>
            <a:off x="0" y="1538"/>
            <a:ext cx="12192000" cy="240509"/>
          </a:xfrm>
          <a:prstGeom prst="rect">
            <a:avLst/>
          </a:prstGeom>
          <a:solidFill>
            <a:srgbClr val="00B3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nb-NO" sz="2400">
              <a:solidFill>
                <a:prstClr val="white"/>
              </a:solidFill>
            </a:endParaRPr>
          </a:p>
        </p:txBody>
      </p:sp>
      <p:sp>
        <p:nvSpPr>
          <p:cNvPr id="7" name="Tittel 1"/>
          <p:cNvSpPr>
            <a:spLocks noGrp="1"/>
          </p:cNvSpPr>
          <p:nvPr>
            <p:ph type="title" hasCustomPrompt="1"/>
          </p:nvPr>
        </p:nvSpPr>
        <p:spPr>
          <a:xfrm>
            <a:off x="384628" y="431908"/>
            <a:ext cx="10972800" cy="1143000"/>
          </a:xfrm>
        </p:spPr>
        <p:txBody>
          <a:bodyPr/>
          <a:lstStyle>
            <a:lvl1pPr>
              <a:defRPr b="0">
                <a:solidFill>
                  <a:srgbClr val="124E91"/>
                </a:solidFill>
                <a:latin typeface="Arial" charset="0"/>
                <a:ea typeface="Arial" charset="0"/>
                <a:cs typeface="Arial" charset="0"/>
              </a:defRPr>
            </a:lvl1pPr>
          </a:lstStyle>
          <a:p>
            <a:r>
              <a:rPr lang="nb-NO" dirty="0"/>
              <a:t>Klikk for å skrive tittel</a:t>
            </a:r>
          </a:p>
        </p:txBody>
      </p:sp>
      <p:pic>
        <p:nvPicPr>
          <p:cNvPr id="2" name="Picture 1"/>
          <p:cNvPicPr>
            <a:picLocks noChangeAspect="1"/>
          </p:cNvPicPr>
          <p:nvPr userDrawn="1"/>
        </p:nvPicPr>
        <p:blipFill>
          <a:blip r:embed="rId2"/>
          <a:stretch>
            <a:fillRect/>
          </a:stretch>
        </p:blipFill>
        <p:spPr>
          <a:xfrm>
            <a:off x="0" y="242047"/>
            <a:ext cx="12192000" cy="571500"/>
          </a:xfrm>
          <a:prstGeom prst="rect">
            <a:avLst/>
          </a:prstGeom>
        </p:spPr>
      </p:pic>
      <p:sp>
        <p:nvSpPr>
          <p:cNvPr id="9" name="Plassholder for innhold 2"/>
          <p:cNvSpPr>
            <a:spLocks noGrp="1"/>
          </p:cNvSpPr>
          <p:nvPr>
            <p:ph idx="1" hasCustomPrompt="1"/>
          </p:nvPr>
        </p:nvSpPr>
        <p:spPr>
          <a:xfrm>
            <a:off x="373544" y="1770103"/>
            <a:ext cx="10972800" cy="3426571"/>
          </a:xfrm>
        </p:spPr>
        <p:txBody>
          <a:bodyPr>
            <a:normAutofit/>
          </a:bodyPr>
          <a:lstStyle>
            <a:lvl1pPr>
              <a:buClr>
                <a:srgbClr val="00B381"/>
              </a:buClr>
              <a:defRPr sz="2400">
                <a:latin typeface="Arial" charset="0"/>
                <a:ea typeface="Arial" charset="0"/>
                <a:cs typeface="Arial" charset="0"/>
              </a:defRPr>
            </a:lvl1pPr>
            <a:lvl2pPr marL="480472" indent="-243411">
              <a:buClr>
                <a:srgbClr val="124E91"/>
              </a:buClr>
              <a:buFont typeface=".AppleSystemUIFont" charset="-120"/>
              <a:buChar char="–"/>
              <a:defRPr sz="2133">
                <a:latin typeface="Arial" charset="0"/>
                <a:ea typeface="Arial" charset="0"/>
                <a:cs typeface="Arial" charset="0"/>
              </a:defRPr>
            </a:lvl2pPr>
            <a:lvl3pPr>
              <a:buClr>
                <a:srgbClr val="00B381"/>
              </a:buClr>
              <a:defRPr sz="2400">
                <a:latin typeface="Arial" charset="0"/>
                <a:ea typeface="Arial" charset="0"/>
                <a:cs typeface="Arial" charset="0"/>
              </a:defRPr>
            </a:lvl3pPr>
            <a:lvl4pPr>
              <a:buClr>
                <a:srgbClr val="00B381"/>
              </a:buClr>
              <a:defRPr sz="2133">
                <a:latin typeface="Arial" charset="0"/>
                <a:ea typeface="Arial" charset="0"/>
                <a:cs typeface="Arial" charset="0"/>
              </a:defRPr>
            </a:lvl4pPr>
            <a:lvl5pPr>
              <a:buClr>
                <a:srgbClr val="00B381"/>
              </a:buClr>
              <a:defRPr sz="2400">
                <a:latin typeface="Arial" charset="0"/>
                <a:ea typeface="Arial" charset="0"/>
                <a:cs typeface="Arial" charset="0"/>
              </a:defRPr>
            </a:lvl5pPr>
          </a:lstStyle>
          <a:p>
            <a:pPr lvl="0"/>
            <a:r>
              <a:rPr lang="nb-NO" dirty="0"/>
              <a:t>Klikk for å skrive inn tekst</a:t>
            </a:r>
          </a:p>
          <a:p>
            <a:pPr lvl="1"/>
            <a:r>
              <a:rPr lang="nb-NO" dirty="0"/>
              <a:t>Andre nivå</a:t>
            </a:r>
          </a:p>
        </p:txBody>
      </p:sp>
    </p:spTree>
    <p:extLst>
      <p:ext uri="{BB962C8B-B14F-4D97-AF65-F5344CB8AC3E}">
        <p14:creationId xmlns:p14="http://schemas.microsoft.com/office/powerpoint/2010/main" val="36707695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Sluttside grønn">
    <p:spTree>
      <p:nvGrpSpPr>
        <p:cNvPr id="1" name=""/>
        <p:cNvGrpSpPr/>
        <p:nvPr/>
      </p:nvGrpSpPr>
      <p:grpSpPr>
        <a:xfrm>
          <a:off x="0" y="0"/>
          <a:ext cx="0" cy="0"/>
          <a:chOff x="0" y="0"/>
          <a:chExt cx="0" cy="0"/>
        </a:xfrm>
      </p:grpSpPr>
      <p:sp>
        <p:nvSpPr>
          <p:cNvPr id="5" name="Rektangel 9"/>
          <p:cNvSpPr/>
          <p:nvPr userDrawn="1"/>
        </p:nvSpPr>
        <p:spPr>
          <a:xfrm>
            <a:off x="0" y="0"/>
            <a:ext cx="12192000" cy="6858000"/>
          </a:xfrm>
          <a:prstGeom prst="rect">
            <a:avLst/>
          </a:prstGeom>
          <a:solidFill>
            <a:srgbClr val="00B3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nb-NO" sz="2400">
              <a:solidFill>
                <a:prstClr val="white"/>
              </a:solidFill>
            </a:endParaRPr>
          </a:p>
        </p:txBody>
      </p:sp>
      <p:pic>
        <p:nvPicPr>
          <p:cNvPr id="3" name="Bilde 5" descr="Logo_neg.png"/>
          <p:cNvPicPr>
            <a:picLocks noChangeAspect="1"/>
          </p:cNvPicPr>
          <p:nvPr userDrawn="1"/>
        </p:nvPicPr>
        <p:blipFill>
          <a:blip r:embed="rId2" cstate="screen"/>
          <a:srcRect/>
          <a:stretch>
            <a:fillRect/>
          </a:stretch>
        </p:blipFill>
        <p:spPr bwMode="auto">
          <a:xfrm>
            <a:off x="2874441" y="2536944"/>
            <a:ext cx="6443119" cy="1784112"/>
          </a:xfrm>
          <a:prstGeom prst="rect">
            <a:avLst/>
          </a:prstGeom>
          <a:noFill/>
          <a:ln w="9525">
            <a:noFill/>
            <a:miter lim="800000"/>
            <a:headEnd/>
            <a:tailEnd/>
          </a:ln>
        </p:spPr>
      </p:pic>
    </p:spTree>
    <p:extLst>
      <p:ext uri="{BB962C8B-B14F-4D97-AF65-F5344CB8AC3E}">
        <p14:creationId xmlns:p14="http://schemas.microsoft.com/office/powerpoint/2010/main" val="16248721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orside 2">
    <p:spTree>
      <p:nvGrpSpPr>
        <p:cNvPr id="1" name=""/>
        <p:cNvGrpSpPr/>
        <p:nvPr/>
      </p:nvGrpSpPr>
      <p:grpSpPr>
        <a:xfrm>
          <a:off x="0" y="0"/>
          <a:ext cx="0" cy="0"/>
          <a:chOff x="0" y="0"/>
          <a:chExt cx="0" cy="0"/>
        </a:xfrm>
      </p:grpSpPr>
      <p:sp>
        <p:nvSpPr>
          <p:cNvPr id="10" name="Rektangel 9"/>
          <p:cNvSpPr/>
          <p:nvPr userDrawn="1"/>
        </p:nvSpPr>
        <p:spPr>
          <a:xfrm>
            <a:off x="0" y="1537"/>
            <a:ext cx="12192000" cy="5037495"/>
          </a:xfrm>
          <a:prstGeom prst="rect">
            <a:avLst/>
          </a:prstGeom>
          <a:solidFill>
            <a:srgbClr val="00B3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nb-NO" sz="2400">
              <a:solidFill>
                <a:prstClr val="white"/>
              </a:solidFill>
            </a:endParaRP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00456" y="5951781"/>
            <a:ext cx="1835997" cy="508035"/>
          </a:xfrm>
          <a:prstGeom prst="rect">
            <a:avLst/>
          </a:prstGeom>
        </p:spPr>
      </p:pic>
      <p:sp>
        <p:nvSpPr>
          <p:cNvPr id="12" name="Tittel 1"/>
          <p:cNvSpPr>
            <a:spLocks noGrp="1"/>
          </p:cNvSpPr>
          <p:nvPr>
            <p:ph type="ctrTitle" hasCustomPrompt="1"/>
          </p:nvPr>
        </p:nvSpPr>
        <p:spPr>
          <a:xfrm>
            <a:off x="377189" y="498502"/>
            <a:ext cx="10363200" cy="1047751"/>
          </a:xfrm>
        </p:spPr>
        <p:txBody>
          <a:bodyPr anchor="t" anchorCtr="0">
            <a:normAutofit/>
          </a:bodyPr>
          <a:lstStyle>
            <a:lvl1pPr>
              <a:defRPr sz="4267">
                <a:solidFill>
                  <a:schemeClr val="bg1"/>
                </a:solidFill>
              </a:defRPr>
            </a:lvl1pPr>
          </a:lstStyle>
          <a:p>
            <a:r>
              <a:rPr lang="nb-NO" dirty="0"/>
              <a:t>Klikk for å skrive tittel</a:t>
            </a:r>
          </a:p>
        </p:txBody>
      </p:sp>
      <p:pic>
        <p:nvPicPr>
          <p:cNvPr id="2" name="Picture 1"/>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2653178" y="2235816"/>
            <a:ext cx="6885647" cy="4224000"/>
          </a:xfrm>
          <a:prstGeom prst="rect">
            <a:avLst/>
          </a:prstGeom>
        </p:spPr>
      </p:pic>
      <p:sp>
        <p:nvSpPr>
          <p:cNvPr id="11" name="Text Placeholder 8"/>
          <p:cNvSpPr>
            <a:spLocks noGrp="1"/>
          </p:cNvSpPr>
          <p:nvPr>
            <p:ph type="body" sz="quarter" idx="11" hasCustomPrompt="1"/>
          </p:nvPr>
        </p:nvSpPr>
        <p:spPr>
          <a:xfrm>
            <a:off x="374651" y="5707939"/>
            <a:ext cx="2163503" cy="545176"/>
          </a:xfrm>
        </p:spPr>
        <p:txBody>
          <a:bodyPr>
            <a:noAutofit/>
          </a:bodyPr>
          <a:lstStyle>
            <a:lvl1pPr marL="0" indent="0" algn="l">
              <a:buFontTx/>
              <a:buNone/>
              <a:defRPr sz="1467" baseline="0">
                <a:solidFill>
                  <a:srgbClr val="124E9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err="1"/>
              <a:t>Klikk</a:t>
            </a:r>
            <a:r>
              <a:rPr lang="en-US" dirty="0"/>
              <a:t> for </a:t>
            </a:r>
            <a:r>
              <a:rPr lang="en-US" dirty="0" err="1"/>
              <a:t>å</a:t>
            </a:r>
            <a:r>
              <a:rPr lang="en-US" dirty="0"/>
              <a:t> </a:t>
            </a:r>
            <a:r>
              <a:rPr lang="en-US" dirty="0" err="1"/>
              <a:t>skrive</a:t>
            </a:r>
            <a:r>
              <a:rPr lang="en-US" dirty="0"/>
              <a:t> </a:t>
            </a:r>
            <a:r>
              <a:rPr lang="en-US" dirty="0" err="1"/>
              <a:t>navn</a:t>
            </a:r>
            <a:r>
              <a:rPr lang="en-US" dirty="0"/>
              <a:t> </a:t>
            </a:r>
            <a:r>
              <a:rPr lang="en-US" dirty="0" err="1"/>
              <a:t>på</a:t>
            </a:r>
            <a:r>
              <a:rPr lang="en-US" dirty="0"/>
              <a:t> </a:t>
            </a:r>
            <a:r>
              <a:rPr lang="en-US" dirty="0" err="1"/>
              <a:t>foredragsholder</a:t>
            </a:r>
            <a:endParaRPr lang="en-US" dirty="0"/>
          </a:p>
        </p:txBody>
      </p:sp>
      <p:sp>
        <p:nvSpPr>
          <p:cNvPr id="15" name="Text Placeholder 15"/>
          <p:cNvSpPr>
            <a:spLocks noGrp="1"/>
          </p:cNvSpPr>
          <p:nvPr>
            <p:ph type="body" sz="quarter" idx="12" hasCustomPrompt="1"/>
          </p:nvPr>
        </p:nvSpPr>
        <p:spPr>
          <a:xfrm>
            <a:off x="374651" y="6275283"/>
            <a:ext cx="2163503" cy="203331"/>
          </a:xfrm>
        </p:spPr>
        <p:txBody>
          <a:bodyPr>
            <a:noAutofit/>
          </a:bodyPr>
          <a:lstStyle>
            <a:lvl1pPr marL="0" indent="0">
              <a:buFontTx/>
              <a:buNone/>
              <a:defRPr sz="1200">
                <a:solidFill>
                  <a:srgbClr val="00B381"/>
                </a:solidFill>
              </a:defRPr>
            </a:lvl1pPr>
            <a:lvl2pPr>
              <a:defRPr sz="1200"/>
            </a:lvl2pPr>
            <a:lvl3pPr>
              <a:defRPr sz="1200"/>
            </a:lvl3pPr>
            <a:lvl4pPr>
              <a:defRPr sz="1200"/>
            </a:lvl4pPr>
            <a:lvl5pPr>
              <a:defRPr sz="1200"/>
            </a:lvl5pPr>
          </a:lstStyle>
          <a:p>
            <a:pPr lvl="0"/>
            <a:r>
              <a:rPr lang="en-US" dirty="0" err="1"/>
              <a:t>Skriv</a:t>
            </a:r>
            <a:r>
              <a:rPr lang="en-US" dirty="0"/>
              <a:t> inn </a:t>
            </a:r>
            <a:r>
              <a:rPr lang="en-US" dirty="0" err="1"/>
              <a:t>dato</a:t>
            </a:r>
            <a:endParaRPr lang="en-US" dirty="0"/>
          </a:p>
        </p:txBody>
      </p:sp>
    </p:spTree>
    <p:extLst>
      <p:ext uri="{BB962C8B-B14F-4D97-AF65-F5344CB8AC3E}">
        <p14:creationId xmlns:p14="http://schemas.microsoft.com/office/powerpoint/2010/main" val="168284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orside 3">
    <p:spTree>
      <p:nvGrpSpPr>
        <p:cNvPr id="1" name=""/>
        <p:cNvGrpSpPr/>
        <p:nvPr/>
      </p:nvGrpSpPr>
      <p:grpSpPr>
        <a:xfrm>
          <a:off x="0" y="0"/>
          <a:ext cx="0" cy="0"/>
          <a:chOff x="0" y="0"/>
          <a:chExt cx="0" cy="0"/>
        </a:xfrm>
      </p:grpSpPr>
      <p:sp>
        <p:nvSpPr>
          <p:cNvPr id="10" name="Rektangel 9"/>
          <p:cNvSpPr/>
          <p:nvPr userDrawn="1"/>
        </p:nvSpPr>
        <p:spPr>
          <a:xfrm>
            <a:off x="0" y="1537"/>
            <a:ext cx="12192000" cy="5037495"/>
          </a:xfrm>
          <a:prstGeom prst="rect">
            <a:avLst/>
          </a:prstGeom>
          <a:solidFill>
            <a:srgbClr val="00B3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nb-NO" sz="2400">
              <a:solidFill>
                <a:prstClr val="white"/>
              </a:solidFill>
            </a:endParaRP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00456" y="5951781"/>
            <a:ext cx="1835997" cy="508035"/>
          </a:xfrm>
          <a:prstGeom prst="rect">
            <a:avLst/>
          </a:prstGeom>
        </p:spPr>
      </p:pic>
      <p:sp>
        <p:nvSpPr>
          <p:cNvPr id="12" name="Tittel 1"/>
          <p:cNvSpPr>
            <a:spLocks noGrp="1"/>
          </p:cNvSpPr>
          <p:nvPr>
            <p:ph type="ctrTitle" hasCustomPrompt="1"/>
          </p:nvPr>
        </p:nvSpPr>
        <p:spPr>
          <a:xfrm>
            <a:off x="377189" y="498502"/>
            <a:ext cx="10363200" cy="1047751"/>
          </a:xfrm>
        </p:spPr>
        <p:txBody>
          <a:bodyPr anchor="t" anchorCtr="0">
            <a:normAutofit/>
          </a:bodyPr>
          <a:lstStyle>
            <a:lvl1pPr>
              <a:defRPr sz="4267">
                <a:solidFill>
                  <a:schemeClr val="bg1"/>
                </a:solidFill>
              </a:defRPr>
            </a:lvl1pPr>
          </a:lstStyle>
          <a:p>
            <a:r>
              <a:rPr lang="nb-NO" dirty="0"/>
              <a:t>Klikk for å skrive tittel</a:t>
            </a:r>
          </a:p>
        </p:txBody>
      </p:sp>
      <p:pic>
        <p:nvPicPr>
          <p:cNvPr id="3" name="Picture 2"/>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2653177" y="2223197"/>
            <a:ext cx="6885648" cy="4214036"/>
          </a:xfrm>
          <a:prstGeom prst="rect">
            <a:avLst/>
          </a:prstGeom>
        </p:spPr>
      </p:pic>
      <p:sp>
        <p:nvSpPr>
          <p:cNvPr id="8" name="Text Placeholder 8"/>
          <p:cNvSpPr>
            <a:spLocks noGrp="1"/>
          </p:cNvSpPr>
          <p:nvPr>
            <p:ph type="body" sz="quarter" idx="11" hasCustomPrompt="1"/>
          </p:nvPr>
        </p:nvSpPr>
        <p:spPr>
          <a:xfrm>
            <a:off x="374651" y="5707939"/>
            <a:ext cx="2163503" cy="545176"/>
          </a:xfrm>
        </p:spPr>
        <p:txBody>
          <a:bodyPr>
            <a:noAutofit/>
          </a:bodyPr>
          <a:lstStyle>
            <a:lvl1pPr marL="0" indent="0" algn="l">
              <a:buFontTx/>
              <a:buNone/>
              <a:defRPr sz="1467" baseline="0">
                <a:solidFill>
                  <a:srgbClr val="124E9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err="1"/>
              <a:t>Klikk</a:t>
            </a:r>
            <a:r>
              <a:rPr lang="en-US" dirty="0"/>
              <a:t> for </a:t>
            </a:r>
            <a:r>
              <a:rPr lang="en-US" dirty="0" err="1"/>
              <a:t>å</a:t>
            </a:r>
            <a:r>
              <a:rPr lang="en-US" dirty="0"/>
              <a:t> </a:t>
            </a:r>
            <a:r>
              <a:rPr lang="en-US" dirty="0" err="1"/>
              <a:t>skrive</a:t>
            </a:r>
            <a:r>
              <a:rPr lang="en-US" dirty="0"/>
              <a:t> </a:t>
            </a:r>
            <a:r>
              <a:rPr lang="en-US" dirty="0" err="1"/>
              <a:t>navn</a:t>
            </a:r>
            <a:r>
              <a:rPr lang="en-US" dirty="0"/>
              <a:t> </a:t>
            </a:r>
            <a:r>
              <a:rPr lang="en-US" dirty="0" err="1"/>
              <a:t>på</a:t>
            </a:r>
            <a:r>
              <a:rPr lang="en-US" dirty="0"/>
              <a:t> </a:t>
            </a:r>
            <a:r>
              <a:rPr lang="en-US" dirty="0" err="1"/>
              <a:t>foredragsholder</a:t>
            </a:r>
            <a:endParaRPr lang="en-US" dirty="0"/>
          </a:p>
        </p:txBody>
      </p:sp>
      <p:sp>
        <p:nvSpPr>
          <p:cNvPr id="9" name="Text Placeholder 15"/>
          <p:cNvSpPr>
            <a:spLocks noGrp="1"/>
          </p:cNvSpPr>
          <p:nvPr>
            <p:ph type="body" sz="quarter" idx="12" hasCustomPrompt="1"/>
          </p:nvPr>
        </p:nvSpPr>
        <p:spPr>
          <a:xfrm>
            <a:off x="374651" y="6275283"/>
            <a:ext cx="2163503" cy="203331"/>
          </a:xfrm>
        </p:spPr>
        <p:txBody>
          <a:bodyPr>
            <a:noAutofit/>
          </a:bodyPr>
          <a:lstStyle>
            <a:lvl1pPr marL="0" indent="0">
              <a:buFontTx/>
              <a:buNone/>
              <a:defRPr sz="1200">
                <a:solidFill>
                  <a:srgbClr val="00B381"/>
                </a:solidFill>
              </a:defRPr>
            </a:lvl1pPr>
            <a:lvl2pPr>
              <a:defRPr sz="1200"/>
            </a:lvl2pPr>
            <a:lvl3pPr>
              <a:defRPr sz="1200"/>
            </a:lvl3pPr>
            <a:lvl4pPr>
              <a:defRPr sz="1200"/>
            </a:lvl4pPr>
            <a:lvl5pPr>
              <a:defRPr sz="1200"/>
            </a:lvl5pPr>
          </a:lstStyle>
          <a:p>
            <a:pPr lvl="0"/>
            <a:r>
              <a:rPr lang="en-US" dirty="0" err="1"/>
              <a:t>Skriv</a:t>
            </a:r>
            <a:r>
              <a:rPr lang="en-US" dirty="0"/>
              <a:t> inn </a:t>
            </a:r>
            <a:r>
              <a:rPr lang="en-US" dirty="0" err="1"/>
              <a:t>dato</a:t>
            </a:r>
            <a:endParaRPr lang="en-US" dirty="0"/>
          </a:p>
        </p:txBody>
      </p:sp>
    </p:spTree>
    <p:extLst>
      <p:ext uri="{BB962C8B-B14F-4D97-AF65-F5344CB8AC3E}">
        <p14:creationId xmlns:p14="http://schemas.microsoft.com/office/powerpoint/2010/main" val="7231693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orside 4">
    <p:spTree>
      <p:nvGrpSpPr>
        <p:cNvPr id="1" name=""/>
        <p:cNvGrpSpPr/>
        <p:nvPr/>
      </p:nvGrpSpPr>
      <p:grpSpPr>
        <a:xfrm>
          <a:off x="0" y="0"/>
          <a:ext cx="0" cy="0"/>
          <a:chOff x="0" y="0"/>
          <a:chExt cx="0" cy="0"/>
        </a:xfrm>
      </p:grpSpPr>
      <p:sp>
        <p:nvSpPr>
          <p:cNvPr id="10" name="Rektangel 9"/>
          <p:cNvSpPr/>
          <p:nvPr userDrawn="1"/>
        </p:nvSpPr>
        <p:spPr>
          <a:xfrm>
            <a:off x="0" y="1537"/>
            <a:ext cx="12192000" cy="5037495"/>
          </a:xfrm>
          <a:prstGeom prst="rect">
            <a:avLst/>
          </a:prstGeom>
          <a:solidFill>
            <a:srgbClr val="00B3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nb-NO" sz="2400">
              <a:solidFill>
                <a:prstClr val="white"/>
              </a:solidFill>
            </a:endParaRPr>
          </a:p>
        </p:txBody>
      </p:sp>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2653177" y="2232163"/>
            <a:ext cx="6885648" cy="4223755"/>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00456" y="5951781"/>
            <a:ext cx="1835997" cy="508035"/>
          </a:xfrm>
          <a:prstGeom prst="rect">
            <a:avLst/>
          </a:prstGeom>
        </p:spPr>
      </p:pic>
      <p:sp>
        <p:nvSpPr>
          <p:cNvPr id="12" name="Tittel 1"/>
          <p:cNvSpPr>
            <a:spLocks noGrp="1"/>
          </p:cNvSpPr>
          <p:nvPr>
            <p:ph type="ctrTitle" hasCustomPrompt="1"/>
          </p:nvPr>
        </p:nvSpPr>
        <p:spPr>
          <a:xfrm>
            <a:off x="377189" y="498502"/>
            <a:ext cx="10363200" cy="1047751"/>
          </a:xfrm>
        </p:spPr>
        <p:txBody>
          <a:bodyPr anchor="t" anchorCtr="0">
            <a:normAutofit/>
          </a:bodyPr>
          <a:lstStyle>
            <a:lvl1pPr>
              <a:defRPr sz="4267">
                <a:solidFill>
                  <a:schemeClr val="bg1"/>
                </a:solidFill>
              </a:defRPr>
            </a:lvl1pPr>
          </a:lstStyle>
          <a:p>
            <a:r>
              <a:rPr lang="nb-NO" dirty="0"/>
              <a:t>Klikk for å skrive tittel</a:t>
            </a:r>
          </a:p>
        </p:txBody>
      </p:sp>
      <p:sp>
        <p:nvSpPr>
          <p:cNvPr id="8" name="Text Placeholder 8"/>
          <p:cNvSpPr>
            <a:spLocks noGrp="1"/>
          </p:cNvSpPr>
          <p:nvPr>
            <p:ph type="body" sz="quarter" idx="11" hasCustomPrompt="1"/>
          </p:nvPr>
        </p:nvSpPr>
        <p:spPr>
          <a:xfrm>
            <a:off x="374651" y="5707939"/>
            <a:ext cx="2163503" cy="545176"/>
          </a:xfrm>
        </p:spPr>
        <p:txBody>
          <a:bodyPr>
            <a:noAutofit/>
          </a:bodyPr>
          <a:lstStyle>
            <a:lvl1pPr marL="0" indent="0" algn="l">
              <a:buFontTx/>
              <a:buNone/>
              <a:defRPr sz="1467" baseline="0">
                <a:solidFill>
                  <a:srgbClr val="124E9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err="1"/>
              <a:t>Klikk</a:t>
            </a:r>
            <a:r>
              <a:rPr lang="en-US" dirty="0"/>
              <a:t> for </a:t>
            </a:r>
            <a:r>
              <a:rPr lang="en-US" dirty="0" err="1"/>
              <a:t>å</a:t>
            </a:r>
            <a:r>
              <a:rPr lang="en-US" dirty="0"/>
              <a:t> </a:t>
            </a:r>
            <a:r>
              <a:rPr lang="en-US" dirty="0" err="1"/>
              <a:t>skrive</a:t>
            </a:r>
            <a:r>
              <a:rPr lang="en-US" dirty="0"/>
              <a:t> </a:t>
            </a:r>
            <a:r>
              <a:rPr lang="en-US" dirty="0" err="1"/>
              <a:t>navn</a:t>
            </a:r>
            <a:r>
              <a:rPr lang="en-US" dirty="0"/>
              <a:t> </a:t>
            </a:r>
            <a:r>
              <a:rPr lang="en-US" dirty="0" err="1"/>
              <a:t>på</a:t>
            </a:r>
            <a:r>
              <a:rPr lang="en-US" dirty="0"/>
              <a:t> </a:t>
            </a:r>
            <a:r>
              <a:rPr lang="en-US" dirty="0" err="1"/>
              <a:t>foredragsholder</a:t>
            </a:r>
            <a:endParaRPr lang="en-US" dirty="0"/>
          </a:p>
        </p:txBody>
      </p:sp>
      <p:sp>
        <p:nvSpPr>
          <p:cNvPr id="9" name="Text Placeholder 15"/>
          <p:cNvSpPr>
            <a:spLocks noGrp="1"/>
          </p:cNvSpPr>
          <p:nvPr>
            <p:ph type="body" sz="quarter" idx="12" hasCustomPrompt="1"/>
          </p:nvPr>
        </p:nvSpPr>
        <p:spPr>
          <a:xfrm>
            <a:off x="374651" y="6275283"/>
            <a:ext cx="2163503" cy="203331"/>
          </a:xfrm>
        </p:spPr>
        <p:txBody>
          <a:bodyPr>
            <a:noAutofit/>
          </a:bodyPr>
          <a:lstStyle>
            <a:lvl1pPr marL="0" indent="0">
              <a:buFontTx/>
              <a:buNone/>
              <a:defRPr sz="1200">
                <a:solidFill>
                  <a:srgbClr val="00B381"/>
                </a:solidFill>
              </a:defRPr>
            </a:lvl1pPr>
            <a:lvl2pPr>
              <a:defRPr sz="1200"/>
            </a:lvl2pPr>
            <a:lvl3pPr>
              <a:defRPr sz="1200"/>
            </a:lvl3pPr>
            <a:lvl4pPr>
              <a:defRPr sz="1200"/>
            </a:lvl4pPr>
            <a:lvl5pPr>
              <a:defRPr sz="1200"/>
            </a:lvl5pPr>
          </a:lstStyle>
          <a:p>
            <a:pPr lvl="0"/>
            <a:r>
              <a:rPr lang="en-US" dirty="0" err="1"/>
              <a:t>Skriv</a:t>
            </a:r>
            <a:r>
              <a:rPr lang="en-US" dirty="0"/>
              <a:t> inn </a:t>
            </a:r>
            <a:r>
              <a:rPr lang="en-US" dirty="0" err="1"/>
              <a:t>dato</a:t>
            </a:r>
            <a:endParaRPr lang="en-US" dirty="0"/>
          </a:p>
        </p:txBody>
      </p:sp>
    </p:spTree>
    <p:extLst>
      <p:ext uri="{BB962C8B-B14F-4D97-AF65-F5344CB8AC3E}">
        <p14:creationId xmlns:p14="http://schemas.microsoft.com/office/powerpoint/2010/main" val="41682957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orside 5">
    <p:spTree>
      <p:nvGrpSpPr>
        <p:cNvPr id="1" name=""/>
        <p:cNvGrpSpPr/>
        <p:nvPr/>
      </p:nvGrpSpPr>
      <p:grpSpPr>
        <a:xfrm>
          <a:off x="0" y="0"/>
          <a:ext cx="0" cy="0"/>
          <a:chOff x="0" y="0"/>
          <a:chExt cx="0" cy="0"/>
        </a:xfrm>
      </p:grpSpPr>
      <p:sp>
        <p:nvSpPr>
          <p:cNvPr id="10" name="Rektangel 9"/>
          <p:cNvSpPr/>
          <p:nvPr userDrawn="1"/>
        </p:nvSpPr>
        <p:spPr>
          <a:xfrm>
            <a:off x="1" y="1"/>
            <a:ext cx="12192000" cy="5037495"/>
          </a:xfrm>
          <a:prstGeom prst="rect">
            <a:avLst/>
          </a:prstGeom>
          <a:solidFill>
            <a:srgbClr val="00B3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nb-NO" sz="2400">
              <a:solidFill>
                <a:prstClr val="white"/>
              </a:solidFill>
            </a:endParaRPr>
          </a:p>
        </p:txBody>
      </p:sp>
      <p:sp>
        <p:nvSpPr>
          <p:cNvPr id="2" name="Tittel 1"/>
          <p:cNvSpPr>
            <a:spLocks noGrp="1"/>
          </p:cNvSpPr>
          <p:nvPr userDrawn="1">
            <p:ph type="ctrTitle" hasCustomPrompt="1"/>
          </p:nvPr>
        </p:nvSpPr>
        <p:spPr>
          <a:xfrm>
            <a:off x="377189" y="498502"/>
            <a:ext cx="10363200" cy="1047751"/>
          </a:xfrm>
        </p:spPr>
        <p:txBody>
          <a:bodyPr anchor="t" anchorCtr="0">
            <a:normAutofit/>
          </a:bodyPr>
          <a:lstStyle>
            <a:lvl1pPr>
              <a:defRPr sz="4267">
                <a:solidFill>
                  <a:schemeClr val="bg1"/>
                </a:solidFill>
              </a:defRPr>
            </a:lvl1pPr>
          </a:lstStyle>
          <a:p>
            <a:r>
              <a:rPr lang="nb-NO" dirty="0"/>
              <a:t>Klikk for å skrive tittel</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00456" y="5951781"/>
            <a:ext cx="1835997" cy="508035"/>
          </a:xfrm>
          <a:prstGeom prst="rect">
            <a:avLst/>
          </a:prstGeom>
        </p:spPr>
      </p:pic>
      <p:pic>
        <p:nvPicPr>
          <p:cNvPr id="8" name="Picture 7"/>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2641401" y="2223196"/>
            <a:ext cx="6897425" cy="4216013"/>
          </a:xfrm>
          <a:prstGeom prst="rect">
            <a:avLst/>
          </a:prstGeom>
        </p:spPr>
      </p:pic>
      <p:sp>
        <p:nvSpPr>
          <p:cNvPr id="9" name="Text Placeholder 8"/>
          <p:cNvSpPr>
            <a:spLocks noGrp="1"/>
          </p:cNvSpPr>
          <p:nvPr>
            <p:ph type="body" sz="quarter" idx="11" hasCustomPrompt="1"/>
          </p:nvPr>
        </p:nvSpPr>
        <p:spPr>
          <a:xfrm>
            <a:off x="374651" y="5707939"/>
            <a:ext cx="2163503" cy="545176"/>
          </a:xfrm>
        </p:spPr>
        <p:txBody>
          <a:bodyPr>
            <a:noAutofit/>
          </a:bodyPr>
          <a:lstStyle>
            <a:lvl1pPr marL="0" indent="0" algn="l">
              <a:buFontTx/>
              <a:buNone/>
              <a:defRPr sz="1467" baseline="0">
                <a:solidFill>
                  <a:srgbClr val="124E9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err="1"/>
              <a:t>Klikk</a:t>
            </a:r>
            <a:r>
              <a:rPr lang="en-US" dirty="0"/>
              <a:t> for </a:t>
            </a:r>
            <a:r>
              <a:rPr lang="en-US" dirty="0" err="1"/>
              <a:t>å</a:t>
            </a:r>
            <a:r>
              <a:rPr lang="en-US" dirty="0"/>
              <a:t> </a:t>
            </a:r>
            <a:r>
              <a:rPr lang="en-US" dirty="0" err="1"/>
              <a:t>skrive</a:t>
            </a:r>
            <a:r>
              <a:rPr lang="en-US" dirty="0"/>
              <a:t> </a:t>
            </a:r>
            <a:r>
              <a:rPr lang="en-US" dirty="0" err="1"/>
              <a:t>navn</a:t>
            </a:r>
            <a:r>
              <a:rPr lang="en-US" dirty="0"/>
              <a:t> </a:t>
            </a:r>
            <a:r>
              <a:rPr lang="en-US" dirty="0" err="1"/>
              <a:t>på</a:t>
            </a:r>
            <a:r>
              <a:rPr lang="en-US" dirty="0"/>
              <a:t> </a:t>
            </a:r>
            <a:r>
              <a:rPr lang="en-US" dirty="0" err="1"/>
              <a:t>foredragsholder</a:t>
            </a:r>
            <a:endParaRPr lang="en-US" dirty="0"/>
          </a:p>
        </p:txBody>
      </p:sp>
      <p:sp>
        <p:nvSpPr>
          <p:cNvPr id="11" name="Text Placeholder 15"/>
          <p:cNvSpPr>
            <a:spLocks noGrp="1"/>
          </p:cNvSpPr>
          <p:nvPr>
            <p:ph type="body" sz="quarter" idx="12" hasCustomPrompt="1"/>
          </p:nvPr>
        </p:nvSpPr>
        <p:spPr>
          <a:xfrm>
            <a:off x="374651" y="6275283"/>
            <a:ext cx="2163503" cy="203331"/>
          </a:xfrm>
        </p:spPr>
        <p:txBody>
          <a:bodyPr>
            <a:noAutofit/>
          </a:bodyPr>
          <a:lstStyle>
            <a:lvl1pPr marL="0" indent="0">
              <a:buFontTx/>
              <a:buNone/>
              <a:defRPr sz="1200">
                <a:solidFill>
                  <a:srgbClr val="00B381"/>
                </a:solidFill>
              </a:defRPr>
            </a:lvl1pPr>
            <a:lvl2pPr>
              <a:defRPr sz="1200"/>
            </a:lvl2pPr>
            <a:lvl3pPr>
              <a:defRPr sz="1200"/>
            </a:lvl3pPr>
            <a:lvl4pPr>
              <a:defRPr sz="1200"/>
            </a:lvl4pPr>
            <a:lvl5pPr>
              <a:defRPr sz="1200"/>
            </a:lvl5pPr>
          </a:lstStyle>
          <a:p>
            <a:pPr lvl="0"/>
            <a:r>
              <a:rPr lang="en-US" dirty="0" err="1"/>
              <a:t>Skriv</a:t>
            </a:r>
            <a:r>
              <a:rPr lang="en-US" dirty="0"/>
              <a:t> inn </a:t>
            </a:r>
            <a:r>
              <a:rPr lang="en-US" dirty="0" err="1"/>
              <a:t>dato</a:t>
            </a:r>
            <a:endParaRPr lang="en-US" dirty="0"/>
          </a:p>
        </p:txBody>
      </p:sp>
    </p:spTree>
    <p:extLst>
      <p:ext uri="{BB962C8B-B14F-4D97-AF65-F5344CB8AC3E}">
        <p14:creationId xmlns:p14="http://schemas.microsoft.com/office/powerpoint/2010/main" val="4569053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8" name="Plassholder for innhold 2"/>
          <p:cNvSpPr>
            <a:spLocks noGrp="1"/>
          </p:cNvSpPr>
          <p:nvPr>
            <p:ph idx="1" hasCustomPrompt="1"/>
          </p:nvPr>
        </p:nvSpPr>
        <p:spPr>
          <a:xfrm>
            <a:off x="2697216" y="2630889"/>
            <a:ext cx="6797568" cy="3426571"/>
          </a:xfrm>
        </p:spPr>
        <p:txBody>
          <a:bodyPr>
            <a:normAutofit/>
          </a:bodyPr>
          <a:lstStyle>
            <a:lvl1pPr algn="l">
              <a:buClr>
                <a:srgbClr val="124E91"/>
              </a:buClr>
              <a:defRPr sz="3200">
                <a:solidFill>
                  <a:srgbClr val="124E91"/>
                </a:solidFill>
                <a:latin typeface="Arial" charset="0"/>
                <a:ea typeface="Arial" charset="0"/>
                <a:cs typeface="Arial" charset="0"/>
              </a:defRPr>
            </a:lvl1pPr>
            <a:lvl2pPr algn="l">
              <a:buClr>
                <a:srgbClr val="00B381"/>
              </a:buClr>
              <a:defRPr sz="2400">
                <a:latin typeface="Arial" charset="0"/>
                <a:ea typeface="Arial" charset="0"/>
                <a:cs typeface="Arial" charset="0"/>
              </a:defRPr>
            </a:lvl2pPr>
            <a:lvl3pPr algn="l">
              <a:buClr>
                <a:srgbClr val="00B381"/>
              </a:buClr>
              <a:defRPr sz="2400">
                <a:latin typeface="Arial" charset="0"/>
                <a:ea typeface="Arial" charset="0"/>
                <a:cs typeface="Arial" charset="0"/>
              </a:defRPr>
            </a:lvl3pPr>
            <a:lvl4pPr algn="l">
              <a:buClr>
                <a:srgbClr val="00B381"/>
              </a:buClr>
              <a:defRPr sz="2400">
                <a:latin typeface="Arial" charset="0"/>
                <a:ea typeface="Arial" charset="0"/>
                <a:cs typeface="Arial" charset="0"/>
              </a:defRPr>
            </a:lvl4pPr>
            <a:lvl5pPr algn="l">
              <a:buClr>
                <a:srgbClr val="00B381"/>
              </a:buClr>
              <a:defRPr sz="2400">
                <a:latin typeface="Arial" charset="0"/>
                <a:ea typeface="Arial" charset="0"/>
                <a:cs typeface="Arial" charset="0"/>
              </a:defRPr>
            </a:lvl5pPr>
          </a:lstStyle>
          <a:p>
            <a:pPr lvl="0"/>
            <a:r>
              <a:rPr lang="nb-NO" dirty="0"/>
              <a:t>Klikk for å skrive tekst</a:t>
            </a:r>
          </a:p>
        </p:txBody>
      </p:sp>
      <p:sp>
        <p:nvSpPr>
          <p:cNvPr id="10" name="Rektangel 9"/>
          <p:cNvSpPr/>
          <p:nvPr userDrawn="1"/>
        </p:nvSpPr>
        <p:spPr>
          <a:xfrm>
            <a:off x="0" y="1615"/>
            <a:ext cx="12192000" cy="1879988"/>
          </a:xfrm>
          <a:prstGeom prst="rect">
            <a:avLst/>
          </a:prstGeom>
          <a:solidFill>
            <a:srgbClr val="00B3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nb-NO" sz="2400">
              <a:solidFill>
                <a:prstClr val="white"/>
              </a:solidFill>
            </a:endParaRPr>
          </a:p>
        </p:txBody>
      </p:sp>
      <p:sp>
        <p:nvSpPr>
          <p:cNvPr id="7" name="Tittel 1"/>
          <p:cNvSpPr>
            <a:spLocks noGrp="1"/>
          </p:cNvSpPr>
          <p:nvPr>
            <p:ph type="title" hasCustomPrompt="1"/>
          </p:nvPr>
        </p:nvSpPr>
        <p:spPr>
          <a:xfrm>
            <a:off x="384628" y="645623"/>
            <a:ext cx="10972800" cy="1143000"/>
          </a:xfrm>
        </p:spPr>
        <p:txBody>
          <a:bodyPr/>
          <a:lstStyle>
            <a:lvl1pPr>
              <a:defRPr b="0">
                <a:solidFill>
                  <a:schemeClr val="bg1"/>
                </a:solidFill>
                <a:latin typeface="Arial" charset="0"/>
                <a:ea typeface="Arial" charset="0"/>
                <a:cs typeface="Arial" charset="0"/>
              </a:defRPr>
            </a:lvl1pPr>
          </a:lstStyle>
          <a:p>
            <a:r>
              <a:rPr lang="nb-NO" dirty="0"/>
              <a:t>Agenda</a:t>
            </a:r>
          </a:p>
        </p:txBody>
      </p:sp>
      <p:pic>
        <p:nvPicPr>
          <p:cNvPr id="2" name="Picture 1"/>
          <p:cNvPicPr>
            <a:picLocks noChangeAspect="1"/>
          </p:cNvPicPr>
          <p:nvPr userDrawn="1"/>
        </p:nvPicPr>
        <p:blipFill>
          <a:blip r:embed="rId2"/>
          <a:stretch>
            <a:fillRect/>
          </a:stretch>
        </p:blipFill>
        <p:spPr>
          <a:xfrm>
            <a:off x="0" y="1881603"/>
            <a:ext cx="12192000" cy="571500"/>
          </a:xfrm>
          <a:prstGeom prst="rect">
            <a:avLst/>
          </a:prstGeom>
        </p:spPr>
      </p:pic>
    </p:spTree>
    <p:extLst>
      <p:ext uri="{BB962C8B-B14F-4D97-AF65-F5344CB8AC3E}">
        <p14:creationId xmlns:p14="http://schemas.microsoft.com/office/powerpoint/2010/main" val="10158379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tel og bilde">
    <p:spTree>
      <p:nvGrpSpPr>
        <p:cNvPr id="1" name=""/>
        <p:cNvGrpSpPr/>
        <p:nvPr/>
      </p:nvGrpSpPr>
      <p:grpSpPr>
        <a:xfrm>
          <a:off x="0" y="0"/>
          <a:ext cx="0" cy="0"/>
          <a:chOff x="0" y="0"/>
          <a:chExt cx="0" cy="0"/>
        </a:xfrm>
      </p:grpSpPr>
      <p:sp>
        <p:nvSpPr>
          <p:cNvPr id="5" name="Tittel 1"/>
          <p:cNvSpPr>
            <a:spLocks noGrp="1"/>
          </p:cNvSpPr>
          <p:nvPr>
            <p:ph type="title" hasCustomPrompt="1"/>
          </p:nvPr>
        </p:nvSpPr>
        <p:spPr>
          <a:xfrm>
            <a:off x="384630" y="432000"/>
            <a:ext cx="6941655" cy="1143000"/>
          </a:xfrm>
        </p:spPr>
        <p:txBody>
          <a:bodyPr/>
          <a:lstStyle>
            <a:lvl1pPr>
              <a:defRPr b="0" baseline="0">
                <a:solidFill>
                  <a:srgbClr val="124E91"/>
                </a:solidFill>
                <a:latin typeface="Arial" charset="0"/>
                <a:ea typeface="Arial" charset="0"/>
                <a:cs typeface="Arial" charset="0"/>
              </a:defRPr>
            </a:lvl1pPr>
          </a:lstStyle>
          <a:p>
            <a:r>
              <a:rPr lang="nb-NO" dirty="0"/>
              <a:t>Klikk for å skrive tittel</a:t>
            </a:r>
          </a:p>
        </p:txBody>
      </p:sp>
      <p:sp>
        <p:nvSpPr>
          <p:cNvPr id="6" name="Plassholder for innhold 2"/>
          <p:cNvSpPr>
            <a:spLocks noGrp="1"/>
          </p:cNvSpPr>
          <p:nvPr>
            <p:ph idx="1" hasCustomPrompt="1"/>
          </p:nvPr>
        </p:nvSpPr>
        <p:spPr>
          <a:xfrm>
            <a:off x="384629" y="1776000"/>
            <a:ext cx="6941655" cy="3426571"/>
          </a:xfrm>
        </p:spPr>
        <p:txBody>
          <a:bodyPr>
            <a:normAutofit/>
          </a:bodyPr>
          <a:lstStyle>
            <a:lvl1pPr>
              <a:buClr>
                <a:srgbClr val="00B381"/>
              </a:buClr>
              <a:defRPr sz="2400">
                <a:latin typeface="Arial" charset="0"/>
                <a:ea typeface="Arial" charset="0"/>
                <a:cs typeface="Arial" charset="0"/>
              </a:defRPr>
            </a:lvl1pPr>
            <a:lvl2pPr marL="618051" indent="-380990">
              <a:buClr>
                <a:srgbClr val="124E91"/>
              </a:buClr>
              <a:buFont typeface=".AppleSystemUIFont" charset="-120"/>
              <a:buChar char="–"/>
              <a:defRPr sz="2133">
                <a:latin typeface="Arial" charset="0"/>
                <a:ea typeface="Arial" charset="0"/>
                <a:cs typeface="Arial" charset="0"/>
              </a:defRPr>
            </a:lvl2pPr>
            <a:lvl3pPr marL="861462" indent="-380990">
              <a:buClr>
                <a:srgbClr val="00B381"/>
              </a:buClr>
              <a:buFont typeface="Courier New" charset="0"/>
              <a:buChar char="o"/>
              <a:defRPr sz="2133">
                <a:latin typeface="Arial" charset="0"/>
                <a:ea typeface="Arial" charset="0"/>
                <a:cs typeface="Arial" charset="0"/>
              </a:defRPr>
            </a:lvl3pPr>
            <a:lvl4pPr marL="480472" indent="0">
              <a:buClr>
                <a:srgbClr val="00B381"/>
              </a:buClr>
              <a:buFontTx/>
              <a:buNone/>
              <a:defRPr sz="2400">
                <a:latin typeface="Arial" charset="0"/>
                <a:ea typeface="Arial" charset="0"/>
                <a:cs typeface="Arial" charset="0"/>
              </a:defRPr>
            </a:lvl4pPr>
            <a:lvl5pPr marL="480472" indent="0">
              <a:buClr>
                <a:srgbClr val="00B381"/>
              </a:buClr>
              <a:buFontTx/>
              <a:buNone/>
              <a:defRPr sz="2400">
                <a:latin typeface="Arial" charset="0"/>
                <a:ea typeface="Arial" charset="0"/>
                <a:cs typeface="Arial" charset="0"/>
              </a:defRPr>
            </a:lvl5pPr>
          </a:lstStyle>
          <a:p>
            <a:pPr lvl="0"/>
            <a:r>
              <a:rPr lang="nb-NO" dirty="0"/>
              <a:t>Klikk for å skrive inn tekst</a:t>
            </a:r>
          </a:p>
          <a:p>
            <a:pPr lvl="1"/>
            <a:r>
              <a:rPr lang="nb-NO" dirty="0"/>
              <a:t>Andre nivå</a:t>
            </a:r>
          </a:p>
        </p:txBody>
      </p:sp>
      <p:sp>
        <p:nvSpPr>
          <p:cNvPr id="4" name="Rektangel 9"/>
          <p:cNvSpPr/>
          <p:nvPr userDrawn="1"/>
        </p:nvSpPr>
        <p:spPr>
          <a:xfrm>
            <a:off x="0" y="1538"/>
            <a:ext cx="12192000" cy="240509"/>
          </a:xfrm>
          <a:prstGeom prst="rect">
            <a:avLst/>
          </a:prstGeom>
          <a:solidFill>
            <a:srgbClr val="00B3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nb-NO" sz="2400">
              <a:solidFill>
                <a:prstClr val="white"/>
              </a:solidFill>
            </a:endParaRPr>
          </a:p>
        </p:txBody>
      </p:sp>
      <p:sp>
        <p:nvSpPr>
          <p:cNvPr id="7" name="Picture Placeholder 6"/>
          <p:cNvSpPr>
            <a:spLocks noGrp="1"/>
          </p:cNvSpPr>
          <p:nvPr>
            <p:ph type="pic" sz="quarter" idx="10" hasCustomPrompt="1"/>
          </p:nvPr>
        </p:nvSpPr>
        <p:spPr>
          <a:xfrm>
            <a:off x="7920568" y="241301"/>
            <a:ext cx="4271433" cy="6616700"/>
          </a:xfrm>
        </p:spPr>
        <p:txBody>
          <a:bodyPr/>
          <a:lstStyle>
            <a:lvl1pPr>
              <a:defRPr baseline="0"/>
            </a:lvl1pPr>
          </a:lstStyle>
          <a:p>
            <a:r>
              <a:rPr lang="en-US" dirty="0" err="1"/>
              <a:t>Klikk</a:t>
            </a:r>
            <a:r>
              <a:rPr lang="en-US" dirty="0"/>
              <a:t> </a:t>
            </a:r>
            <a:r>
              <a:rPr lang="en-US" dirty="0" err="1"/>
              <a:t>på</a:t>
            </a:r>
            <a:r>
              <a:rPr lang="en-US" dirty="0"/>
              <a:t> </a:t>
            </a:r>
            <a:r>
              <a:rPr lang="en-US" dirty="0" err="1"/>
              <a:t>ikonet</a:t>
            </a:r>
            <a:r>
              <a:rPr lang="en-US" dirty="0"/>
              <a:t> </a:t>
            </a:r>
            <a:r>
              <a:rPr lang="en-US" dirty="0" err="1"/>
              <a:t>eller</a:t>
            </a:r>
            <a:r>
              <a:rPr lang="en-US" dirty="0"/>
              <a:t> </a:t>
            </a:r>
            <a:r>
              <a:rPr lang="en-US" dirty="0" err="1"/>
              <a:t>dra</a:t>
            </a:r>
            <a:r>
              <a:rPr lang="en-US" dirty="0"/>
              <a:t> inn </a:t>
            </a:r>
            <a:r>
              <a:rPr lang="en-US" dirty="0" err="1"/>
              <a:t>bilde</a:t>
            </a:r>
            <a:endParaRPr lang="en-US" dirty="0"/>
          </a:p>
        </p:txBody>
      </p:sp>
    </p:spTree>
    <p:extLst>
      <p:ext uri="{BB962C8B-B14F-4D97-AF65-F5344CB8AC3E}">
        <p14:creationId xmlns:p14="http://schemas.microsoft.com/office/powerpoint/2010/main" val="2007446554"/>
      </p:ext>
    </p:extLst>
  </p:cSld>
  <p:clrMapOvr>
    <a:masterClrMapping/>
  </p:clrMapOvr>
  <p:extLst>
    <p:ext uri="{DCECCB84-F9BA-43D5-87BE-67443E8EF086}">
      <p15:sldGuideLst xmlns:p15="http://schemas.microsoft.com/office/powerpoint/2012/main">
        <p15:guide id="1" pos="3742">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eldekkende bilde">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0" y="2"/>
            <a:ext cx="12192000" cy="6857999"/>
          </a:xfrm>
        </p:spPr>
        <p:txBody>
          <a:bodyPr/>
          <a:lstStyle/>
          <a:p>
            <a:endParaRPr lang="en-US" dirty="0"/>
          </a:p>
        </p:txBody>
      </p:sp>
      <p:sp>
        <p:nvSpPr>
          <p:cNvPr id="7" name="Tittel 1"/>
          <p:cNvSpPr>
            <a:spLocks noGrp="1"/>
          </p:cNvSpPr>
          <p:nvPr>
            <p:ph type="title" hasCustomPrompt="1"/>
          </p:nvPr>
        </p:nvSpPr>
        <p:spPr>
          <a:xfrm>
            <a:off x="384628" y="432000"/>
            <a:ext cx="10972800" cy="1143000"/>
          </a:xfrm>
        </p:spPr>
        <p:txBody>
          <a:bodyPr/>
          <a:lstStyle>
            <a:lvl1pPr>
              <a:defRPr b="0" baseline="0">
                <a:solidFill>
                  <a:srgbClr val="124E91"/>
                </a:solidFill>
                <a:latin typeface="Arial" charset="0"/>
                <a:ea typeface="Arial" charset="0"/>
                <a:cs typeface="Arial" charset="0"/>
              </a:defRPr>
            </a:lvl1pPr>
          </a:lstStyle>
          <a:p>
            <a:r>
              <a:rPr lang="nb-NO" dirty="0"/>
              <a:t>Klikk for å skrive et stikkord</a:t>
            </a:r>
          </a:p>
        </p:txBody>
      </p:sp>
    </p:spTree>
    <p:extLst>
      <p:ext uri="{BB962C8B-B14F-4D97-AF65-F5344CB8AC3E}">
        <p14:creationId xmlns:p14="http://schemas.microsoft.com/office/powerpoint/2010/main" val="7345740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kstside">
    <p:spTree>
      <p:nvGrpSpPr>
        <p:cNvPr id="1" name=""/>
        <p:cNvGrpSpPr/>
        <p:nvPr/>
      </p:nvGrpSpPr>
      <p:grpSpPr>
        <a:xfrm>
          <a:off x="0" y="0"/>
          <a:ext cx="0" cy="0"/>
          <a:chOff x="0" y="0"/>
          <a:chExt cx="0" cy="0"/>
        </a:xfrm>
      </p:grpSpPr>
      <p:sp>
        <p:nvSpPr>
          <p:cNvPr id="4" name="Rektangel 9"/>
          <p:cNvSpPr/>
          <p:nvPr userDrawn="1"/>
        </p:nvSpPr>
        <p:spPr>
          <a:xfrm>
            <a:off x="0" y="1538"/>
            <a:ext cx="12192000" cy="240509"/>
          </a:xfrm>
          <a:prstGeom prst="rect">
            <a:avLst/>
          </a:prstGeom>
          <a:solidFill>
            <a:srgbClr val="00B3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nb-NO" sz="2400">
              <a:solidFill>
                <a:prstClr val="white"/>
              </a:solidFill>
            </a:endParaRPr>
          </a:p>
        </p:txBody>
      </p:sp>
      <p:sp>
        <p:nvSpPr>
          <p:cNvPr id="5" name="Tittel 1"/>
          <p:cNvSpPr>
            <a:spLocks noGrp="1"/>
          </p:cNvSpPr>
          <p:nvPr>
            <p:ph type="title" hasCustomPrompt="1"/>
          </p:nvPr>
        </p:nvSpPr>
        <p:spPr>
          <a:xfrm>
            <a:off x="384628" y="432000"/>
            <a:ext cx="10972800" cy="1143000"/>
          </a:xfrm>
        </p:spPr>
        <p:txBody>
          <a:bodyPr/>
          <a:lstStyle>
            <a:lvl1pPr>
              <a:defRPr b="0" baseline="0">
                <a:solidFill>
                  <a:srgbClr val="124E91"/>
                </a:solidFill>
                <a:latin typeface="Arial" charset="0"/>
                <a:ea typeface="Arial" charset="0"/>
                <a:cs typeface="Arial" charset="0"/>
              </a:defRPr>
            </a:lvl1pPr>
          </a:lstStyle>
          <a:p>
            <a:r>
              <a:rPr lang="nb-NO" dirty="0"/>
              <a:t>Klikk for å skrive tittel</a:t>
            </a:r>
          </a:p>
        </p:txBody>
      </p:sp>
      <p:sp>
        <p:nvSpPr>
          <p:cNvPr id="6" name="Plassholder for innhold 2"/>
          <p:cNvSpPr>
            <a:spLocks noGrp="1"/>
          </p:cNvSpPr>
          <p:nvPr>
            <p:ph idx="1" hasCustomPrompt="1"/>
          </p:nvPr>
        </p:nvSpPr>
        <p:spPr>
          <a:xfrm>
            <a:off x="380999" y="1776000"/>
            <a:ext cx="10972800" cy="3426571"/>
          </a:xfrm>
        </p:spPr>
        <p:txBody>
          <a:bodyPr>
            <a:normAutofit/>
          </a:bodyPr>
          <a:lstStyle>
            <a:lvl1pPr>
              <a:buClr>
                <a:srgbClr val="00B381"/>
              </a:buClr>
              <a:defRPr sz="2400">
                <a:latin typeface="Arial" charset="0"/>
                <a:ea typeface="Arial" charset="0"/>
                <a:cs typeface="Arial" charset="0"/>
              </a:defRPr>
            </a:lvl1pPr>
            <a:lvl2pPr marL="480472" indent="-243411">
              <a:buClr>
                <a:srgbClr val="124E91"/>
              </a:buClr>
              <a:buFont typeface=".AppleSystemUIFont" charset="-120"/>
              <a:buChar char="–"/>
              <a:defRPr sz="2133">
                <a:latin typeface="Arial" charset="0"/>
                <a:ea typeface="Arial" charset="0"/>
                <a:cs typeface="Arial" charset="0"/>
              </a:defRPr>
            </a:lvl2pPr>
            <a:lvl3pPr>
              <a:buClr>
                <a:srgbClr val="00B381"/>
              </a:buClr>
              <a:defRPr sz="2400">
                <a:latin typeface="Arial" charset="0"/>
                <a:ea typeface="Arial" charset="0"/>
                <a:cs typeface="Arial" charset="0"/>
              </a:defRPr>
            </a:lvl3pPr>
            <a:lvl4pPr>
              <a:buClr>
                <a:srgbClr val="00B381"/>
              </a:buClr>
              <a:defRPr sz="2133">
                <a:latin typeface="Arial" charset="0"/>
                <a:ea typeface="Arial" charset="0"/>
                <a:cs typeface="Arial" charset="0"/>
              </a:defRPr>
            </a:lvl4pPr>
            <a:lvl5pPr>
              <a:buClr>
                <a:srgbClr val="00B381"/>
              </a:buClr>
              <a:defRPr sz="2400">
                <a:latin typeface="Arial" charset="0"/>
                <a:ea typeface="Arial" charset="0"/>
                <a:cs typeface="Arial" charset="0"/>
              </a:defRPr>
            </a:lvl5pPr>
          </a:lstStyle>
          <a:p>
            <a:pPr lvl="0"/>
            <a:r>
              <a:rPr lang="nb-NO" dirty="0"/>
              <a:t>Klikk for å skrive inn tekst</a:t>
            </a:r>
          </a:p>
          <a:p>
            <a:pPr lvl="1"/>
            <a:r>
              <a:rPr lang="nb-NO" dirty="0"/>
              <a:t>Andre nivå</a:t>
            </a:r>
          </a:p>
        </p:txBody>
      </p:sp>
    </p:spTree>
    <p:extLst>
      <p:ext uri="{BB962C8B-B14F-4D97-AF65-F5344CB8AC3E}">
        <p14:creationId xmlns:p14="http://schemas.microsoft.com/office/powerpoint/2010/main" val="34103012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384628" y="430475"/>
            <a:ext cx="10972800" cy="1143000"/>
          </a:xfrm>
          <a:prstGeom prst="rect">
            <a:avLst/>
          </a:prstGeom>
        </p:spPr>
        <p:txBody>
          <a:bodyPr vert="horz" lIns="91440" tIns="45720" rIns="91440" bIns="45720" rtlCol="0" anchor="b" anchorCtr="0">
            <a:normAutofit/>
          </a:bodyPr>
          <a:lstStyle/>
          <a:p>
            <a:r>
              <a:rPr lang="nb-NO" dirty="0"/>
              <a:t>Klikk for å redigere tittelstil </a:t>
            </a:r>
          </a:p>
        </p:txBody>
      </p:sp>
      <p:sp>
        <p:nvSpPr>
          <p:cNvPr id="3" name="Plassholder for tekst 2"/>
          <p:cNvSpPr>
            <a:spLocks noGrp="1"/>
          </p:cNvSpPr>
          <p:nvPr>
            <p:ph type="body" idx="1"/>
          </p:nvPr>
        </p:nvSpPr>
        <p:spPr>
          <a:xfrm>
            <a:off x="380999" y="1776000"/>
            <a:ext cx="10972800" cy="4313859"/>
          </a:xfrm>
          <a:prstGeom prst="rect">
            <a:avLst/>
          </a:prstGeom>
        </p:spPr>
        <p:txBody>
          <a:bodyPr vert="horz" lIns="91440" tIns="45720" rIns="91440" bIns="45720" rtlCol="0">
            <a:normAutofit/>
          </a:bodyPr>
          <a:lstStyle/>
          <a:p>
            <a:pPr lvl="0"/>
            <a:r>
              <a:rPr lang="nb-NO" dirty="0"/>
              <a:t>Klikk for å redigere tekststiler i malen</a:t>
            </a:r>
          </a:p>
          <a:p>
            <a:pPr lvl="1"/>
            <a:r>
              <a:rPr lang="nb-NO" dirty="0"/>
              <a:t>Andre nivå</a:t>
            </a:r>
          </a:p>
        </p:txBody>
      </p:sp>
    </p:spTree>
    <p:extLst>
      <p:ext uri="{BB962C8B-B14F-4D97-AF65-F5344CB8AC3E}">
        <p14:creationId xmlns:p14="http://schemas.microsoft.com/office/powerpoint/2010/main" val="846887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ftr="0"/>
  <p:txStyles>
    <p:titleStyle>
      <a:lvl1pPr algn="l" defTabSz="609585" rtl="0" eaLnBrk="1" latinLnBrk="0" hangingPunct="1">
        <a:spcBef>
          <a:spcPct val="0"/>
        </a:spcBef>
        <a:buNone/>
        <a:defRPr sz="4267" b="0" kern="1200">
          <a:solidFill>
            <a:srgbClr val="124E91"/>
          </a:solidFill>
          <a:latin typeface="Arial" charset="0"/>
          <a:ea typeface="Arial" charset="0"/>
          <a:cs typeface="Arial" charset="0"/>
        </a:defRPr>
      </a:lvl1pPr>
    </p:titleStyle>
    <p:bodyStyle>
      <a:lvl1pPr marL="237061" indent="-237061" algn="l" defTabSz="609585" rtl="0" eaLnBrk="1" latinLnBrk="0" hangingPunct="1">
        <a:spcBef>
          <a:spcPts val="1600"/>
        </a:spcBef>
        <a:buClr>
          <a:srgbClr val="00B381"/>
        </a:buClr>
        <a:buFont typeface="Arial"/>
        <a:buChar char="•"/>
        <a:defRPr sz="2400" kern="1200">
          <a:solidFill>
            <a:srgbClr val="52565A"/>
          </a:solidFill>
          <a:latin typeface="Arial" charset="0"/>
          <a:ea typeface="Arial" charset="0"/>
          <a:cs typeface="Arial" charset="0"/>
        </a:defRPr>
      </a:lvl1pPr>
      <a:lvl2pPr marL="480472" indent="-243411" algn="l" defTabSz="609585" rtl="0" eaLnBrk="1" latinLnBrk="0" hangingPunct="1">
        <a:spcBef>
          <a:spcPts val="1600"/>
        </a:spcBef>
        <a:buClr>
          <a:srgbClr val="124E91"/>
        </a:buClr>
        <a:buSzPct val="100000"/>
        <a:buFont typeface=".AppleSystemUIFont" charset="-120"/>
        <a:buChar char="–"/>
        <a:defRPr sz="2133" kern="1200" baseline="0">
          <a:solidFill>
            <a:srgbClr val="52565A"/>
          </a:solidFill>
          <a:latin typeface="Arial" charset="0"/>
          <a:ea typeface="Arial" charset="0"/>
          <a:cs typeface="Arial" charset="0"/>
        </a:defRPr>
      </a:lvl2pPr>
      <a:lvl3pPr marL="861462" indent="-380990" algn="l" defTabSz="609585" rtl="0" eaLnBrk="1" latinLnBrk="0" hangingPunct="1">
        <a:spcBef>
          <a:spcPts val="1600"/>
        </a:spcBef>
        <a:buClr>
          <a:srgbClr val="00B381"/>
        </a:buClr>
        <a:buFont typeface=".AppleSystemUIFont" charset="-120"/>
        <a:buChar char="–"/>
        <a:defRPr sz="2133" kern="1200">
          <a:solidFill>
            <a:srgbClr val="52565A"/>
          </a:solidFill>
          <a:latin typeface="Arial" charset="0"/>
          <a:ea typeface="Arial" charset="0"/>
          <a:cs typeface="Arial" charset="0"/>
        </a:defRPr>
      </a:lvl3pPr>
      <a:lvl4pPr marL="717533" indent="-237061" algn="l" defTabSz="609585" rtl="0" eaLnBrk="1" latinLnBrk="0" hangingPunct="1">
        <a:spcBef>
          <a:spcPts val="1600"/>
        </a:spcBef>
        <a:buClr>
          <a:srgbClr val="00B381"/>
        </a:buClr>
        <a:buFont typeface="Lucida Grande"/>
        <a:buChar char="-"/>
        <a:defRPr sz="2133" kern="1200">
          <a:solidFill>
            <a:srgbClr val="52565A"/>
          </a:solidFill>
          <a:latin typeface="Arial" charset="0"/>
          <a:ea typeface="Arial" charset="0"/>
          <a:cs typeface="Arial" charset="0"/>
        </a:defRPr>
      </a:lvl4pPr>
      <a:lvl5pPr marL="717533" indent="-237061" algn="l" defTabSz="609585" rtl="0" eaLnBrk="1" latinLnBrk="0" hangingPunct="1">
        <a:spcBef>
          <a:spcPts val="1600"/>
        </a:spcBef>
        <a:buClr>
          <a:srgbClr val="00B381"/>
        </a:buClr>
        <a:buFont typeface="Lucida Grande"/>
        <a:buChar char="-"/>
        <a:defRPr sz="2133" kern="1200">
          <a:solidFill>
            <a:srgbClr val="52565A"/>
          </a:solidFill>
          <a:latin typeface="Arial" charset="0"/>
          <a:ea typeface="Arial" charset="0"/>
          <a:cs typeface="Arial" charset="0"/>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nn-NO"/>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mailto:ida.flaatten@finansforbundet.no" TargetMode="Externa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hyperlink" Target="https://www.finansforbundet.no/tillitsvervet/personvern-gdpr/" TargetMode="External"/><Relationship Id="rId2" Type="http://schemas.openxmlformats.org/officeDocument/2006/relationships/notesSlide" Target="../notesSlides/notesSlide15.xml"/><Relationship Id="rId1" Type="http://schemas.openxmlformats.org/officeDocument/2006/relationships/slideLayout" Target="../slideLayouts/slideLayout10.xml"/><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hyperlink" Target="https://vimeo.com/286326813/d29182a1b9" TargetMode="External"/><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Tillitsvalgtes håndtering </a:t>
            </a:r>
            <a:r>
              <a:rPr lang="en-US" dirty="0" err="1" smtClean="0"/>
              <a:t>av</a:t>
            </a:r>
            <a:r>
              <a:rPr lang="en-US" dirty="0" smtClean="0"/>
              <a:t> </a:t>
            </a:r>
            <a:r>
              <a:rPr lang="en-US" dirty="0" err="1" smtClean="0"/>
              <a:t>personopplysninger</a:t>
            </a:r>
            <a:r>
              <a:rPr lang="en-US" dirty="0" smtClean="0"/>
              <a:t> - GDPR</a:t>
            </a:r>
            <a:endParaRPr lang="en-US" dirty="0"/>
          </a:p>
        </p:txBody>
      </p:sp>
      <p:sp>
        <p:nvSpPr>
          <p:cNvPr id="5" name="Plassholder for tekst 4"/>
          <p:cNvSpPr>
            <a:spLocks noGrp="1"/>
          </p:cNvSpPr>
          <p:nvPr>
            <p:ph type="body" sz="quarter" idx="11"/>
          </p:nvPr>
        </p:nvSpPr>
        <p:spPr/>
        <p:txBody>
          <a:bodyPr/>
          <a:lstStyle/>
          <a:p>
            <a:r>
              <a:rPr lang="nb-NO" dirty="0" smtClean="0"/>
              <a:t>GK2</a:t>
            </a:r>
            <a:endParaRPr lang="nb-NO" dirty="0"/>
          </a:p>
        </p:txBody>
      </p:sp>
      <p:sp>
        <p:nvSpPr>
          <p:cNvPr id="3" name="Plassholder for tekst 2"/>
          <p:cNvSpPr>
            <a:spLocks noGrp="1"/>
          </p:cNvSpPr>
          <p:nvPr>
            <p:ph type="body" sz="quarter" idx="12"/>
          </p:nvPr>
        </p:nvSpPr>
        <p:spPr/>
        <p:txBody>
          <a:bodyPr/>
          <a:lstStyle/>
          <a:p>
            <a:endParaRPr lang="nb-NO"/>
          </a:p>
        </p:txBody>
      </p:sp>
    </p:spTree>
    <p:extLst>
      <p:ext uri="{BB962C8B-B14F-4D97-AF65-F5344CB8AC3E}">
        <p14:creationId xmlns:p14="http://schemas.microsoft.com/office/powerpoint/2010/main" val="11111417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9" name="Bilde 8"/>
          <p:cNvPicPr>
            <a:picLocks noChangeAspect="1"/>
          </p:cNvPicPr>
          <p:nvPr/>
        </p:nvPicPr>
        <p:blipFill rotWithShape="1">
          <a:blip r:embed="rId3" cstate="print">
            <a:extLst>
              <a:ext uri="{28A0092B-C50C-407E-A947-70E740481C1C}">
                <a14:useLocalDpi xmlns:a14="http://schemas.microsoft.com/office/drawing/2010/main" val="0"/>
              </a:ext>
            </a:extLst>
          </a:blip>
          <a:srcRect l="-1" t="24167" r="29184" b="15319"/>
          <a:stretch/>
        </p:blipFill>
        <p:spPr>
          <a:xfrm>
            <a:off x="4905375" y="609599"/>
            <a:ext cx="7312025" cy="6248401"/>
          </a:xfrm>
          <a:prstGeom prst="rect">
            <a:avLst/>
          </a:prstGeom>
        </p:spPr>
      </p:pic>
      <p:sp>
        <p:nvSpPr>
          <p:cNvPr id="2" name="Tittel 1"/>
          <p:cNvSpPr>
            <a:spLocks noGrp="1"/>
          </p:cNvSpPr>
          <p:nvPr>
            <p:ph type="title"/>
          </p:nvPr>
        </p:nvSpPr>
        <p:spPr/>
        <p:txBody>
          <a:bodyPr/>
          <a:lstStyle/>
          <a:p>
            <a:r>
              <a:rPr lang="nb-NO" dirty="0" smtClean="0"/>
              <a:t>Aktører</a:t>
            </a:r>
            <a:endParaRPr lang="nb-NO" dirty="0"/>
          </a:p>
        </p:txBody>
      </p:sp>
      <p:sp>
        <p:nvSpPr>
          <p:cNvPr id="3" name="Plassholder for innhold 2"/>
          <p:cNvSpPr>
            <a:spLocks noGrp="1"/>
          </p:cNvSpPr>
          <p:nvPr>
            <p:ph idx="1"/>
          </p:nvPr>
        </p:nvSpPr>
        <p:spPr/>
        <p:txBody>
          <a:bodyPr/>
          <a:lstStyle/>
          <a:p>
            <a:r>
              <a:rPr lang="nb-NO" dirty="0" smtClean="0"/>
              <a:t>Den </a:t>
            </a:r>
            <a:r>
              <a:rPr lang="nb-NO" dirty="0" smtClean="0">
                <a:solidFill>
                  <a:srgbClr val="FF3300"/>
                </a:solidFill>
              </a:rPr>
              <a:t>REGISTRERTE</a:t>
            </a:r>
            <a:r>
              <a:rPr lang="nb-NO" dirty="0" smtClean="0"/>
              <a:t> (medlemmet eller den tillitsvalgte)</a:t>
            </a:r>
          </a:p>
          <a:p>
            <a:r>
              <a:rPr lang="nb-NO" dirty="0" smtClean="0"/>
              <a:t>Den </a:t>
            </a:r>
            <a:r>
              <a:rPr lang="nb-NO" dirty="0" smtClean="0">
                <a:solidFill>
                  <a:srgbClr val="FF3300"/>
                </a:solidFill>
              </a:rPr>
              <a:t>BEHANDLINGSANSVARLIGE </a:t>
            </a:r>
            <a:r>
              <a:rPr lang="nb-NO" dirty="0" smtClean="0"/>
              <a:t>(forbundsstyret i Finansforbundet)</a:t>
            </a:r>
          </a:p>
          <a:p>
            <a:r>
              <a:rPr lang="nb-NO" dirty="0" smtClean="0">
                <a:solidFill>
                  <a:srgbClr val="FF3300"/>
                </a:solidFill>
              </a:rPr>
              <a:t>DATABEHANDLEREN</a:t>
            </a:r>
            <a:r>
              <a:rPr lang="nb-NO" dirty="0" smtClean="0"/>
              <a:t> (diverse aktører)</a:t>
            </a:r>
          </a:p>
          <a:p>
            <a:r>
              <a:rPr lang="nb-NO" dirty="0" smtClean="0">
                <a:solidFill>
                  <a:srgbClr val="FF0000"/>
                </a:solidFill>
              </a:rPr>
              <a:t>PERSONVERNOMBUD</a:t>
            </a:r>
          </a:p>
          <a:p>
            <a:endParaRPr lang="nb-NO" dirty="0"/>
          </a:p>
          <a:p>
            <a:pPr marL="0" indent="0">
              <a:buNone/>
            </a:pPr>
            <a:endParaRPr lang="nb-NO" dirty="0"/>
          </a:p>
        </p:txBody>
      </p:sp>
    </p:spTree>
    <p:extLst>
      <p:ext uri="{BB962C8B-B14F-4D97-AF65-F5344CB8AC3E}">
        <p14:creationId xmlns:p14="http://schemas.microsoft.com/office/powerpoint/2010/main" val="20870644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380999" y="485775"/>
            <a:ext cx="11497019" cy="1143000"/>
          </a:xfrm>
        </p:spPr>
        <p:txBody>
          <a:bodyPr/>
          <a:lstStyle/>
          <a:p>
            <a:r>
              <a:rPr lang="nb-NO" dirty="0" smtClean="0"/>
              <a:t>Oppgave</a:t>
            </a:r>
            <a:endParaRPr lang="nb-NO" dirty="0"/>
          </a:p>
        </p:txBody>
      </p:sp>
      <p:sp>
        <p:nvSpPr>
          <p:cNvPr id="3" name="Plassholder for innhold 2"/>
          <p:cNvSpPr>
            <a:spLocks noGrp="1"/>
          </p:cNvSpPr>
          <p:nvPr>
            <p:ph idx="1"/>
          </p:nvPr>
        </p:nvSpPr>
        <p:spPr>
          <a:xfrm>
            <a:off x="380999" y="1776000"/>
            <a:ext cx="8772526" cy="4799898"/>
          </a:xfrm>
        </p:spPr>
        <p:txBody>
          <a:bodyPr>
            <a:normAutofit/>
          </a:bodyPr>
          <a:lstStyle/>
          <a:p>
            <a:pPr marL="0" indent="0">
              <a:buNone/>
            </a:pPr>
            <a:r>
              <a:rPr lang="nb-NO" sz="2300" dirty="0"/>
              <a:t>T</a:t>
            </a:r>
            <a:r>
              <a:rPr lang="nb-NO" sz="2300" dirty="0" smtClean="0"/>
              <a:t>illitsvalgte ha tilgang til lønnsopplysninger for medlemmer og anonymisert for ikke-medlemmer. Dette kan ledelsen i noen bedrifter være uenig i.</a:t>
            </a:r>
          </a:p>
          <a:p>
            <a:pPr marL="0" indent="0">
              <a:buNone/>
            </a:pPr>
            <a:r>
              <a:rPr lang="nb-NO" sz="2300" dirty="0" smtClean="0"/>
              <a:t>Begrunn hvorfor</a:t>
            </a:r>
            <a:r>
              <a:rPr lang="nb-NO" sz="2300" dirty="0"/>
              <a:t> </a:t>
            </a:r>
            <a:r>
              <a:rPr lang="nb-NO" sz="2300" dirty="0" smtClean="0"/>
              <a:t>basert på følgende premisser: </a:t>
            </a:r>
          </a:p>
          <a:p>
            <a:r>
              <a:rPr lang="nb-NO" dirty="0" smtClean="0"/>
              <a:t>Behandlingsgrunnlag</a:t>
            </a:r>
            <a:endParaRPr lang="nb-NO" dirty="0"/>
          </a:p>
          <a:p>
            <a:r>
              <a:rPr lang="nb-NO" dirty="0"/>
              <a:t>Formålsbegrensning</a:t>
            </a:r>
          </a:p>
          <a:p>
            <a:r>
              <a:rPr lang="nb-NO" dirty="0"/>
              <a:t>Dataminimering</a:t>
            </a:r>
          </a:p>
          <a:p>
            <a:r>
              <a:rPr lang="nb-NO" dirty="0"/>
              <a:t>Lagring</a:t>
            </a:r>
          </a:p>
          <a:p>
            <a:r>
              <a:rPr lang="nb-NO" dirty="0"/>
              <a:t>Integritet og fortrolighet</a:t>
            </a:r>
          </a:p>
          <a:p>
            <a:pPr marL="0" indent="0">
              <a:buNone/>
            </a:pPr>
            <a:endParaRPr lang="nb-NO" sz="2300" dirty="0" smtClean="0"/>
          </a:p>
          <a:p>
            <a:pPr marL="0" indent="0">
              <a:buNone/>
            </a:pPr>
            <a:endParaRPr lang="nb-NO" sz="2300" dirty="0" smtClean="0"/>
          </a:p>
          <a:p>
            <a:pPr marL="0" indent="0">
              <a:buNone/>
            </a:pPr>
            <a:endParaRPr lang="nb-NO" sz="2300" dirty="0" smtClean="0"/>
          </a:p>
          <a:p>
            <a:pPr marL="0" indent="0">
              <a:buNone/>
            </a:pPr>
            <a:endParaRPr lang="nb-NO" dirty="0"/>
          </a:p>
        </p:txBody>
      </p:sp>
      <p:pic>
        <p:nvPicPr>
          <p:cNvPr id="6" name="Bilde 5"/>
          <p:cNvPicPr>
            <a:picLocks noChangeAspect="1"/>
          </p:cNvPicPr>
          <p:nvPr/>
        </p:nvPicPr>
        <p:blipFill rotWithShape="1">
          <a:blip r:embed="rId3" cstate="print">
            <a:extLst>
              <a:ext uri="{28A0092B-C50C-407E-A947-70E740481C1C}">
                <a14:useLocalDpi xmlns:a14="http://schemas.microsoft.com/office/drawing/2010/main" val="0"/>
              </a:ext>
            </a:extLst>
          </a:blip>
          <a:srcRect l="37222" t="5140" r="27500" b="1944"/>
          <a:stretch/>
        </p:blipFill>
        <p:spPr>
          <a:xfrm>
            <a:off x="9519103" y="485775"/>
            <a:ext cx="2419350" cy="6372225"/>
          </a:xfrm>
          <a:prstGeom prst="rect">
            <a:avLst/>
          </a:prstGeom>
        </p:spPr>
      </p:pic>
    </p:spTree>
    <p:extLst>
      <p:ext uri="{BB962C8B-B14F-4D97-AF65-F5344CB8AC3E}">
        <p14:creationId xmlns:p14="http://schemas.microsoft.com/office/powerpoint/2010/main" val="33415863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380999" y="485775"/>
            <a:ext cx="11497019" cy="1143000"/>
          </a:xfrm>
        </p:spPr>
        <p:txBody>
          <a:bodyPr/>
          <a:lstStyle/>
          <a:p>
            <a:r>
              <a:rPr lang="nb-NO" dirty="0" smtClean="0"/>
              <a:t>Oppgave</a:t>
            </a:r>
            <a:endParaRPr lang="nb-NO" dirty="0"/>
          </a:p>
        </p:txBody>
      </p:sp>
      <p:sp>
        <p:nvSpPr>
          <p:cNvPr id="3" name="Plassholder for innhold 2"/>
          <p:cNvSpPr>
            <a:spLocks noGrp="1"/>
          </p:cNvSpPr>
          <p:nvPr>
            <p:ph idx="1"/>
          </p:nvPr>
        </p:nvSpPr>
        <p:spPr>
          <a:xfrm>
            <a:off x="380999" y="1776000"/>
            <a:ext cx="8772526" cy="4799898"/>
          </a:xfrm>
        </p:spPr>
        <p:txBody>
          <a:bodyPr>
            <a:normAutofit/>
          </a:bodyPr>
          <a:lstStyle/>
          <a:p>
            <a:pPr marL="0" indent="0">
              <a:buNone/>
            </a:pPr>
            <a:r>
              <a:rPr lang="nb-NO" sz="2300" dirty="0"/>
              <a:t>T</a:t>
            </a:r>
            <a:r>
              <a:rPr lang="nb-NO" sz="2300" dirty="0" smtClean="0"/>
              <a:t>illitsvalgte har samtaler med medlemmer som må dokumenteres. Skal dette lagres på de tillitsvalgtes område i bedriftens datasystem?</a:t>
            </a:r>
          </a:p>
          <a:p>
            <a:pPr marL="0" indent="0">
              <a:buNone/>
            </a:pPr>
            <a:r>
              <a:rPr lang="nb-NO" sz="2300" dirty="0" smtClean="0"/>
              <a:t>Begrunn hvorfor/hvorfor ikke basert på følgende premisser: </a:t>
            </a:r>
          </a:p>
          <a:p>
            <a:r>
              <a:rPr lang="nb-NO" dirty="0" smtClean="0"/>
              <a:t>Behandlingsgrunnlag</a:t>
            </a:r>
            <a:endParaRPr lang="nb-NO" dirty="0"/>
          </a:p>
          <a:p>
            <a:r>
              <a:rPr lang="nb-NO" dirty="0"/>
              <a:t>Formålsbegrensning</a:t>
            </a:r>
          </a:p>
          <a:p>
            <a:r>
              <a:rPr lang="nb-NO" dirty="0"/>
              <a:t>Dataminimering</a:t>
            </a:r>
          </a:p>
          <a:p>
            <a:r>
              <a:rPr lang="nb-NO" dirty="0"/>
              <a:t>Lagring</a:t>
            </a:r>
          </a:p>
          <a:p>
            <a:r>
              <a:rPr lang="nb-NO" dirty="0"/>
              <a:t>Integritet og fortrolighet</a:t>
            </a:r>
          </a:p>
          <a:p>
            <a:pPr marL="0" indent="0">
              <a:buNone/>
            </a:pPr>
            <a:endParaRPr lang="nb-NO" sz="2300" dirty="0" smtClean="0"/>
          </a:p>
          <a:p>
            <a:pPr marL="0" indent="0">
              <a:buNone/>
            </a:pPr>
            <a:endParaRPr lang="nb-NO" sz="2300" dirty="0" smtClean="0"/>
          </a:p>
          <a:p>
            <a:pPr marL="0" indent="0">
              <a:buNone/>
            </a:pPr>
            <a:endParaRPr lang="nb-NO" sz="2300" dirty="0" smtClean="0"/>
          </a:p>
          <a:p>
            <a:pPr marL="0" indent="0">
              <a:buNone/>
            </a:pPr>
            <a:endParaRPr lang="nb-NO" dirty="0"/>
          </a:p>
        </p:txBody>
      </p:sp>
      <p:pic>
        <p:nvPicPr>
          <p:cNvPr id="6" name="Bilde 5"/>
          <p:cNvPicPr>
            <a:picLocks noChangeAspect="1"/>
          </p:cNvPicPr>
          <p:nvPr/>
        </p:nvPicPr>
        <p:blipFill rotWithShape="1">
          <a:blip r:embed="rId3" cstate="print">
            <a:extLst>
              <a:ext uri="{28A0092B-C50C-407E-A947-70E740481C1C}">
                <a14:useLocalDpi xmlns:a14="http://schemas.microsoft.com/office/drawing/2010/main" val="0"/>
              </a:ext>
            </a:extLst>
          </a:blip>
          <a:srcRect l="37222" t="5140" r="27500" b="1944"/>
          <a:stretch/>
        </p:blipFill>
        <p:spPr>
          <a:xfrm>
            <a:off x="9519103" y="485775"/>
            <a:ext cx="2419350" cy="6372225"/>
          </a:xfrm>
          <a:prstGeom prst="rect">
            <a:avLst/>
          </a:prstGeom>
        </p:spPr>
      </p:pic>
    </p:spTree>
    <p:extLst>
      <p:ext uri="{BB962C8B-B14F-4D97-AF65-F5344CB8AC3E}">
        <p14:creationId xmlns:p14="http://schemas.microsoft.com/office/powerpoint/2010/main" val="13585120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562599" y="1244800"/>
            <a:ext cx="6680200" cy="1143000"/>
          </a:xfrm>
        </p:spPr>
        <p:txBody>
          <a:bodyPr>
            <a:normAutofit fontScale="90000"/>
          </a:bodyPr>
          <a:lstStyle/>
          <a:p>
            <a:r>
              <a:rPr lang="nb-NO" dirty="0" smtClean="0"/>
              <a:t>Finansforbundets personvernombud</a:t>
            </a:r>
            <a:endParaRPr lang="nb-NO" dirty="0"/>
          </a:p>
        </p:txBody>
      </p:sp>
      <p:sp>
        <p:nvSpPr>
          <p:cNvPr id="3" name="Plassholder for innhold 2"/>
          <p:cNvSpPr>
            <a:spLocks noGrp="1"/>
          </p:cNvSpPr>
          <p:nvPr>
            <p:ph idx="1"/>
          </p:nvPr>
        </p:nvSpPr>
        <p:spPr>
          <a:xfrm>
            <a:off x="5562599" y="2540000"/>
            <a:ext cx="7683501" cy="4063999"/>
          </a:xfrm>
        </p:spPr>
        <p:txBody>
          <a:bodyPr>
            <a:normAutofit lnSpcReduction="10000"/>
          </a:bodyPr>
          <a:lstStyle/>
          <a:p>
            <a:pPr marL="0" indent="0">
              <a:buNone/>
            </a:pPr>
            <a:endParaRPr lang="nb-NO" dirty="0"/>
          </a:p>
          <a:p>
            <a:pPr marL="0" indent="0">
              <a:buNone/>
            </a:pPr>
            <a:r>
              <a:rPr lang="nb-NO" sz="3000" b="1" dirty="0" smtClean="0">
                <a:solidFill>
                  <a:srgbClr val="00B050"/>
                </a:solidFill>
              </a:rPr>
              <a:t>Advokat Ida Flaatten</a:t>
            </a:r>
          </a:p>
          <a:p>
            <a:pPr marL="0" indent="0">
              <a:buNone/>
            </a:pPr>
            <a:r>
              <a:rPr lang="nb-NO" dirty="0" smtClean="0">
                <a:solidFill>
                  <a:srgbClr val="00B050"/>
                </a:solidFill>
              </a:rPr>
              <a:t>Mobil 408 55 501</a:t>
            </a:r>
          </a:p>
          <a:p>
            <a:pPr marL="0" indent="0">
              <a:buNone/>
            </a:pPr>
            <a:r>
              <a:rPr lang="nb-NO" dirty="0" smtClean="0">
                <a:hlinkClick r:id="rId2"/>
              </a:rPr>
              <a:t>ida.flaatten@finansforbundet.no</a:t>
            </a:r>
            <a:endParaRPr lang="nb-NO" dirty="0" smtClean="0"/>
          </a:p>
          <a:p>
            <a:pPr marL="0" indent="0">
              <a:buNone/>
            </a:pPr>
            <a:endParaRPr lang="nb-NO" sz="3000" dirty="0"/>
          </a:p>
          <a:p>
            <a:pPr marL="0" indent="0">
              <a:buNone/>
            </a:pPr>
            <a:endParaRPr lang="nb-NO" sz="3000" dirty="0" smtClean="0"/>
          </a:p>
          <a:p>
            <a:pPr marL="0" indent="0">
              <a:buNone/>
            </a:pPr>
            <a:r>
              <a:rPr lang="nb-NO" sz="2000" b="1" dirty="0" smtClean="0">
                <a:solidFill>
                  <a:srgbClr val="FF0000"/>
                </a:solidFill>
              </a:rPr>
              <a:t>Ring heller en gang for mye enn en gang for lite!</a:t>
            </a:r>
            <a:endParaRPr lang="nb-NO" sz="2000" b="1" dirty="0">
              <a:solidFill>
                <a:srgbClr val="FF0000"/>
              </a:solidFill>
            </a:endParaRPr>
          </a:p>
        </p:txBody>
      </p:sp>
      <p:pic>
        <p:nvPicPr>
          <p:cNvPr id="1026" name="Picture 2" descr="https://sp.finansforbundet.no/Kommunikasjon/PublishingImages/Ansatte/Ida-Flaatte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87867"/>
            <a:ext cx="4927600" cy="65701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3002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Bilde 3"/>
          <p:cNvPicPr>
            <a:picLocks noChangeAspect="1"/>
          </p:cNvPicPr>
          <p:nvPr/>
        </p:nvPicPr>
        <p:blipFill rotWithShape="1">
          <a:blip r:embed="rId2" cstate="print">
            <a:extLst>
              <a:ext uri="{28A0092B-C50C-407E-A947-70E740481C1C}">
                <a14:useLocalDpi xmlns:a14="http://schemas.microsoft.com/office/drawing/2010/main" val="0"/>
              </a:ext>
            </a:extLst>
          </a:blip>
          <a:srcRect t="17480" b="29778"/>
          <a:stretch/>
        </p:blipFill>
        <p:spPr>
          <a:xfrm>
            <a:off x="7813040" y="5380861"/>
            <a:ext cx="4070637" cy="1332785"/>
          </a:xfrm>
          <a:prstGeom prst="rect">
            <a:avLst/>
          </a:prstGeom>
        </p:spPr>
      </p:pic>
      <p:sp>
        <p:nvSpPr>
          <p:cNvPr id="2" name="Tittel 1"/>
          <p:cNvSpPr>
            <a:spLocks noGrp="1"/>
          </p:cNvSpPr>
          <p:nvPr>
            <p:ph type="title"/>
          </p:nvPr>
        </p:nvSpPr>
        <p:spPr/>
        <p:txBody>
          <a:bodyPr/>
          <a:lstStyle/>
          <a:p>
            <a:r>
              <a:rPr lang="nb-NO" dirty="0"/>
              <a:t>Samtykke som behandlingsgrunnlag</a:t>
            </a:r>
          </a:p>
        </p:txBody>
      </p:sp>
      <p:sp>
        <p:nvSpPr>
          <p:cNvPr id="3" name="Plassholder for innhold 2"/>
          <p:cNvSpPr>
            <a:spLocks noGrp="1"/>
          </p:cNvSpPr>
          <p:nvPr>
            <p:ph idx="1"/>
          </p:nvPr>
        </p:nvSpPr>
        <p:spPr>
          <a:xfrm>
            <a:off x="380999" y="1776000"/>
            <a:ext cx="10972800" cy="4937645"/>
          </a:xfrm>
        </p:spPr>
        <p:txBody>
          <a:bodyPr>
            <a:normAutofit lnSpcReduction="10000"/>
          </a:bodyPr>
          <a:lstStyle/>
          <a:p>
            <a:r>
              <a:rPr lang="nb-NO" b="1" dirty="0"/>
              <a:t>Artikkel 4 nr. </a:t>
            </a:r>
            <a:r>
              <a:rPr lang="nb-NO" b="1" dirty="0" smtClean="0"/>
              <a:t>11:</a:t>
            </a:r>
            <a:r>
              <a:rPr lang="nb-NO" i="1" dirty="0"/>
              <a:t/>
            </a:r>
            <a:br>
              <a:rPr lang="nb-NO" i="1" dirty="0"/>
            </a:br>
            <a:r>
              <a:rPr lang="nb-NO" dirty="0"/>
              <a:t>...”enhver frivillig, spesifikk, informert og utvetydig viljesytring fra den registrerte der vedkommende ved en erklæring eller en tydelig bekreftelse gir sitt samtykke til behandling av personopplysninger som gjelder </a:t>
            </a:r>
            <a:br>
              <a:rPr lang="nb-NO" dirty="0"/>
            </a:br>
            <a:r>
              <a:rPr lang="nb-NO" dirty="0"/>
              <a:t>vedkommende” </a:t>
            </a:r>
          </a:p>
          <a:p>
            <a:r>
              <a:rPr lang="nb-NO" b="1" dirty="0" smtClean="0"/>
              <a:t>Fortalepunktene </a:t>
            </a:r>
            <a:r>
              <a:rPr lang="nb-NO" b="1" dirty="0"/>
              <a:t>42 og </a:t>
            </a:r>
            <a:r>
              <a:rPr lang="nb-NO" b="1" dirty="0" smtClean="0"/>
              <a:t>43:</a:t>
            </a:r>
            <a:r>
              <a:rPr lang="nb-NO" i="1" dirty="0"/>
              <a:t/>
            </a:r>
            <a:br>
              <a:rPr lang="nb-NO" i="1" dirty="0"/>
            </a:br>
            <a:r>
              <a:rPr lang="nb-NO" i="1" dirty="0" smtClean="0"/>
              <a:t>«</a:t>
            </a:r>
            <a:r>
              <a:rPr lang="nb-NO" dirty="0" smtClean="0"/>
              <a:t>Krav </a:t>
            </a:r>
            <a:r>
              <a:rPr lang="nb-NO" dirty="0"/>
              <a:t>til frivillighet er ikke oppfylt hvis den registrerte ikke har reell valgfrihet, eller ikke er i stand til å nekte å gi eller trekke tilbake samtykke uten at det er til skade for </a:t>
            </a:r>
            <a:r>
              <a:rPr lang="nb-NO" dirty="0" smtClean="0"/>
              <a:t>han/henne» </a:t>
            </a:r>
            <a:r>
              <a:rPr lang="nb-NO" dirty="0"/>
              <a:t/>
            </a:r>
            <a:br>
              <a:rPr lang="nb-NO" dirty="0"/>
            </a:br>
            <a:r>
              <a:rPr lang="nb-NO" dirty="0" smtClean="0"/>
              <a:t/>
            </a:r>
            <a:br>
              <a:rPr lang="nb-NO" dirty="0" smtClean="0"/>
            </a:br>
            <a:r>
              <a:rPr lang="nb-NO" dirty="0" smtClean="0"/>
              <a:t>«Samtykke </a:t>
            </a:r>
            <a:r>
              <a:rPr lang="nb-NO" dirty="0"/>
              <a:t>bør ikke utgjøre et gyldig rettslig </a:t>
            </a:r>
            <a:r>
              <a:rPr lang="nb-NO" dirty="0" smtClean="0"/>
              <a:t>grunnlag </a:t>
            </a:r>
            <a:br>
              <a:rPr lang="nb-NO" dirty="0" smtClean="0"/>
            </a:br>
            <a:r>
              <a:rPr lang="nb-NO" dirty="0" smtClean="0"/>
              <a:t>for </a:t>
            </a:r>
            <a:r>
              <a:rPr lang="nb-NO" dirty="0"/>
              <a:t>behandling hvis det er en klar </a:t>
            </a:r>
            <a:r>
              <a:rPr lang="nb-NO" dirty="0" smtClean="0"/>
              <a:t>skjevhet </a:t>
            </a:r>
            <a:r>
              <a:rPr lang="nb-NO" dirty="0"/>
              <a:t>mellom </a:t>
            </a:r>
            <a:r>
              <a:rPr lang="nb-NO" dirty="0" smtClean="0"/>
              <a:t/>
            </a:r>
            <a:br>
              <a:rPr lang="nb-NO" dirty="0" smtClean="0"/>
            </a:br>
            <a:r>
              <a:rPr lang="nb-NO" dirty="0" smtClean="0"/>
              <a:t>den </a:t>
            </a:r>
            <a:r>
              <a:rPr lang="nb-NO" dirty="0"/>
              <a:t>registrerte og </a:t>
            </a:r>
            <a:r>
              <a:rPr lang="nb-NO" dirty="0" smtClean="0"/>
              <a:t>behandlingsansvarlige …»</a:t>
            </a:r>
            <a:endParaRPr lang="nb-NO" dirty="0"/>
          </a:p>
          <a:p>
            <a:endParaRPr lang="nb-NO" dirty="0"/>
          </a:p>
        </p:txBody>
      </p:sp>
    </p:spTree>
    <p:extLst>
      <p:ext uri="{BB962C8B-B14F-4D97-AF65-F5344CB8AC3E}">
        <p14:creationId xmlns:p14="http://schemas.microsoft.com/office/powerpoint/2010/main" val="31441592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Bilde 3"/>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7548881" y="223520"/>
            <a:ext cx="4643119" cy="6634480"/>
          </a:xfrm>
          <a:prstGeom prst="rect">
            <a:avLst/>
          </a:prstGeom>
        </p:spPr>
      </p:pic>
      <p:sp>
        <p:nvSpPr>
          <p:cNvPr id="5" name="TekstSylinder 4"/>
          <p:cNvSpPr txBox="1"/>
          <p:nvPr/>
        </p:nvSpPr>
        <p:spPr>
          <a:xfrm>
            <a:off x="7294880" y="1005841"/>
            <a:ext cx="3901440" cy="461665"/>
          </a:xfrm>
          <a:prstGeom prst="rect">
            <a:avLst/>
          </a:prstGeom>
          <a:solidFill>
            <a:schemeClr val="bg1"/>
          </a:solidFill>
        </p:spPr>
        <p:txBody>
          <a:bodyPr wrap="square" rtlCol="0">
            <a:spAutoFit/>
          </a:bodyPr>
          <a:lstStyle/>
          <a:p>
            <a:pPr defTabSz="609585"/>
            <a:endParaRPr lang="nb-NO" sz="2400" dirty="0">
              <a:solidFill>
                <a:prstClr val="black"/>
              </a:solidFill>
            </a:endParaRPr>
          </a:p>
        </p:txBody>
      </p:sp>
      <p:sp>
        <p:nvSpPr>
          <p:cNvPr id="2" name="Tittel 1"/>
          <p:cNvSpPr>
            <a:spLocks noGrp="1"/>
          </p:cNvSpPr>
          <p:nvPr>
            <p:ph type="title"/>
          </p:nvPr>
        </p:nvSpPr>
        <p:spPr/>
        <p:txBody>
          <a:bodyPr>
            <a:normAutofit fontScale="90000"/>
          </a:bodyPr>
          <a:lstStyle/>
          <a:p>
            <a:r>
              <a:rPr lang="nb-NO" dirty="0" smtClean="0"/>
              <a:t>Sensitive personopplysninger - </a:t>
            </a:r>
            <a:r>
              <a:rPr lang="nb-NO" sz="3600" dirty="0"/>
              <a:t>behandlingsgrunnlag</a:t>
            </a:r>
          </a:p>
        </p:txBody>
      </p:sp>
      <p:sp>
        <p:nvSpPr>
          <p:cNvPr id="3" name="Plassholder for innhold 2"/>
          <p:cNvSpPr>
            <a:spLocks noGrp="1"/>
          </p:cNvSpPr>
          <p:nvPr>
            <p:ph idx="1"/>
          </p:nvPr>
        </p:nvSpPr>
        <p:spPr>
          <a:xfrm>
            <a:off x="380999" y="1776000"/>
            <a:ext cx="6591876" cy="5813520"/>
          </a:xfrm>
        </p:spPr>
        <p:txBody>
          <a:bodyPr>
            <a:normAutofit/>
          </a:bodyPr>
          <a:lstStyle/>
          <a:p>
            <a:pPr marL="0" indent="0">
              <a:buNone/>
            </a:pPr>
            <a:r>
              <a:rPr lang="nb-NO" b="1" dirty="0"/>
              <a:t>A</a:t>
            </a:r>
            <a:r>
              <a:rPr lang="nb-NO" b="1" dirty="0" smtClean="0"/>
              <a:t>rt </a:t>
            </a:r>
            <a:r>
              <a:rPr lang="nb-NO" b="1" dirty="0"/>
              <a:t>9 (2) d</a:t>
            </a:r>
            <a:r>
              <a:rPr lang="nb-NO" dirty="0"/>
              <a:t>: </a:t>
            </a:r>
            <a:r>
              <a:rPr lang="nb-NO" dirty="0" smtClean="0"/>
              <a:t/>
            </a:r>
            <a:br>
              <a:rPr lang="nb-NO" dirty="0" smtClean="0"/>
            </a:br>
            <a:r>
              <a:rPr lang="nb-NO" dirty="0" smtClean="0"/>
              <a:t>Behandlingen </a:t>
            </a:r>
            <a:r>
              <a:rPr lang="nb-NO" dirty="0"/>
              <a:t>utføres av en stiftelse, sammenslutning eller annet ideelt organ hvis mål er av </a:t>
            </a:r>
            <a:r>
              <a:rPr lang="nb-NO" b="1" dirty="0" err="1"/>
              <a:t>fagforeningsmessig</a:t>
            </a:r>
            <a:r>
              <a:rPr lang="nb-NO" dirty="0"/>
              <a:t> art, som ledd i organets berettigede aktiviteter og med nødvendige garantier, forutsatt at behandlingen bare gjelder organets medlemmer eller tidligere medlemmer eller personer som på grunn av organets mål regelmessig har kontakt med, og at personopplysningene ikke utleveres til andre uten de registerets samtykke.</a:t>
            </a:r>
          </a:p>
        </p:txBody>
      </p:sp>
    </p:spTree>
    <p:extLst>
      <p:ext uri="{BB962C8B-B14F-4D97-AF65-F5344CB8AC3E}">
        <p14:creationId xmlns:p14="http://schemas.microsoft.com/office/powerpoint/2010/main" val="24527689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De registrertes rettigheter</a:t>
            </a:r>
          </a:p>
        </p:txBody>
      </p:sp>
      <p:sp>
        <p:nvSpPr>
          <p:cNvPr id="3" name="Plassholder for innhold 2"/>
          <p:cNvSpPr>
            <a:spLocks noGrp="1"/>
          </p:cNvSpPr>
          <p:nvPr>
            <p:ph idx="1"/>
          </p:nvPr>
        </p:nvSpPr>
        <p:spPr>
          <a:xfrm>
            <a:off x="380999" y="1776000"/>
            <a:ext cx="6024351" cy="3426571"/>
          </a:xfrm>
        </p:spPr>
        <p:txBody>
          <a:bodyPr/>
          <a:lstStyle/>
          <a:p>
            <a:r>
              <a:rPr lang="nb-NO" dirty="0"/>
              <a:t>Innsyn- og informasjon</a:t>
            </a:r>
          </a:p>
          <a:p>
            <a:r>
              <a:rPr lang="nb-NO" dirty="0"/>
              <a:t>Korrigering og sletting</a:t>
            </a:r>
          </a:p>
          <a:p>
            <a:r>
              <a:rPr lang="nb-NO" dirty="0"/>
              <a:t>Rett til begrenset behandling</a:t>
            </a:r>
          </a:p>
          <a:p>
            <a:r>
              <a:rPr lang="nb-NO" dirty="0"/>
              <a:t>Dataportabilitet</a:t>
            </a:r>
          </a:p>
          <a:p>
            <a:r>
              <a:rPr lang="nb-NO" dirty="0"/>
              <a:t>Retten til å protestere  </a:t>
            </a:r>
          </a:p>
          <a:p>
            <a:r>
              <a:rPr lang="nb-NO" dirty="0"/>
              <a:t>Automatiserte avgjørelser</a:t>
            </a:r>
          </a:p>
          <a:p>
            <a:endParaRPr lang="nb-NO" dirty="0"/>
          </a:p>
        </p:txBody>
      </p:sp>
      <p:pic>
        <p:nvPicPr>
          <p:cNvPr id="4" name="Bilde 3"/>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5485259" y="1783309"/>
            <a:ext cx="6378171" cy="5074692"/>
          </a:xfrm>
          <a:prstGeom prst="rect">
            <a:avLst/>
          </a:prstGeom>
        </p:spPr>
      </p:pic>
    </p:spTree>
    <p:extLst>
      <p:ext uri="{BB962C8B-B14F-4D97-AF65-F5344CB8AC3E}">
        <p14:creationId xmlns:p14="http://schemas.microsoft.com/office/powerpoint/2010/main" val="20237347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380999" y="1776000"/>
            <a:ext cx="5693612" cy="4662232"/>
          </a:xfrm>
        </p:spPr>
        <p:txBody>
          <a:bodyPr>
            <a:normAutofit/>
          </a:bodyPr>
          <a:lstStyle/>
          <a:p>
            <a:r>
              <a:rPr lang="nb-NO" dirty="0"/>
              <a:t>Prinsippet om lovlighet, rettferdighet og gjennomsiktighet</a:t>
            </a:r>
          </a:p>
          <a:p>
            <a:r>
              <a:rPr lang="nb-NO" dirty="0"/>
              <a:t>Prinsippet om formålsbegrensning </a:t>
            </a:r>
          </a:p>
          <a:p>
            <a:r>
              <a:rPr lang="nb-NO" dirty="0"/>
              <a:t>Prinsippet om dataminimering </a:t>
            </a:r>
          </a:p>
          <a:p>
            <a:r>
              <a:rPr lang="nb-NO" dirty="0"/>
              <a:t>Prinsippet om riktighet</a:t>
            </a:r>
          </a:p>
          <a:p>
            <a:r>
              <a:rPr lang="nb-NO" dirty="0"/>
              <a:t>Prinsippet om lagringsbegrensning </a:t>
            </a:r>
          </a:p>
          <a:p>
            <a:r>
              <a:rPr lang="nb-NO" dirty="0"/>
              <a:t>Prinsippet om integritet og </a:t>
            </a:r>
            <a:r>
              <a:rPr lang="nb-NO" dirty="0" smtClean="0"/>
              <a:t>fortrolighet</a:t>
            </a:r>
          </a:p>
          <a:p>
            <a:r>
              <a:rPr lang="nb-NO" dirty="0" smtClean="0"/>
              <a:t>Prinsippet om ansvarlighet</a:t>
            </a:r>
            <a:endParaRPr lang="nb-NO" dirty="0"/>
          </a:p>
          <a:p>
            <a:endParaRPr lang="nb-NO" dirty="0"/>
          </a:p>
        </p:txBody>
      </p:sp>
      <p:pic>
        <p:nvPicPr>
          <p:cNvPr id="4" name="Bilde 3"/>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737685" y="225411"/>
            <a:ext cx="5454316" cy="6632589"/>
          </a:xfrm>
          <a:prstGeom prst="rect">
            <a:avLst/>
          </a:prstGeom>
        </p:spPr>
      </p:pic>
      <p:sp>
        <p:nvSpPr>
          <p:cNvPr id="2" name="Tittel 1"/>
          <p:cNvSpPr>
            <a:spLocks noGrp="1"/>
          </p:cNvSpPr>
          <p:nvPr>
            <p:ph type="title"/>
          </p:nvPr>
        </p:nvSpPr>
        <p:spPr>
          <a:xfrm>
            <a:off x="384629" y="432000"/>
            <a:ext cx="6588340" cy="1143000"/>
          </a:xfrm>
        </p:spPr>
        <p:txBody>
          <a:bodyPr>
            <a:normAutofit/>
          </a:bodyPr>
          <a:lstStyle/>
          <a:p>
            <a:r>
              <a:rPr lang="nb-NO" sz="4133" dirty="0"/>
              <a:t>Grunnleggende prinsipper</a:t>
            </a:r>
          </a:p>
        </p:txBody>
      </p:sp>
    </p:spTree>
    <p:extLst>
      <p:ext uri="{BB962C8B-B14F-4D97-AF65-F5344CB8AC3E}">
        <p14:creationId xmlns:p14="http://schemas.microsoft.com/office/powerpoint/2010/main" val="2890900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p:cNvPicPr>
            <a:picLocks noChangeAspect="1"/>
          </p:cNvPicPr>
          <p:nvPr/>
        </p:nvPicPr>
        <p:blipFill rotWithShape="1">
          <a:blip r:embed="rId3" cstate="print">
            <a:extLst>
              <a:ext uri="{28A0092B-C50C-407E-A947-70E740481C1C}">
                <a14:useLocalDpi xmlns:a14="http://schemas.microsoft.com/office/drawing/2010/main" val="0"/>
              </a:ext>
            </a:extLst>
          </a:blip>
          <a:srcRect t="22976" b="21952"/>
          <a:stretch/>
        </p:blipFill>
        <p:spPr>
          <a:xfrm>
            <a:off x="7637048" y="4932133"/>
            <a:ext cx="4554952" cy="1773416"/>
          </a:xfrm>
          <a:prstGeom prst="rect">
            <a:avLst/>
          </a:prstGeom>
        </p:spPr>
      </p:pic>
      <p:sp>
        <p:nvSpPr>
          <p:cNvPr id="2" name="Tittel 1"/>
          <p:cNvSpPr>
            <a:spLocks noGrp="1"/>
          </p:cNvSpPr>
          <p:nvPr>
            <p:ph type="title"/>
          </p:nvPr>
        </p:nvSpPr>
        <p:spPr/>
        <p:txBody>
          <a:bodyPr>
            <a:normAutofit/>
          </a:bodyPr>
          <a:lstStyle/>
          <a:p>
            <a:r>
              <a:rPr lang="nb-NO" sz="3200" dirty="0"/>
              <a:t>Rutiner for tillitsvalgtes håndtering av personopplysninger</a:t>
            </a:r>
          </a:p>
        </p:txBody>
      </p:sp>
      <p:sp>
        <p:nvSpPr>
          <p:cNvPr id="3" name="Plassholder for innhold 2"/>
          <p:cNvSpPr>
            <a:spLocks noGrp="1"/>
          </p:cNvSpPr>
          <p:nvPr>
            <p:ph idx="1"/>
          </p:nvPr>
        </p:nvSpPr>
        <p:spPr>
          <a:xfrm>
            <a:off x="380999" y="1776000"/>
            <a:ext cx="10972800" cy="5610320"/>
          </a:xfrm>
        </p:spPr>
        <p:txBody>
          <a:bodyPr>
            <a:normAutofit/>
          </a:bodyPr>
          <a:lstStyle/>
          <a:p>
            <a:pPr marL="457189" indent="-457189">
              <a:buFont typeface="+mj-lt"/>
              <a:buAutoNum type="arabicPeriod"/>
              <a:tabLst>
                <a:tab pos="954593" algn="l"/>
              </a:tabLst>
            </a:pPr>
            <a:r>
              <a:rPr lang="nb-NO" b="1" dirty="0" smtClean="0">
                <a:solidFill>
                  <a:srgbClr val="00B381"/>
                </a:solidFill>
              </a:rPr>
              <a:t>Rutinens formål</a:t>
            </a:r>
            <a:r>
              <a:rPr lang="nb-NO" dirty="0" smtClean="0"/>
              <a:t/>
            </a:r>
            <a:br>
              <a:rPr lang="nb-NO" dirty="0" smtClean="0"/>
            </a:br>
            <a:r>
              <a:rPr lang="nb-NO" dirty="0" smtClean="0"/>
              <a:t>- Sikre overholdelse av personopplysningslovens bestemmelser</a:t>
            </a:r>
          </a:p>
          <a:p>
            <a:pPr marL="457189" indent="-457189">
              <a:buFont typeface="+mj-lt"/>
              <a:buAutoNum type="arabicPeriod"/>
            </a:pPr>
            <a:r>
              <a:rPr lang="nb-NO" b="1" dirty="0" smtClean="0">
                <a:solidFill>
                  <a:srgbClr val="00B381"/>
                </a:solidFill>
              </a:rPr>
              <a:t>Den behandlingsansvarlige</a:t>
            </a:r>
            <a:r>
              <a:rPr lang="nb-NO" dirty="0" smtClean="0"/>
              <a:t/>
            </a:r>
            <a:br>
              <a:rPr lang="nb-NO" dirty="0" smtClean="0"/>
            </a:br>
            <a:r>
              <a:rPr lang="nb-NO" dirty="0" smtClean="0"/>
              <a:t>- Forbundsstyret, gjennomføringen delegeres HTV</a:t>
            </a:r>
          </a:p>
          <a:p>
            <a:pPr marL="457189" indent="-457189">
              <a:buFont typeface="+mj-lt"/>
              <a:buAutoNum type="arabicPeriod"/>
            </a:pPr>
            <a:r>
              <a:rPr lang="nb-NO" b="1" dirty="0" smtClean="0">
                <a:solidFill>
                  <a:srgbClr val="00B381"/>
                </a:solidFill>
              </a:rPr>
              <a:t>Personvernombud</a:t>
            </a:r>
            <a:r>
              <a:rPr lang="nb-NO" dirty="0"/>
              <a:t/>
            </a:r>
            <a:br>
              <a:rPr lang="nb-NO" dirty="0"/>
            </a:br>
            <a:r>
              <a:rPr lang="nb-NO" dirty="0"/>
              <a:t>- </a:t>
            </a:r>
            <a:r>
              <a:rPr lang="nb-NO" dirty="0" smtClean="0"/>
              <a:t>Ida Flaatten, advokat Finansforbundet</a:t>
            </a:r>
            <a:endParaRPr lang="nb-NO" dirty="0"/>
          </a:p>
          <a:p>
            <a:pPr marL="457189" indent="-457189">
              <a:buFont typeface="+mj-lt"/>
              <a:buAutoNum type="arabicPeriod"/>
            </a:pPr>
            <a:r>
              <a:rPr lang="nb-NO" b="1" dirty="0">
                <a:solidFill>
                  <a:srgbClr val="00B381"/>
                </a:solidFill>
              </a:rPr>
              <a:t>Hvilke opplysninger behandles og hvorfor?</a:t>
            </a:r>
            <a:r>
              <a:rPr lang="nb-NO" dirty="0"/>
              <a:t/>
            </a:r>
            <a:br>
              <a:rPr lang="nb-NO" dirty="0"/>
            </a:br>
            <a:r>
              <a:rPr lang="nb-NO" dirty="0"/>
              <a:t>- </a:t>
            </a:r>
            <a:r>
              <a:rPr lang="nb-NO" dirty="0" smtClean="0"/>
              <a:t>Rutinen skal regulerer </a:t>
            </a:r>
            <a:r>
              <a:rPr lang="nb-NO" dirty="0"/>
              <a:t>all </a:t>
            </a:r>
            <a:r>
              <a:rPr lang="nb-NO" dirty="0" smtClean="0"/>
              <a:t>bruk av medlems-</a:t>
            </a:r>
            <a:br>
              <a:rPr lang="nb-NO" dirty="0" smtClean="0"/>
            </a:br>
            <a:r>
              <a:rPr lang="nb-NO" dirty="0" smtClean="0"/>
              <a:t>opplysninger. </a:t>
            </a:r>
            <a:r>
              <a:rPr lang="nb-NO" dirty="0"/>
              <a:t>Behov for supplement? </a:t>
            </a:r>
          </a:p>
          <a:p>
            <a:pPr marL="0" indent="0">
              <a:buNone/>
            </a:pPr>
            <a:endParaRPr lang="nb-NO" dirty="0" smtClean="0"/>
          </a:p>
        </p:txBody>
      </p:sp>
    </p:spTree>
    <p:extLst>
      <p:ext uri="{BB962C8B-B14F-4D97-AF65-F5344CB8AC3E}">
        <p14:creationId xmlns:p14="http://schemas.microsoft.com/office/powerpoint/2010/main" val="37073232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sz="3200" dirty="0"/>
              <a:t>Rutiner for tillitsvalgtes håndtering av personopplysninger</a:t>
            </a:r>
          </a:p>
        </p:txBody>
      </p:sp>
      <p:sp>
        <p:nvSpPr>
          <p:cNvPr id="3" name="Plassholder for innhold 2"/>
          <p:cNvSpPr>
            <a:spLocks noGrp="1"/>
          </p:cNvSpPr>
          <p:nvPr>
            <p:ph idx="1"/>
          </p:nvPr>
        </p:nvSpPr>
        <p:spPr>
          <a:xfrm>
            <a:off x="380999" y="1776000"/>
            <a:ext cx="10972800" cy="5610320"/>
          </a:xfrm>
        </p:spPr>
        <p:txBody>
          <a:bodyPr>
            <a:normAutofit/>
          </a:bodyPr>
          <a:lstStyle/>
          <a:p>
            <a:pPr marL="457189" indent="-457189">
              <a:buFont typeface="+mj-lt"/>
              <a:buAutoNum type="arabicPeriod" startAt="5"/>
            </a:pPr>
            <a:r>
              <a:rPr lang="nb-NO" b="1" dirty="0">
                <a:solidFill>
                  <a:srgbClr val="00B381"/>
                </a:solidFill>
              </a:rPr>
              <a:t>Utlevering av personopplysninger</a:t>
            </a:r>
            <a:r>
              <a:rPr lang="nb-NO" dirty="0"/>
              <a:t/>
            </a:r>
            <a:br>
              <a:rPr lang="nb-NO" dirty="0"/>
            </a:br>
            <a:r>
              <a:rPr lang="nb-NO" dirty="0"/>
              <a:t>- Nei, nei</a:t>
            </a:r>
          </a:p>
          <a:p>
            <a:pPr marL="457189" indent="-457189">
              <a:buFont typeface="+mj-lt"/>
              <a:buAutoNum type="arabicPeriod" startAt="5"/>
            </a:pPr>
            <a:r>
              <a:rPr lang="nb-NO" b="1" dirty="0" smtClean="0">
                <a:solidFill>
                  <a:srgbClr val="00B381"/>
                </a:solidFill>
              </a:rPr>
              <a:t>Oppbevaring av personopplysninger</a:t>
            </a:r>
            <a:r>
              <a:rPr lang="nb-NO" dirty="0" smtClean="0"/>
              <a:t/>
            </a:r>
            <a:br>
              <a:rPr lang="nb-NO" dirty="0" smtClean="0"/>
            </a:br>
            <a:r>
              <a:rPr lang="nb-NO" dirty="0" smtClean="0"/>
              <a:t>- Papir og elektronisk. Kun tilgang for saksbehandler. Sikker oppbevaring</a:t>
            </a:r>
          </a:p>
          <a:p>
            <a:pPr marL="457189" indent="-457189">
              <a:buFont typeface="+mj-lt"/>
              <a:buAutoNum type="arabicPeriod" startAt="5"/>
            </a:pPr>
            <a:r>
              <a:rPr lang="nb-NO" b="1" dirty="0" smtClean="0">
                <a:solidFill>
                  <a:srgbClr val="00B381"/>
                </a:solidFill>
              </a:rPr>
              <a:t>E-post adresse</a:t>
            </a:r>
            <a:r>
              <a:rPr lang="nb-NO" dirty="0"/>
              <a:t/>
            </a:r>
            <a:br>
              <a:rPr lang="nb-NO" dirty="0"/>
            </a:br>
            <a:r>
              <a:rPr lang="nb-NO" dirty="0"/>
              <a:t>- </a:t>
            </a:r>
            <a:r>
              <a:rPr lang="nb-NO" dirty="0" smtClean="0"/>
              <a:t>Egen epost-konto, i hvert fall tydelig adskilt fra virksomhetsrelatert korrespondanse</a:t>
            </a:r>
            <a:endParaRPr lang="nb-NO" dirty="0"/>
          </a:p>
          <a:p>
            <a:pPr marL="457189" indent="-457189">
              <a:buFont typeface="+mj-lt"/>
              <a:buAutoNum type="arabicPeriod" startAt="5"/>
            </a:pPr>
            <a:r>
              <a:rPr lang="nb-NO" b="1" dirty="0" smtClean="0">
                <a:solidFill>
                  <a:srgbClr val="00B381"/>
                </a:solidFill>
              </a:rPr>
              <a:t>Felles postkasse</a:t>
            </a:r>
            <a:r>
              <a:rPr lang="nb-NO" dirty="0"/>
              <a:t/>
            </a:r>
            <a:br>
              <a:rPr lang="nb-NO" dirty="0"/>
            </a:br>
            <a:r>
              <a:rPr lang="nb-NO" dirty="0"/>
              <a:t>- </a:t>
            </a:r>
            <a:r>
              <a:rPr lang="nb-NO" dirty="0" smtClean="0"/>
              <a:t>Slett etter overføring</a:t>
            </a:r>
            <a:endParaRPr lang="nb-NO" dirty="0"/>
          </a:p>
          <a:p>
            <a:pPr marL="0" indent="0">
              <a:buNone/>
            </a:pPr>
            <a:endParaRPr lang="nb-NO" dirty="0"/>
          </a:p>
          <a:p>
            <a:pPr marL="457189" indent="-457189">
              <a:buFont typeface="+mj-lt"/>
              <a:buAutoNum type="arabicPeriod" startAt="5"/>
            </a:pPr>
            <a:endParaRPr lang="nb-NO" dirty="0" smtClean="0"/>
          </a:p>
        </p:txBody>
      </p:sp>
      <p:pic>
        <p:nvPicPr>
          <p:cNvPr id="4" name="Bilde 3"/>
          <p:cNvPicPr>
            <a:picLocks noChangeAspect="1"/>
          </p:cNvPicPr>
          <p:nvPr/>
        </p:nvPicPr>
        <p:blipFill rotWithShape="1">
          <a:blip r:embed="rId2" cstate="print">
            <a:extLst>
              <a:ext uri="{28A0092B-C50C-407E-A947-70E740481C1C}">
                <a14:useLocalDpi xmlns:a14="http://schemas.microsoft.com/office/drawing/2010/main" val="0"/>
              </a:ext>
            </a:extLst>
          </a:blip>
          <a:srcRect t="22976" b="21952"/>
          <a:stretch/>
        </p:blipFill>
        <p:spPr>
          <a:xfrm>
            <a:off x="7637048" y="4932133"/>
            <a:ext cx="4554952" cy="1773416"/>
          </a:xfrm>
          <a:prstGeom prst="rect">
            <a:avLst/>
          </a:prstGeom>
        </p:spPr>
      </p:pic>
    </p:spTree>
    <p:extLst>
      <p:ext uri="{BB962C8B-B14F-4D97-AF65-F5344CB8AC3E}">
        <p14:creationId xmlns:p14="http://schemas.microsoft.com/office/powerpoint/2010/main" val="41041770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p:cNvSpPr>
            <a:spLocks noGrp="1"/>
          </p:cNvSpPr>
          <p:nvPr>
            <p:ph idx="1"/>
          </p:nvPr>
        </p:nvSpPr>
        <p:spPr/>
        <p:txBody>
          <a:bodyPr>
            <a:normAutofit/>
          </a:bodyPr>
          <a:lstStyle/>
          <a:p>
            <a:r>
              <a:rPr lang="nb-NO" dirty="0" smtClean="0"/>
              <a:t>Film og oppgave</a:t>
            </a:r>
          </a:p>
          <a:p>
            <a:r>
              <a:rPr lang="nb-NO" dirty="0" smtClean="0"/>
              <a:t>Hvorfor ny lov?</a:t>
            </a:r>
          </a:p>
          <a:p>
            <a:r>
              <a:rPr lang="nb-NO" dirty="0" smtClean="0"/>
              <a:t>Dette er en personopplysning</a:t>
            </a:r>
          </a:p>
          <a:p>
            <a:r>
              <a:rPr lang="nb-NO" dirty="0" smtClean="0"/>
              <a:t>Rutiner internt i tillitsutvalget</a:t>
            </a:r>
          </a:p>
          <a:p>
            <a:r>
              <a:rPr lang="nb-NO" dirty="0" smtClean="0"/>
              <a:t>Oppsummering og noen gode råd</a:t>
            </a:r>
            <a:endParaRPr lang="nb-NO" dirty="0"/>
          </a:p>
        </p:txBody>
      </p:sp>
      <p:sp>
        <p:nvSpPr>
          <p:cNvPr id="3" name="Tittel 2"/>
          <p:cNvSpPr>
            <a:spLocks noGrp="1"/>
          </p:cNvSpPr>
          <p:nvPr>
            <p:ph type="title"/>
          </p:nvPr>
        </p:nvSpPr>
        <p:spPr/>
        <p:txBody>
          <a:bodyPr/>
          <a:lstStyle/>
          <a:p>
            <a:r>
              <a:rPr lang="nb-NO" dirty="0" smtClean="0"/>
              <a:t>AGENDA</a:t>
            </a:r>
            <a:endParaRPr lang="nb-NO" dirty="0"/>
          </a:p>
        </p:txBody>
      </p:sp>
    </p:spTree>
    <p:extLst>
      <p:ext uri="{BB962C8B-B14F-4D97-AF65-F5344CB8AC3E}">
        <p14:creationId xmlns:p14="http://schemas.microsoft.com/office/powerpoint/2010/main" val="23266876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sz="3200" dirty="0"/>
              <a:t>Rutiner for tillitsvalgtes håndtering av personopplysninger</a:t>
            </a:r>
          </a:p>
        </p:txBody>
      </p:sp>
      <p:sp>
        <p:nvSpPr>
          <p:cNvPr id="3" name="Plassholder for innhold 2"/>
          <p:cNvSpPr>
            <a:spLocks noGrp="1"/>
          </p:cNvSpPr>
          <p:nvPr>
            <p:ph idx="1"/>
          </p:nvPr>
        </p:nvSpPr>
        <p:spPr>
          <a:xfrm>
            <a:off x="380999" y="1776000"/>
            <a:ext cx="10972800" cy="5610320"/>
          </a:xfrm>
        </p:spPr>
        <p:txBody>
          <a:bodyPr>
            <a:normAutofit/>
          </a:bodyPr>
          <a:lstStyle/>
          <a:p>
            <a:pPr marL="457189" indent="-457189">
              <a:buFont typeface="+mj-lt"/>
              <a:buAutoNum type="arabicPeriod" startAt="9"/>
            </a:pPr>
            <a:r>
              <a:rPr lang="nb-NO" b="1" dirty="0">
                <a:solidFill>
                  <a:srgbClr val="00B381"/>
                </a:solidFill>
              </a:rPr>
              <a:t>Sikring av kvalitet av personopplysninger</a:t>
            </a:r>
            <a:r>
              <a:rPr lang="nb-NO" dirty="0"/>
              <a:t/>
            </a:r>
            <a:br>
              <a:rPr lang="nb-NO" dirty="0"/>
            </a:br>
            <a:r>
              <a:rPr lang="nb-NO" dirty="0"/>
              <a:t>- Opplysningene skal være korrekte og oppdaterte</a:t>
            </a:r>
          </a:p>
          <a:p>
            <a:pPr marL="457189" indent="-457189">
              <a:buFont typeface="+mj-lt"/>
              <a:buAutoNum type="arabicPeriod" startAt="9"/>
            </a:pPr>
            <a:r>
              <a:rPr lang="nb-NO" b="1" dirty="0">
                <a:solidFill>
                  <a:srgbClr val="00B381"/>
                </a:solidFill>
              </a:rPr>
              <a:t>Sikker kommunikasjon</a:t>
            </a:r>
            <a:r>
              <a:rPr lang="nb-NO" dirty="0"/>
              <a:t/>
            </a:r>
            <a:br>
              <a:rPr lang="nb-NO" dirty="0"/>
            </a:br>
            <a:r>
              <a:rPr lang="nb-NO" dirty="0"/>
              <a:t>- Kryptering/passord, skjult adresseliste</a:t>
            </a:r>
          </a:p>
          <a:p>
            <a:pPr marL="457189" indent="-457189">
              <a:buFont typeface="+mj-lt"/>
              <a:buAutoNum type="arabicPeriod" startAt="9"/>
            </a:pPr>
            <a:r>
              <a:rPr lang="nb-NO" b="1" dirty="0" smtClean="0">
                <a:solidFill>
                  <a:srgbClr val="00B381"/>
                </a:solidFill>
              </a:rPr>
              <a:t>Oversendelse av personopplysninger til Finansforbundets sekretariat</a:t>
            </a:r>
            <a:r>
              <a:rPr lang="nb-NO" dirty="0"/>
              <a:t/>
            </a:r>
            <a:br>
              <a:rPr lang="nb-NO" dirty="0"/>
            </a:br>
            <a:r>
              <a:rPr lang="nb-NO" dirty="0"/>
              <a:t>- </a:t>
            </a:r>
            <a:r>
              <a:rPr lang="nb-NO" dirty="0" smtClean="0"/>
              <a:t>Sikker kommunikasjon. Slett etter oversendelse.</a:t>
            </a:r>
            <a:endParaRPr lang="nb-NO" dirty="0"/>
          </a:p>
          <a:p>
            <a:pPr marL="457189" indent="-457189">
              <a:buFont typeface="+mj-lt"/>
              <a:buAutoNum type="arabicPeriod" startAt="9"/>
            </a:pPr>
            <a:r>
              <a:rPr lang="nb-NO" b="1" dirty="0" smtClean="0">
                <a:solidFill>
                  <a:srgbClr val="00B381"/>
                </a:solidFill>
              </a:rPr>
              <a:t>Skifte av tillitsvalgte</a:t>
            </a:r>
            <a:r>
              <a:rPr lang="nb-NO" dirty="0"/>
              <a:t/>
            </a:r>
            <a:br>
              <a:rPr lang="nb-NO" dirty="0"/>
            </a:br>
            <a:r>
              <a:rPr lang="nb-NO" dirty="0"/>
              <a:t>- </a:t>
            </a:r>
            <a:r>
              <a:rPr lang="nb-NO" dirty="0" smtClean="0"/>
              <a:t>Rydd opp før overføring. Informer.</a:t>
            </a:r>
            <a:endParaRPr lang="nb-NO" dirty="0"/>
          </a:p>
          <a:p>
            <a:pPr marL="0" indent="0">
              <a:buNone/>
            </a:pPr>
            <a:endParaRPr lang="nb-NO" dirty="0"/>
          </a:p>
          <a:p>
            <a:pPr marL="457189" indent="-457189">
              <a:buFont typeface="+mj-lt"/>
              <a:buAutoNum type="arabicPeriod" startAt="9"/>
            </a:pPr>
            <a:endParaRPr lang="nb-NO" dirty="0" smtClean="0"/>
          </a:p>
        </p:txBody>
      </p:sp>
      <p:pic>
        <p:nvPicPr>
          <p:cNvPr id="5" name="Bilde 4"/>
          <p:cNvPicPr>
            <a:picLocks noChangeAspect="1"/>
          </p:cNvPicPr>
          <p:nvPr/>
        </p:nvPicPr>
        <p:blipFill rotWithShape="1">
          <a:blip r:embed="rId2" cstate="print">
            <a:extLst>
              <a:ext uri="{28A0092B-C50C-407E-A947-70E740481C1C}">
                <a14:useLocalDpi xmlns:a14="http://schemas.microsoft.com/office/drawing/2010/main" val="0"/>
              </a:ext>
            </a:extLst>
          </a:blip>
          <a:srcRect t="22976" b="21952"/>
          <a:stretch/>
        </p:blipFill>
        <p:spPr>
          <a:xfrm>
            <a:off x="7637048" y="4932133"/>
            <a:ext cx="4554952" cy="1773416"/>
          </a:xfrm>
          <a:prstGeom prst="rect">
            <a:avLst/>
          </a:prstGeom>
        </p:spPr>
      </p:pic>
    </p:spTree>
    <p:extLst>
      <p:ext uri="{BB962C8B-B14F-4D97-AF65-F5344CB8AC3E}">
        <p14:creationId xmlns:p14="http://schemas.microsoft.com/office/powerpoint/2010/main" val="4305550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sz="3200" dirty="0"/>
              <a:t>Rutiner for tillitsvalgtes håndtering av personopplysninger</a:t>
            </a:r>
          </a:p>
        </p:txBody>
      </p:sp>
      <p:sp>
        <p:nvSpPr>
          <p:cNvPr id="3" name="Plassholder for innhold 2"/>
          <p:cNvSpPr>
            <a:spLocks noGrp="1"/>
          </p:cNvSpPr>
          <p:nvPr>
            <p:ph idx="1"/>
          </p:nvPr>
        </p:nvSpPr>
        <p:spPr>
          <a:xfrm>
            <a:off x="380999" y="1776000"/>
            <a:ext cx="10972800" cy="5610320"/>
          </a:xfrm>
        </p:spPr>
        <p:txBody>
          <a:bodyPr>
            <a:normAutofit/>
          </a:bodyPr>
          <a:lstStyle/>
          <a:p>
            <a:pPr marL="457189" indent="-457189">
              <a:buFont typeface="+mj-lt"/>
              <a:buAutoNum type="arabicPeriod" startAt="13"/>
            </a:pPr>
            <a:r>
              <a:rPr lang="nb-NO" b="1" dirty="0">
                <a:solidFill>
                  <a:srgbClr val="00B381"/>
                </a:solidFill>
              </a:rPr>
              <a:t>Sletting av personopplysninger</a:t>
            </a:r>
            <a:r>
              <a:rPr lang="nb-NO" dirty="0"/>
              <a:t/>
            </a:r>
            <a:br>
              <a:rPr lang="nb-NO" dirty="0"/>
            </a:br>
            <a:r>
              <a:rPr lang="nb-NO" dirty="0"/>
              <a:t>- «Saklig behov» – konkret vurdering for hvert tilfelle. Kan dere spesifisere flere tilfeller?</a:t>
            </a:r>
          </a:p>
          <a:p>
            <a:pPr marL="457189" indent="-457189">
              <a:buFont typeface="+mj-lt"/>
              <a:buAutoNum type="arabicPeriod" startAt="13"/>
            </a:pPr>
            <a:r>
              <a:rPr lang="nb-NO" b="1" dirty="0">
                <a:solidFill>
                  <a:srgbClr val="00B381"/>
                </a:solidFill>
              </a:rPr>
              <a:t>Innsyn i behandling av personopplysninger</a:t>
            </a:r>
            <a:r>
              <a:rPr lang="nb-NO" dirty="0"/>
              <a:t/>
            </a:r>
            <a:br>
              <a:rPr lang="nb-NO" dirty="0"/>
            </a:br>
            <a:r>
              <a:rPr lang="nb-NO" dirty="0"/>
              <a:t>- Vid informasjonsplikt. Personvernerklæring. Uten unødig opphold.</a:t>
            </a:r>
          </a:p>
          <a:p>
            <a:pPr marL="457189" indent="-457189">
              <a:buFont typeface="+mj-lt"/>
              <a:buAutoNum type="arabicPeriod" startAt="13"/>
            </a:pPr>
            <a:r>
              <a:rPr lang="nb-NO" b="1" dirty="0">
                <a:solidFill>
                  <a:srgbClr val="00B381"/>
                </a:solidFill>
              </a:rPr>
              <a:t>Avvikshåndtering</a:t>
            </a:r>
            <a:r>
              <a:rPr lang="nb-NO" dirty="0"/>
              <a:t/>
            </a:r>
            <a:br>
              <a:rPr lang="nb-NO" dirty="0"/>
            </a:br>
            <a:r>
              <a:rPr lang="nb-NO" dirty="0"/>
              <a:t>- Ta umiddelbart kontakt med meg.</a:t>
            </a:r>
          </a:p>
          <a:p>
            <a:pPr marL="457189" indent="-457189">
              <a:buFont typeface="+mj-lt"/>
              <a:buAutoNum type="arabicPeriod" startAt="13"/>
            </a:pPr>
            <a:r>
              <a:rPr lang="nb-NO" b="1" dirty="0" smtClean="0">
                <a:solidFill>
                  <a:srgbClr val="00B381"/>
                </a:solidFill>
              </a:rPr>
              <a:t>Tekniske sikkerhetstiltak</a:t>
            </a:r>
            <a:endParaRPr lang="nb-NO" dirty="0" smtClean="0"/>
          </a:p>
          <a:p>
            <a:pPr marL="457189" indent="-457189">
              <a:buFont typeface="+mj-lt"/>
              <a:buAutoNum type="arabicPeriod" startAt="13"/>
            </a:pPr>
            <a:r>
              <a:rPr lang="nb-NO" b="1" dirty="0" smtClean="0">
                <a:solidFill>
                  <a:srgbClr val="00B381"/>
                </a:solidFill>
              </a:rPr>
              <a:t>Egenkontroll</a:t>
            </a:r>
            <a:r>
              <a:rPr lang="nb-NO" dirty="0"/>
              <a:t/>
            </a:r>
            <a:br>
              <a:rPr lang="nb-NO" dirty="0"/>
            </a:br>
            <a:r>
              <a:rPr lang="nb-NO" dirty="0"/>
              <a:t>- </a:t>
            </a:r>
            <a:r>
              <a:rPr lang="nb-NO" dirty="0" smtClean="0"/>
              <a:t>Et levende dokument</a:t>
            </a:r>
            <a:endParaRPr lang="nb-NO" dirty="0"/>
          </a:p>
          <a:p>
            <a:pPr marL="0" indent="0">
              <a:buNone/>
            </a:pPr>
            <a:endParaRPr lang="nb-NO" dirty="0"/>
          </a:p>
          <a:p>
            <a:endParaRPr lang="nb-NO" dirty="0" smtClean="0"/>
          </a:p>
        </p:txBody>
      </p:sp>
      <p:pic>
        <p:nvPicPr>
          <p:cNvPr id="4" name="Bilde 3"/>
          <p:cNvPicPr>
            <a:picLocks noChangeAspect="1"/>
          </p:cNvPicPr>
          <p:nvPr/>
        </p:nvPicPr>
        <p:blipFill rotWithShape="1">
          <a:blip r:embed="rId2" cstate="print">
            <a:extLst>
              <a:ext uri="{28A0092B-C50C-407E-A947-70E740481C1C}">
                <a14:useLocalDpi xmlns:a14="http://schemas.microsoft.com/office/drawing/2010/main" val="0"/>
              </a:ext>
            </a:extLst>
          </a:blip>
          <a:srcRect t="22976" b="21952"/>
          <a:stretch/>
        </p:blipFill>
        <p:spPr>
          <a:xfrm>
            <a:off x="7637048" y="4932133"/>
            <a:ext cx="4554952" cy="1773416"/>
          </a:xfrm>
          <a:prstGeom prst="rect">
            <a:avLst/>
          </a:prstGeom>
        </p:spPr>
      </p:pic>
    </p:spTree>
    <p:extLst>
      <p:ext uri="{BB962C8B-B14F-4D97-AF65-F5344CB8AC3E}">
        <p14:creationId xmlns:p14="http://schemas.microsoft.com/office/powerpoint/2010/main" val="28631888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Noen tips: KAN og MÅ</a:t>
            </a:r>
            <a:endParaRPr lang="nb-NO" dirty="0"/>
          </a:p>
        </p:txBody>
      </p:sp>
      <p:sp>
        <p:nvSpPr>
          <p:cNvPr id="3" name="Plassholder for innhold 2"/>
          <p:cNvSpPr>
            <a:spLocks noGrp="1"/>
          </p:cNvSpPr>
          <p:nvPr>
            <p:ph idx="1"/>
          </p:nvPr>
        </p:nvSpPr>
        <p:spPr>
          <a:xfrm>
            <a:off x="380999" y="1776000"/>
            <a:ext cx="8772526" cy="4799898"/>
          </a:xfrm>
        </p:spPr>
        <p:txBody>
          <a:bodyPr>
            <a:normAutofit fontScale="70000" lnSpcReduction="20000"/>
          </a:bodyPr>
          <a:lstStyle/>
          <a:p>
            <a:r>
              <a:rPr lang="nb-NO" sz="2900" dirty="0" smtClean="0"/>
              <a:t>Sett deg inn i den lokale rutinen for tillitsvalgtes behandling av personopplysninger og tenk gjennom hvordan du skal oppfylle denne</a:t>
            </a:r>
          </a:p>
          <a:p>
            <a:r>
              <a:rPr lang="nb-NO" sz="2900" dirty="0" smtClean="0"/>
              <a:t>Tenk gjennom hvilke personopplysninger du er i kontakt med som tillitsvalgt</a:t>
            </a:r>
          </a:p>
          <a:p>
            <a:r>
              <a:rPr lang="nb-NO" sz="2900" dirty="0"/>
              <a:t>Bruk </a:t>
            </a:r>
            <a:r>
              <a:rPr lang="nb-NO" sz="2900" dirty="0" smtClean="0"/>
              <a:t>blindkopi-feltet </a:t>
            </a:r>
            <a:r>
              <a:rPr lang="nb-NO" sz="2900" dirty="0"/>
              <a:t>når du sender ut e-post til medlemmer</a:t>
            </a:r>
          </a:p>
          <a:p>
            <a:r>
              <a:rPr lang="nb-NO" sz="2900" dirty="0"/>
              <a:t>Gjør deg kjent med kalenderfunksjonen– når du kaller inn til møter – hvem kan se hva?</a:t>
            </a:r>
          </a:p>
          <a:p>
            <a:r>
              <a:rPr lang="nb-NO" sz="2900" dirty="0"/>
              <a:t>Skaff deg et låsbart skap om du ikke har det (dette skal ledelsen besørge)</a:t>
            </a:r>
          </a:p>
          <a:p>
            <a:endParaRPr lang="nb-NO" sz="2300" dirty="0" smtClean="0"/>
          </a:p>
          <a:p>
            <a:pPr marL="0" indent="0">
              <a:buNone/>
            </a:pPr>
            <a:endParaRPr lang="nb-NO" sz="2300" dirty="0" smtClean="0"/>
          </a:p>
          <a:p>
            <a:pPr marL="0" indent="0">
              <a:buNone/>
            </a:pPr>
            <a:r>
              <a:rPr lang="nb-NO" sz="2300" dirty="0" smtClean="0"/>
              <a:t>Les gjennom Finansforbundets personvernerklæring</a:t>
            </a:r>
          </a:p>
          <a:p>
            <a:pPr marL="0" indent="0">
              <a:buNone/>
            </a:pPr>
            <a:r>
              <a:rPr lang="nb-NO" sz="2300" dirty="0"/>
              <a:t>Følg med på: </a:t>
            </a:r>
            <a:r>
              <a:rPr lang="nb-NO" sz="2300" dirty="0">
                <a:hlinkClick r:id="rId3"/>
              </a:rPr>
              <a:t>https://www.finansforbundet.no/tillitsvervet/personvern-gdpr</a:t>
            </a:r>
            <a:r>
              <a:rPr lang="nb-NO" sz="2300" dirty="0" smtClean="0">
                <a:hlinkClick r:id="rId3"/>
              </a:rPr>
              <a:t>/</a:t>
            </a:r>
            <a:r>
              <a:rPr lang="nb-NO" sz="2300" dirty="0" smtClean="0"/>
              <a:t> </a:t>
            </a:r>
          </a:p>
          <a:p>
            <a:pPr marL="0" indent="0">
              <a:buNone/>
            </a:pPr>
            <a:endParaRPr lang="nb-NO" dirty="0"/>
          </a:p>
        </p:txBody>
      </p:sp>
      <p:pic>
        <p:nvPicPr>
          <p:cNvPr id="6" name="Bilde 5"/>
          <p:cNvPicPr>
            <a:picLocks noChangeAspect="1"/>
          </p:cNvPicPr>
          <p:nvPr/>
        </p:nvPicPr>
        <p:blipFill rotWithShape="1">
          <a:blip r:embed="rId4" cstate="print">
            <a:extLst>
              <a:ext uri="{28A0092B-C50C-407E-A947-70E740481C1C}">
                <a14:useLocalDpi xmlns:a14="http://schemas.microsoft.com/office/drawing/2010/main" val="0"/>
              </a:ext>
            </a:extLst>
          </a:blip>
          <a:srcRect l="37222" t="5140" r="27500" b="1944"/>
          <a:stretch/>
        </p:blipFill>
        <p:spPr>
          <a:xfrm>
            <a:off x="9519103" y="485775"/>
            <a:ext cx="2419350" cy="6372225"/>
          </a:xfrm>
          <a:prstGeom prst="rect">
            <a:avLst/>
          </a:prstGeom>
        </p:spPr>
      </p:pic>
    </p:spTree>
    <p:extLst>
      <p:ext uri="{BB962C8B-B14F-4D97-AF65-F5344CB8AC3E}">
        <p14:creationId xmlns:p14="http://schemas.microsoft.com/office/powerpoint/2010/main" val="18190492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37962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smtClean="0"/>
              <a:t>Eksempler på behandling av personopplysninger</a:t>
            </a:r>
            <a:endParaRPr lang="nb-NO" dirty="0"/>
          </a:p>
        </p:txBody>
      </p:sp>
      <p:sp>
        <p:nvSpPr>
          <p:cNvPr id="3" name="Plassholder for innhold 2"/>
          <p:cNvSpPr>
            <a:spLocks noGrp="1"/>
          </p:cNvSpPr>
          <p:nvPr>
            <p:ph idx="1"/>
          </p:nvPr>
        </p:nvSpPr>
        <p:spPr/>
        <p:txBody>
          <a:bodyPr/>
          <a:lstStyle/>
          <a:p>
            <a:pPr>
              <a:spcAft>
                <a:spcPts val="0"/>
              </a:spcAft>
            </a:pPr>
            <a:r>
              <a:rPr lang="nb-NO"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https://vimeo.com/286326813/d29182a1b9</a:t>
            </a:r>
            <a:endParaRPr lang="nb-NO"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nb-NO" dirty="0"/>
          </a:p>
        </p:txBody>
      </p:sp>
    </p:spTree>
    <p:extLst>
      <p:ext uri="{BB962C8B-B14F-4D97-AF65-F5344CB8AC3E}">
        <p14:creationId xmlns:p14="http://schemas.microsoft.com/office/powerpoint/2010/main" val="213754715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8776190" y="369424"/>
            <a:ext cx="3415810" cy="2269002"/>
          </a:xfrm>
          <a:prstGeom prst="rect">
            <a:avLst/>
          </a:prstGeom>
        </p:spPr>
      </p:pic>
      <p:sp>
        <p:nvSpPr>
          <p:cNvPr id="2" name="Tittel 1"/>
          <p:cNvSpPr>
            <a:spLocks noGrp="1"/>
          </p:cNvSpPr>
          <p:nvPr>
            <p:ph type="title"/>
          </p:nvPr>
        </p:nvSpPr>
        <p:spPr>
          <a:xfrm>
            <a:off x="9216501" y="1062548"/>
            <a:ext cx="2420118" cy="484754"/>
          </a:xfrm>
        </p:spPr>
        <p:txBody>
          <a:bodyPr>
            <a:noAutofit/>
          </a:bodyPr>
          <a:lstStyle/>
          <a:p>
            <a:r>
              <a:rPr lang="nb-NO" sz="3600" b="1" dirty="0" smtClean="0">
                <a:solidFill>
                  <a:schemeClr val="bg1"/>
                </a:solidFill>
              </a:rPr>
              <a:t>OPPGAVE</a:t>
            </a:r>
            <a:endParaRPr lang="nb-NO" sz="3600" b="1" dirty="0">
              <a:solidFill>
                <a:schemeClr val="bg1"/>
              </a:solidFill>
            </a:endParaRPr>
          </a:p>
        </p:txBody>
      </p:sp>
      <p:sp>
        <p:nvSpPr>
          <p:cNvPr id="3" name="Plassholder for innhold 2"/>
          <p:cNvSpPr>
            <a:spLocks noGrp="1"/>
          </p:cNvSpPr>
          <p:nvPr>
            <p:ph idx="1"/>
          </p:nvPr>
        </p:nvSpPr>
        <p:spPr>
          <a:xfrm>
            <a:off x="433137" y="1848050"/>
            <a:ext cx="8989996" cy="5009949"/>
          </a:xfrm>
        </p:spPr>
        <p:txBody>
          <a:bodyPr>
            <a:normAutofit/>
          </a:bodyPr>
          <a:lstStyle/>
          <a:p>
            <a:pPr marL="0" lvl="0" indent="0">
              <a:buNone/>
            </a:pPr>
            <a:r>
              <a:rPr lang="nb-NO" sz="2000" b="1" dirty="0"/>
              <a:t>Refleksjon</a:t>
            </a:r>
          </a:p>
          <a:p>
            <a:r>
              <a:rPr lang="nb-NO" sz="2000" dirty="0"/>
              <a:t>Drøft kort deres kommentarer </a:t>
            </a:r>
            <a:r>
              <a:rPr lang="nb-NO" sz="2000"/>
              <a:t>til filmen:hva filmen</a:t>
            </a:r>
            <a:r>
              <a:rPr lang="nb-NO" sz="2000" dirty="0"/>
              <a:t>: Hva tror dere er i tråd med GDPR og hva tror dere er et brudd på GDPR fra den hovedtillitsvalgtes side?</a:t>
            </a:r>
          </a:p>
          <a:p>
            <a:pPr marL="0" indent="0">
              <a:buNone/>
            </a:pPr>
            <a:r>
              <a:rPr lang="nb-NO" sz="2000" dirty="0"/>
              <a:t>________________________________________________________</a:t>
            </a:r>
          </a:p>
          <a:p>
            <a:pPr lvl="0"/>
            <a:r>
              <a:rPr lang="nb-NO" sz="2000" dirty="0"/>
              <a:t>Er du kjent med om ditt tillitsutvalg har egne rutiner for håndtering av medlemmenes personopplysninger?</a:t>
            </a:r>
          </a:p>
          <a:p>
            <a:pPr lvl="0"/>
            <a:r>
              <a:rPr lang="nb-NO" sz="2000" dirty="0"/>
              <a:t>Hvilke av den hovedtillitsvalgtes feil er det risiko for at oppstår blant dine tillitsvalgte?</a:t>
            </a:r>
          </a:p>
          <a:p>
            <a:pPr marL="0" indent="0">
              <a:buNone/>
            </a:pPr>
            <a:endParaRPr lang="nb-NO" dirty="0"/>
          </a:p>
        </p:txBody>
      </p:sp>
    </p:spTree>
    <p:extLst>
      <p:ext uri="{BB962C8B-B14F-4D97-AF65-F5344CB8AC3E}">
        <p14:creationId xmlns:p14="http://schemas.microsoft.com/office/powerpoint/2010/main" val="4156717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dirty="0" smtClean="0"/>
              <a:t>Hvorfor ny lov?</a:t>
            </a:r>
            <a:endParaRPr lang="nb-NO" dirty="0"/>
          </a:p>
        </p:txBody>
      </p:sp>
      <p:sp>
        <p:nvSpPr>
          <p:cNvPr id="3" name="Plassholder for innhold 2"/>
          <p:cNvSpPr>
            <a:spLocks noGrp="1"/>
          </p:cNvSpPr>
          <p:nvPr>
            <p:ph idx="1"/>
          </p:nvPr>
        </p:nvSpPr>
        <p:spPr>
          <a:xfrm>
            <a:off x="381000" y="1775999"/>
            <a:ext cx="7490611" cy="4829516"/>
          </a:xfrm>
        </p:spPr>
        <p:txBody>
          <a:bodyPr>
            <a:normAutofit/>
          </a:bodyPr>
          <a:lstStyle/>
          <a:p>
            <a:r>
              <a:rPr lang="nb-NO" sz="2200" dirty="0" smtClean="0">
                <a:solidFill>
                  <a:schemeClr val="bg2">
                    <a:lumMod val="25000"/>
                  </a:schemeClr>
                </a:solidFill>
              </a:rPr>
              <a:t>Personvernlovgivningen skal hindre </a:t>
            </a:r>
            <a:r>
              <a:rPr lang="nb-NO" sz="2200" dirty="0">
                <a:solidFill>
                  <a:schemeClr val="bg2">
                    <a:lumMod val="25000"/>
                  </a:schemeClr>
                </a:solidFill>
              </a:rPr>
              <a:t>at personvernet krenkes, og bidra til at personopplysninger blir behandlet i samsvar med grunnleggende personvernhensyn. </a:t>
            </a:r>
            <a:endParaRPr lang="nb-NO" sz="2200" dirty="0" smtClean="0">
              <a:solidFill>
                <a:schemeClr val="bg2">
                  <a:lumMod val="25000"/>
                </a:schemeClr>
              </a:solidFill>
            </a:endParaRPr>
          </a:p>
          <a:p>
            <a:r>
              <a:rPr lang="nb-NO" sz="2200" dirty="0" smtClean="0">
                <a:solidFill>
                  <a:schemeClr val="bg2">
                    <a:lumMod val="25000"/>
                  </a:schemeClr>
                </a:solidFill>
              </a:rPr>
              <a:t>Personvernretten </a:t>
            </a:r>
            <a:r>
              <a:rPr lang="nb-NO" sz="2200" dirty="0">
                <a:solidFill>
                  <a:schemeClr val="bg2">
                    <a:lumMod val="25000"/>
                  </a:schemeClr>
                </a:solidFill>
              </a:rPr>
              <a:t>regulerer </a:t>
            </a:r>
            <a:r>
              <a:rPr lang="nb-NO" sz="2200" i="1" dirty="0">
                <a:solidFill>
                  <a:schemeClr val="bg2">
                    <a:lumMod val="25000"/>
                  </a:schemeClr>
                </a:solidFill>
              </a:rPr>
              <a:t>når</a:t>
            </a:r>
            <a:r>
              <a:rPr lang="nb-NO" sz="2200" dirty="0">
                <a:solidFill>
                  <a:schemeClr val="bg2">
                    <a:lumMod val="25000"/>
                  </a:schemeClr>
                </a:solidFill>
              </a:rPr>
              <a:t> og på </a:t>
            </a:r>
            <a:r>
              <a:rPr lang="nb-NO" sz="2200" i="1" dirty="0">
                <a:solidFill>
                  <a:schemeClr val="bg2">
                    <a:lumMod val="25000"/>
                  </a:schemeClr>
                </a:solidFill>
              </a:rPr>
              <a:t>hvilken måte </a:t>
            </a:r>
            <a:r>
              <a:rPr lang="nb-NO" sz="2200" dirty="0">
                <a:solidFill>
                  <a:schemeClr val="bg2">
                    <a:lumMod val="25000"/>
                  </a:schemeClr>
                </a:solidFill>
              </a:rPr>
              <a:t>personopplysninger skal kunne behandles, og hvordan disse skal sikres på en forsvarlig </a:t>
            </a:r>
            <a:r>
              <a:rPr lang="nb-NO" sz="2200" dirty="0" smtClean="0">
                <a:solidFill>
                  <a:schemeClr val="bg2">
                    <a:lumMod val="25000"/>
                  </a:schemeClr>
                </a:solidFill>
              </a:rPr>
              <a:t>måte</a:t>
            </a:r>
          </a:p>
          <a:p>
            <a:r>
              <a:rPr lang="nb-NO" sz="2200" dirty="0" smtClean="0">
                <a:solidFill>
                  <a:schemeClr val="bg2">
                    <a:lumMod val="25000"/>
                  </a:schemeClr>
                </a:solidFill>
              </a:rPr>
              <a:t>I henhold til ny lov kan dataansvarlig bli ilagt bøter ved brudd på loven</a:t>
            </a:r>
          </a:p>
          <a:p>
            <a:pPr marL="0" indent="0">
              <a:buNone/>
            </a:pPr>
            <a:r>
              <a:rPr lang="nb-NO" dirty="0" smtClean="0">
                <a:solidFill>
                  <a:schemeClr val="accent1">
                    <a:lumMod val="50000"/>
                  </a:schemeClr>
                </a:solidFill>
              </a:rPr>
              <a:t/>
            </a:r>
            <a:br>
              <a:rPr lang="nb-NO" dirty="0" smtClean="0">
                <a:solidFill>
                  <a:schemeClr val="accent1">
                    <a:lumMod val="50000"/>
                  </a:schemeClr>
                </a:solidFill>
              </a:rPr>
            </a:br>
            <a:endParaRPr lang="nb-NO" dirty="0">
              <a:solidFill>
                <a:schemeClr val="accent1">
                  <a:lumMod val="50000"/>
                </a:schemeClr>
              </a:solidFill>
            </a:endParaRPr>
          </a:p>
          <a:p>
            <a:pPr marL="0" indent="0">
              <a:buNone/>
            </a:pPr>
            <a:r>
              <a:rPr lang="en-US" sz="1900" b="1" dirty="0" err="1" smtClean="0">
                <a:solidFill>
                  <a:schemeClr val="accent6">
                    <a:lumMod val="75000"/>
                  </a:schemeClr>
                </a:solidFill>
              </a:rPr>
              <a:t>Personvernforordningen</a:t>
            </a:r>
            <a:r>
              <a:rPr lang="en-US" sz="1900" b="1" dirty="0" smtClean="0">
                <a:solidFill>
                  <a:schemeClr val="accent6">
                    <a:lumMod val="75000"/>
                  </a:schemeClr>
                </a:solidFill>
              </a:rPr>
              <a:t> </a:t>
            </a:r>
            <a:r>
              <a:rPr lang="en-US" sz="1900" b="1" dirty="0" err="1">
                <a:solidFill>
                  <a:schemeClr val="accent6">
                    <a:lumMod val="75000"/>
                  </a:schemeClr>
                </a:solidFill>
              </a:rPr>
              <a:t>gjelder</a:t>
            </a:r>
            <a:r>
              <a:rPr lang="en-US" sz="1900" b="1" dirty="0">
                <a:solidFill>
                  <a:schemeClr val="accent6">
                    <a:lumMod val="75000"/>
                  </a:schemeClr>
                </a:solidFill>
              </a:rPr>
              <a:t> </a:t>
            </a:r>
            <a:r>
              <a:rPr lang="en-US" sz="1900" b="1" dirty="0" err="1">
                <a:solidFill>
                  <a:schemeClr val="accent6">
                    <a:lumMod val="75000"/>
                  </a:schemeClr>
                </a:solidFill>
              </a:rPr>
              <a:t>som</a:t>
            </a:r>
            <a:r>
              <a:rPr lang="en-US" sz="1900" b="1" dirty="0">
                <a:solidFill>
                  <a:schemeClr val="accent6">
                    <a:lumMod val="75000"/>
                  </a:schemeClr>
                </a:solidFill>
              </a:rPr>
              <a:t> </a:t>
            </a:r>
            <a:r>
              <a:rPr lang="en-US" sz="1900" b="1" dirty="0" err="1">
                <a:solidFill>
                  <a:schemeClr val="accent6">
                    <a:lumMod val="75000"/>
                  </a:schemeClr>
                </a:solidFill>
              </a:rPr>
              <a:t>norsk</a:t>
            </a:r>
            <a:r>
              <a:rPr lang="en-US" sz="1900" b="1" dirty="0">
                <a:solidFill>
                  <a:schemeClr val="accent6">
                    <a:lumMod val="75000"/>
                  </a:schemeClr>
                </a:solidFill>
              </a:rPr>
              <a:t> </a:t>
            </a:r>
            <a:r>
              <a:rPr lang="en-US" sz="1900" b="1" dirty="0" err="1">
                <a:solidFill>
                  <a:schemeClr val="accent6">
                    <a:lumMod val="75000"/>
                  </a:schemeClr>
                </a:solidFill>
              </a:rPr>
              <a:t>lov</a:t>
            </a:r>
            <a:r>
              <a:rPr lang="en-US" sz="1900" b="1" dirty="0">
                <a:solidFill>
                  <a:schemeClr val="accent6">
                    <a:lumMod val="75000"/>
                  </a:schemeClr>
                </a:solidFill>
              </a:rPr>
              <a:t> </a:t>
            </a:r>
            <a:r>
              <a:rPr lang="en-US" sz="1900" b="1" dirty="0" err="1" smtClean="0">
                <a:solidFill>
                  <a:schemeClr val="accent6">
                    <a:lumMod val="75000"/>
                  </a:schemeClr>
                </a:solidFill>
              </a:rPr>
              <a:t>fra</a:t>
            </a:r>
            <a:r>
              <a:rPr lang="en-US" sz="1900" b="1" dirty="0" smtClean="0">
                <a:solidFill>
                  <a:schemeClr val="accent6">
                    <a:lumMod val="75000"/>
                  </a:schemeClr>
                </a:solidFill>
              </a:rPr>
              <a:t> </a:t>
            </a:r>
            <a:r>
              <a:rPr lang="en-US" sz="1900" b="1" dirty="0">
                <a:solidFill>
                  <a:schemeClr val="accent6">
                    <a:lumMod val="75000"/>
                  </a:schemeClr>
                </a:solidFill>
              </a:rPr>
              <a:t>20. </a:t>
            </a:r>
            <a:r>
              <a:rPr lang="en-US" sz="1900" b="1" dirty="0" err="1">
                <a:solidFill>
                  <a:schemeClr val="accent6">
                    <a:lumMod val="75000"/>
                  </a:schemeClr>
                </a:solidFill>
              </a:rPr>
              <a:t>juli</a:t>
            </a:r>
            <a:r>
              <a:rPr lang="en-US" sz="1900" b="1" dirty="0">
                <a:solidFill>
                  <a:schemeClr val="accent6">
                    <a:lumMod val="75000"/>
                  </a:schemeClr>
                </a:solidFill>
              </a:rPr>
              <a:t> </a:t>
            </a:r>
            <a:r>
              <a:rPr lang="en-US" sz="1900" b="1" dirty="0" smtClean="0">
                <a:solidFill>
                  <a:schemeClr val="accent6">
                    <a:lumMod val="75000"/>
                  </a:schemeClr>
                </a:solidFill>
              </a:rPr>
              <a:t>2018.</a:t>
            </a:r>
            <a:endParaRPr lang="en-US" sz="1900" b="1" dirty="0">
              <a:solidFill>
                <a:schemeClr val="accent6">
                  <a:lumMod val="75000"/>
                </a:schemeClr>
              </a:solidFill>
            </a:endParaRPr>
          </a:p>
          <a:p>
            <a:pPr marL="0" indent="0">
              <a:buNone/>
            </a:pPr>
            <a:endParaRPr lang="nb-NO" dirty="0">
              <a:solidFill>
                <a:schemeClr val="tx1"/>
              </a:solidFill>
            </a:endParaRPr>
          </a:p>
          <a:p>
            <a:endParaRPr lang="en-US" dirty="0"/>
          </a:p>
          <a:p>
            <a:endParaRPr lang="nb-NO" dirty="0"/>
          </a:p>
        </p:txBody>
      </p:sp>
      <p:pic>
        <p:nvPicPr>
          <p:cNvPr id="5" name="Bilde 4"/>
          <p:cNvPicPr>
            <a:picLocks noChangeAspect="1"/>
          </p:cNvPicPr>
          <p:nvPr/>
        </p:nvPicPr>
        <p:blipFill rotWithShape="1">
          <a:blip r:embed="rId3" cstate="print">
            <a:extLst>
              <a:ext uri="{28A0092B-C50C-407E-A947-70E740481C1C}">
                <a14:useLocalDpi xmlns:a14="http://schemas.microsoft.com/office/drawing/2010/main" val="0"/>
              </a:ext>
            </a:extLst>
          </a:blip>
          <a:srcRect l="18348" r="46442"/>
          <a:stretch/>
        </p:blipFill>
        <p:spPr>
          <a:xfrm>
            <a:off x="8048625" y="238125"/>
            <a:ext cx="4143375" cy="6619875"/>
          </a:xfrm>
          <a:prstGeom prst="rect">
            <a:avLst/>
          </a:prstGeom>
        </p:spPr>
      </p:pic>
    </p:spTree>
    <p:extLst>
      <p:ext uri="{BB962C8B-B14F-4D97-AF65-F5344CB8AC3E}">
        <p14:creationId xmlns:p14="http://schemas.microsoft.com/office/powerpoint/2010/main" val="28454514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380999" y="1776000"/>
            <a:ext cx="7124701" cy="4720050"/>
          </a:xfrm>
        </p:spPr>
        <p:txBody>
          <a:bodyPr>
            <a:normAutofit/>
          </a:bodyPr>
          <a:lstStyle/>
          <a:p>
            <a:pPr marL="0" indent="0">
              <a:buNone/>
            </a:pPr>
            <a:r>
              <a:rPr lang="nb-NO" sz="2800" b="1" dirty="0" smtClean="0">
                <a:solidFill>
                  <a:srgbClr val="00B050"/>
                </a:solidFill>
              </a:rPr>
              <a:t>IKKE </a:t>
            </a:r>
            <a:r>
              <a:rPr lang="nb-NO" sz="2800" b="1" dirty="0">
                <a:solidFill>
                  <a:srgbClr val="00B050"/>
                </a:solidFill>
              </a:rPr>
              <a:t>personopplysninger</a:t>
            </a:r>
          </a:p>
          <a:p>
            <a:pPr marL="0" indent="0">
              <a:buNone/>
            </a:pPr>
            <a:r>
              <a:rPr lang="nb-NO" sz="2000" dirty="0"/>
              <a:t>Som tillitsvalgte jobber dere med mange opplysninger og data som IKKE er personopplysninger. Eksempler på dette er drøftinger/forhandlinger om</a:t>
            </a:r>
            <a:r>
              <a:rPr lang="nb-NO" sz="2000" dirty="0" smtClean="0"/>
              <a:t>:</a:t>
            </a:r>
          </a:p>
          <a:p>
            <a:r>
              <a:rPr lang="nb-NO" dirty="0" smtClean="0"/>
              <a:t>Budsjett</a:t>
            </a:r>
            <a:endParaRPr lang="nb-NO" dirty="0"/>
          </a:p>
          <a:p>
            <a:r>
              <a:rPr lang="nb-NO" dirty="0"/>
              <a:t>Omstilling/nedbemanning (et overordnet nivå)</a:t>
            </a:r>
          </a:p>
          <a:p>
            <a:r>
              <a:rPr lang="nb-NO" dirty="0"/>
              <a:t>Flytting av kontorlokaler</a:t>
            </a:r>
          </a:p>
          <a:p>
            <a:r>
              <a:rPr lang="nb-NO" dirty="0"/>
              <a:t>Lønnssystem</a:t>
            </a:r>
          </a:p>
          <a:p>
            <a:r>
              <a:rPr lang="nb-NO" dirty="0"/>
              <a:t>Arbeidstid</a:t>
            </a:r>
          </a:p>
          <a:p>
            <a:pPr marL="0" indent="0">
              <a:buNone/>
            </a:pPr>
            <a:endParaRPr lang="nb-NO" dirty="0"/>
          </a:p>
        </p:txBody>
      </p:sp>
      <p:sp>
        <p:nvSpPr>
          <p:cNvPr id="4" name="Tittel 1"/>
          <p:cNvSpPr txBox="1">
            <a:spLocks/>
          </p:cNvSpPr>
          <p:nvPr/>
        </p:nvSpPr>
        <p:spPr>
          <a:xfrm>
            <a:off x="384628" y="432000"/>
            <a:ext cx="10972800" cy="1143000"/>
          </a:xfrm>
          <a:prstGeom prst="rect">
            <a:avLst/>
          </a:prstGeom>
        </p:spPr>
        <p:txBody>
          <a:bodyPr vert="horz" lIns="91440" tIns="45720" rIns="91440" bIns="45720" rtlCol="0" anchor="b" anchorCtr="0">
            <a:normAutofit/>
          </a:bodyPr>
          <a:lstStyle>
            <a:lvl1pPr algn="l" defTabSz="609585" rtl="0" eaLnBrk="1" latinLnBrk="0" hangingPunct="1">
              <a:spcBef>
                <a:spcPct val="0"/>
              </a:spcBef>
              <a:buNone/>
              <a:defRPr sz="4267" b="0" kern="1200" baseline="0">
                <a:solidFill>
                  <a:srgbClr val="124E91"/>
                </a:solidFill>
                <a:latin typeface="Arial" charset="0"/>
                <a:ea typeface="Arial" charset="0"/>
                <a:cs typeface="Arial" charset="0"/>
              </a:defRPr>
            </a:lvl1pPr>
          </a:lstStyle>
          <a:p>
            <a:r>
              <a:rPr lang="nb-NO" smtClean="0"/>
              <a:t>Tillitsvalgtes utfordring</a:t>
            </a:r>
            <a:endParaRPr lang="nb-NO" dirty="0"/>
          </a:p>
        </p:txBody>
      </p:sp>
      <p:pic>
        <p:nvPicPr>
          <p:cNvPr id="5" name="Plassholder for innhold 3"/>
          <p:cNvPicPr>
            <a:picLocks noChangeAspect="1"/>
          </p:cNvPicPr>
          <p:nvPr/>
        </p:nvPicPr>
        <p:blipFill rotWithShape="1">
          <a:blip r:embed="rId3" cstate="print">
            <a:extLst>
              <a:ext uri="{28A0092B-C50C-407E-A947-70E740481C1C}">
                <a14:useLocalDpi xmlns:a14="http://schemas.microsoft.com/office/drawing/2010/main" val="0"/>
              </a:ext>
            </a:extLst>
          </a:blip>
          <a:srcRect l="23032" r="32212"/>
          <a:stretch/>
        </p:blipFill>
        <p:spPr>
          <a:xfrm>
            <a:off x="7886701" y="240596"/>
            <a:ext cx="4305299" cy="6617404"/>
          </a:xfrm>
          <a:prstGeom prst="rect">
            <a:avLst/>
          </a:prstGeom>
        </p:spPr>
      </p:pic>
    </p:spTree>
    <p:extLst>
      <p:ext uri="{BB962C8B-B14F-4D97-AF65-F5344CB8AC3E}">
        <p14:creationId xmlns:p14="http://schemas.microsoft.com/office/powerpoint/2010/main" val="40958287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380930" y="1766404"/>
            <a:ext cx="7334251" cy="5015325"/>
          </a:xfrm>
        </p:spPr>
        <p:txBody>
          <a:bodyPr>
            <a:normAutofit fontScale="40000" lnSpcReduction="20000"/>
          </a:bodyPr>
          <a:lstStyle/>
          <a:p>
            <a:pPr marL="0" indent="0">
              <a:buNone/>
            </a:pPr>
            <a:r>
              <a:rPr lang="nb-NO" sz="11200" b="1" dirty="0" smtClean="0">
                <a:solidFill>
                  <a:srgbClr val="00B050"/>
                </a:solidFill>
              </a:rPr>
              <a:t>Personopplysninger</a:t>
            </a:r>
          </a:p>
          <a:p>
            <a:pPr marL="0" indent="0">
              <a:buNone/>
            </a:pPr>
            <a:r>
              <a:rPr lang="nb-NO" sz="7400" dirty="0" smtClean="0">
                <a:solidFill>
                  <a:schemeClr val="tx1"/>
                </a:solidFill>
              </a:rPr>
              <a:t>Enhver </a:t>
            </a:r>
            <a:r>
              <a:rPr lang="nb-NO" sz="7400" dirty="0">
                <a:solidFill>
                  <a:schemeClr val="tx1"/>
                </a:solidFill>
              </a:rPr>
              <a:t>opplysning eller vurdering som kan knyttes til en bestemt </a:t>
            </a:r>
            <a:r>
              <a:rPr lang="nb-NO" sz="7400" dirty="0" smtClean="0">
                <a:solidFill>
                  <a:schemeClr val="tx1"/>
                </a:solidFill>
              </a:rPr>
              <a:t>person. </a:t>
            </a:r>
          </a:p>
          <a:p>
            <a:pPr marL="0" indent="0">
              <a:buNone/>
            </a:pPr>
            <a:r>
              <a:rPr lang="nb-NO" sz="7400" dirty="0" smtClean="0">
                <a:solidFill>
                  <a:schemeClr val="tx1"/>
                </a:solidFill>
              </a:rPr>
              <a:t>«Det enkle»: Personopplysninger </a:t>
            </a:r>
            <a:r>
              <a:rPr lang="nb-NO" sz="7400" dirty="0">
                <a:solidFill>
                  <a:schemeClr val="tx1"/>
                </a:solidFill>
              </a:rPr>
              <a:t>er </a:t>
            </a:r>
            <a:r>
              <a:rPr lang="nb-NO" sz="7400" dirty="0" smtClean="0">
                <a:solidFill>
                  <a:schemeClr val="tx1"/>
                </a:solidFill>
              </a:rPr>
              <a:t>f. eks. navn</a:t>
            </a:r>
            <a:r>
              <a:rPr lang="nb-NO" sz="7400" dirty="0">
                <a:solidFill>
                  <a:schemeClr val="tx1"/>
                </a:solidFill>
              </a:rPr>
              <a:t>, adresse, </a:t>
            </a:r>
            <a:r>
              <a:rPr lang="nb-NO" sz="7400" dirty="0" smtClean="0">
                <a:solidFill>
                  <a:schemeClr val="tx1"/>
                </a:solidFill>
              </a:rPr>
              <a:t>telefonnummer m.m.</a:t>
            </a:r>
          </a:p>
          <a:p>
            <a:pPr marL="0" indent="0">
              <a:buNone/>
            </a:pPr>
            <a:r>
              <a:rPr lang="nb-NO" sz="7400" dirty="0" smtClean="0">
                <a:solidFill>
                  <a:schemeClr val="tx1"/>
                </a:solidFill>
              </a:rPr>
              <a:t>«Vanskeligere»: Registreringer angående besøk på nettsider, lokaliseringsopplysninger, produktivitetsopplysninger etc.</a:t>
            </a:r>
            <a:endParaRPr lang="nb-NO" sz="7400" dirty="0">
              <a:solidFill>
                <a:schemeClr val="tx1"/>
              </a:solidFill>
            </a:endParaRPr>
          </a:p>
          <a:p>
            <a:pPr marL="0" indent="0">
              <a:buNone/>
            </a:pPr>
            <a:endParaRPr lang="nb-NO" sz="11200" b="1" dirty="0">
              <a:solidFill>
                <a:srgbClr val="00B050"/>
              </a:solidFill>
            </a:endParaRPr>
          </a:p>
          <a:p>
            <a:endParaRPr lang="nb-NO" sz="9600" dirty="0"/>
          </a:p>
        </p:txBody>
      </p:sp>
      <p:sp>
        <p:nvSpPr>
          <p:cNvPr id="4" name="Tittel 1"/>
          <p:cNvSpPr txBox="1">
            <a:spLocks/>
          </p:cNvSpPr>
          <p:nvPr/>
        </p:nvSpPr>
        <p:spPr>
          <a:xfrm>
            <a:off x="384628" y="432000"/>
            <a:ext cx="10972800" cy="1143000"/>
          </a:xfrm>
          <a:prstGeom prst="rect">
            <a:avLst/>
          </a:prstGeom>
        </p:spPr>
        <p:txBody>
          <a:bodyPr vert="horz" lIns="91440" tIns="45720" rIns="91440" bIns="45720" rtlCol="0" anchor="b" anchorCtr="0">
            <a:normAutofit/>
          </a:bodyPr>
          <a:lstStyle>
            <a:lvl1pPr algn="l" defTabSz="609585" rtl="0" eaLnBrk="1" latinLnBrk="0" hangingPunct="1">
              <a:spcBef>
                <a:spcPct val="0"/>
              </a:spcBef>
              <a:buNone/>
              <a:defRPr sz="4267" b="0" kern="1200" baseline="0">
                <a:solidFill>
                  <a:srgbClr val="124E91"/>
                </a:solidFill>
                <a:latin typeface="Arial" charset="0"/>
                <a:ea typeface="Arial" charset="0"/>
                <a:cs typeface="Arial" charset="0"/>
              </a:defRPr>
            </a:lvl1pPr>
          </a:lstStyle>
          <a:p>
            <a:r>
              <a:rPr lang="nb-NO" smtClean="0"/>
              <a:t>Tillitsvalgtes utfordring</a:t>
            </a:r>
            <a:endParaRPr lang="nb-NO" dirty="0"/>
          </a:p>
        </p:txBody>
      </p:sp>
      <p:pic>
        <p:nvPicPr>
          <p:cNvPr id="5" name="Plassholder for innhold 3"/>
          <p:cNvPicPr>
            <a:picLocks noChangeAspect="1"/>
          </p:cNvPicPr>
          <p:nvPr/>
        </p:nvPicPr>
        <p:blipFill rotWithShape="1">
          <a:blip r:embed="rId3" cstate="print">
            <a:extLst>
              <a:ext uri="{28A0092B-C50C-407E-A947-70E740481C1C}">
                <a14:useLocalDpi xmlns:a14="http://schemas.microsoft.com/office/drawing/2010/main" val="0"/>
              </a:ext>
            </a:extLst>
          </a:blip>
          <a:srcRect l="23032" r="32212"/>
          <a:stretch/>
        </p:blipFill>
        <p:spPr>
          <a:xfrm>
            <a:off x="7886701" y="240596"/>
            <a:ext cx="4305299" cy="6617404"/>
          </a:xfrm>
          <a:prstGeom prst="rect">
            <a:avLst/>
          </a:prstGeom>
        </p:spPr>
      </p:pic>
      <p:pic>
        <p:nvPicPr>
          <p:cNvPr id="2" name="Bild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29741" y="2160616"/>
            <a:ext cx="3962259" cy="3559318"/>
          </a:xfrm>
          <a:prstGeom prst="rect">
            <a:avLst/>
          </a:prstGeom>
        </p:spPr>
      </p:pic>
    </p:spTree>
    <p:extLst>
      <p:ext uri="{BB962C8B-B14F-4D97-AF65-F5344CB8AC3E}">
        <p14:creationId xmlns:p14="http://schemas.microsoft.com/office/powerpoint/2010/main" val="28492918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p:cNvPicPr>
            <a:picLocks noChangeAspect="1"/>
          </p:cNvPicPr>
          <p:nvPr/>
        </p:nvPicPr>
        <p:blipFill rotWithShape="1">
          <a:blip r:embed="rId3" cstate="print">
            <a:extLst>
              <a:ext uri="{28A0092B-C50C-407E-A947-70E740481C1C}">
                <a14:useLocalDpi xmlns:a14="http://schemas.microsoft.com/office/drawing/2010/main" val="0"/>
              </a:ext>
            </a:extLst>
          </a:blip>
          <a:srcRect r="22139"/>
          <a:stretch/>
        </p:blipFill>
        <p:spPr>
          <a:xfrm>
            <a:off x="7267575" y="295274"/>
            <a:ext cx="4924425" cy="6324599"/>
          </a:xfrm>
          <a:prstGeom prst="rect">
            <a:avLst/>
          </a:prstGeom>
        </p:spPr>
      </p:pic>
      <p:sp>
        <p:nvSpPr>
          <p:cNvPr id="3" name="Plassholder for innhold 2"/>
          <p:cNvSpPr>
            <a:spLocks noGrp="1"/>
          </p:cNvSpPr>
          <p:nvPr>
            <p:ph idx="1"/>
          </p:nvPr>
        </p:nvSpPr>
        <p:spPr>
          <a:xfrm>
            <a:off x="376338" y="2614106"/>
            <a:ext cx="7843737" cy="5291846"/>
          </a:xfrm>
        </p:spPr>
        <p:txBody>
          <a:bodyPr>
            <a:normAutofit/>
          </a:bodyPr>
          <a:lstStyle/>
          <a:p>
            <a:pPr marL="0" indent="0">
              <a:buNone/>
            </a:pPr>
            <a:r>
              <a:rPr lang="nb-NO" sz="3200" dirty="0" smtClean="0">
                <a:solidFill>
                  <a:schemeClr val="bg2">
                    <a:lumMod val="25000"/>
                  </a:schemeClr>
                </a:solidFill>
              </a:rPr>
              <a:t>Fagforeningsmedlemskap er i henhold </a:t>
            </a:r>
            <a:br>
              <a:rPr lang="nb-NO" sz="3200" dirty="0" smtClean="0">
                <a:solidFill>
                  <a:schemeClr val="bg2">
                    <a:lumMod val="25000"/>
                  </a:schemeClr>
                </a:solidFill>
              </a:rPr>
            </a:br>
            <a:r>
              <a:rPr lang="nb-NO" sz="3200" dirty="0" smtClean="0">
                <a:solidFill>
                  <a:schemeClr val="bg2">
                    <a:lumMod val="25000"/>
                  </a:schemeClr>
                </a:solidFill>
              </a:rPr>
              <a:t>til ny personvernlovgivning en </a:t>
            </a:r>
            <a:br>
              <a:rPr lang="nb-NO" sz="3200" dirty="0" smtClean="0">
                <a:solidFill>
                  <a:schemeClr val="bg2">
                    <a:lumMod val="25000"/>
                  </a:schemeClr>
                </a:solidFill>
              </a:rPr>
            </a:br>
            <a:r>
              <a:rPr lang="nb-NO" sz="3200" b="1" dirty="0" smtClean="0">
                <a:solidFill>
                  <a:srgbClr val="00B050"/>
                </a:solidFill>
              </a:rPr>
              <a:t>særlig kategori personopplysninger. </a:t>
            </a:r>
          </a:p>
          <a:p>
            <a:pPr marL="0" indent="0">
              <a:buNone/>
            </a:pPr>
            <a:r>
              <a:rPr lang="nb-NO" sz="2000" dirty="0" smtClean="0">
                <a:solidFill>
                  <a:schemeClr val="bg2">
                    <a:lumMod val="25000"/>
                  </a:schemeClr>
                </a:solidFill>
              </a:rPr>
              <a:t>(Tidligere såkalt sensitiv personopplysning.)</a:t>
            </a:r>
          </a:p>
        </p:txBody>
      </p:sp>
    </p:spTree>
    <p:extLst>
      <p:ext uri="{BB962C8B-B14F-4D97-AF65-F5344CB8AC3E}">
        <p14:creationId xmlns:p14="http://schemas.microsoft.com/office/powerpoint/2010/main" val="37411268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title"/>
          </p:nvPr>
        </p:nvSpPr>
        <p:spPr>
          <a:xfrm>
            <a:off x="384630" y="644894"/>
            <a:ext cx="6941655" cy="1174282"/>
          </a:xfrm>
        </p:spPr>
        <p:txBody>
          <a:bodyPr>
            <a:normAutofit/>
          </a:bodyPr>
          <a:lstStyle/>
          <a:p>
            <a:r>
              <a:rPr lang="nb-NO" dirty="0" smtClean="0"/>
              <a:t>5 prinsipper</a:t>
            </a:r>
            <a:endParaRPr lang="nb-NO" dirty="0"/>
          </a:p>
        </p:txBody>
      </p:sp>
      <p:sp>
        <p:nvSpPr>
          <p:cNvPr id="5" name="Plassholder for innhold 4"/>
          <p:cNvSpPr>
            <a:spLocks noGrp="1"/>
          </p:cNvSpPr>
          <p:nvPr>
            <p:ph idx="1"/>
          </p:nvPr>
        </p:nvSpPr>
        <p:spPr>
          <a:xfrm>
            <a:off x="384630" y="2490375"/>
            <a:ext cx="4577895" cy="3426571"/>
          </a:xfrm>
        </p:spPr>
        <p:txBody>
          <a:bodyPr>
            <a:normAutofit/>
          </a:bodyPr>
          <a:lstStyle/>
          <a:p>
            <a:r>
              <a:rPr lang="nb-NO" sz="2800" dirty="0" smtClean="0"/>
              <a:t>Behandlingsgrunnlag</a:t>
            </a:r>
          </a:p>
          <a:p>
            <a:r>
              <a:rPr lang="nb-NO" sz="2800" dirty="0" smtClean="0"/>
              <a:t>Formålsbegrensning</a:t>
            </a:r>
          </a:p>
          <a:p>
            <a:r>
              <a:rPr lang="nb-NO" sz="2800" dirty="0" smtClean="0"/>
              <a:t>Dataminimering</a:t>
            </a:r>
          </a:p>
          <a:p>
            <a:r>
              <a:rPr lang="nb-NO" sz="2800" dirty="0" smtClean="0"/>
              <a:t>Lagring</a:t>
            </a:r>
          </a:p>
          <a:p>
            <a:r>
              <a:rPr lang="nb-NO" sz="2800" dirty="0" smtClean="0"/>
              <a:t>Integritet og fortrolighet</a:t>
            </a:r>
            <a:endParaRPr lang="nb-NO" sz="2800" dirty="0"/>
          </a:p>
        </p:txBody>
      </p:sp>
      <p:pic>
        <p:nvPicPr>
          <p:cNvPr id="3" name="Bilde 2"/>
          <p:cNvPicPr>
            <a:picLocks noChangeAspect="1"/>
          </p:cNvPicPr>
          <p:nvPr/>
        </p:nvPicPr>
        <p:blipFill rotWithShape="1">
          <a:blip r:embed="rId3" cstate="print">
            <a:extLst>
              <a:ext uri="{28A0092B-C50C-407E-A947-70E740481C1C}">
                <a14:useLocalDpi xmlns:a14="http://schemas.microsoft.com/office/drawing/2010/main" val="0"/>
              </a:ext>
            </a:extLst>
          </a:blip>
          <a:srcRect l="16463" r="15464"/>
          <a:stretch/>
        </p:blipFill>
        <p:spPr>
          <a:xfrm>
            <a:off x="5429250" y="238125"/>
            <a:ext cx="6762750" cy="6623059"/>
          </a:xfrm>
          <a:prstGeom prst="rect">
            <a:avLst/>
          </a:prstGeom>
        </p:spPr>
      </p:pic>
    </p:spTree>
    <p:extLst>
      <p:ext uri="{BB962C8B-B14F-4D97-AF65-F5344CB8AC3E}">
        <p14:creationId xmlns:p14="http://schemas.microsoft.com/office/powerpoint/2010/main" val="2647362609"/>
      </p:ext>
    </p:extLst>
  </p:cSld>
  <p:clrMapOvr>
    <a:masterClrMapping/>
  </p:clrMapOvr>
  <p:timing>
    <p:tnLst>
      <p:par>
        <p:cTn id="1" dur="indefinite" restart="never" nodeType="tmRoot"/>
      </p:par>
    </p:tnLst>
  </p:timing>
</p:sld>
</file>

<file path=ppt/theme/theme1.xml><?xml version="1.0" encoding="utf-8"?>
<a:theme xmlns:a="http://schemas.openxmlformats.org/drawingml/2006/main" name="finansforbundet_m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PowerPoint" ma:contentTypeID="0x0101000BA834CC468B4F13A5F18A23810C503A00400D67D0BAB1984B93A04A91D826A116" ma:contentTypeVersion="0" ma:contentTypeDescription="" ma:contentTypeScope="" ma:versionID="124451161f8e90fc12d518c5bdda5803">
  <xsd:schema xmlns:xsd="http://www.w3.org/2001/XMLSchema" xmlns:xs="http://www.w3.org/2001/XMLSchema" xmlns:p="http://schemas.microsoft.com/office/2006/metadata/properties" xmlns:ns1="http://schemas.microsoft.com/sharepoint/v3" targetNamespace="http://schemas.microsoft.com/office/2006/metadata/properties" ma:root="true" ma:fieldsID="2330160aae3e2a1fc3863c09dc775a1f" ns1:_="">
    <xsd:import namespace="http://schemas.microsoft.com/sharepoint/v3"/>
    <xsd:element name="properties">
      <xsd:complexType>
        <xsd:sequence>
          <xsd:element name="documentManagement">
            <xsd:complexType>
              <xsd:all>
                <xsd:element ref="ns1:AGSCategory" minOccurs="0"/>
                <xsd:element ref="ns1:AGSUnderCategory" minOccurs="0"/>
                <xsd:element ref="ns1:AGSDescrip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GSCategory" ma:index="0" nillable="true" ma:displayName="Kategori" ma:internalName="AGSCategory">
      <xsd:simpleType>
        <xsd:restriction base="dms:Text"/>
      </xsd:simpleType>
    </xsd:element>
    <xsd:element name="AGSUnderCategory" ma:index="1" nillable="true" ma:displayName="Underkategori" ma:internalName="AGSUnderCategory">
      <xsd:simpleType>
        <xsd:restriction base="dms:Text"/>
      </xsd:simpleType>
    </xsd:element>
    <xsd:element name="AGSDescription" ma:index="2" nillable="true" ma:displayName="Beskrivelse" ma:internalName="AGSDescription">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xsd:element ref="dc:title" minOccurs="0" maxOccurs="1"/>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AGSCategory xmlns="http://schemas.microsoft.com/sharepoint/v3">Kompetanse</AGSCategory>
    <AGSDescription xmlns="http://schemas.microsoft.com/sharepoint/v3" xsi:nil="true"/>
    <AGSUnderCategory xmlns="http://schemas.microsoft.com/sharepoint/v3">Grunnkurs 2</AGSUnderCategory>
  </documentManagement>
</p:properties>
</file>

<file path=customXml/itemProps1.xml><?xml version="1.0" encoding="utf-8"?>
<ds:datastoreItem xmlns:ds="http://schemas.openxmlformats.org/officeDocument/2006/customXml" ds:itemID="{7A18BE88-45B5-41AC-8584-693D242981E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CF28376-5C21-44BD-9619-BA3ACF33C099}">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microsoft.com/sharepoint/v3"/>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8626</TotalTime>
  <Words>2439</Words>
  <Application>Microsoft Office PowerPoint</Application>
  <PresentationFormat>Widescreen</PresentationFormat>
  <Paragraphs>328</Paragraphs>
  <Slides>23</Slides>
  <Notes>15</Notes>
  <HiddenSlides>6</HiddenSlides>
  <MMClips>0</MMClips>
  <ScaleCrop>false</ScaleCrop>
  <HeadingPairs>
    <vt:vector size="6" baseType="variant">
      <vt:variant>
        <vt:lpstr>Brukte skrifter</vt:lpstr>
      </vt:variant>
      <vt:variant>
        <vt:i4>6</vt:i4>
      </vt:variant>
      <vt:variant>
        <vt:lpstr>Tema</vt:lpstr>
      </vt:variant>
      <vt:variant>
        <vt:i4>1</vt:i4>
      </vt:variant>
      <vt:variant>
        <vt:lpstr>Lysbildetitler</vt:lpstr>
      </vt:variant>
      <vt:variant>
        <vt:i4>23</vt:i4>
      </vt:variant>
    </vt:vector>
  </HeadingPairs>
  <TitlesOfParts>
    <vt:vector size="30" baseType="lpstr">
      <vt:lpstr>.AppleSystemUIFont</vt:lpstr>
      <vt:lpstr>Arial</vt:lpstr>
      <vt:lpstr>Calibri</vt:lpstr>
      <vt:lpstr>Courier New</vt:lpstr>
      <vt:lpstr>Lucida Grande</vt:lpstr>
      <vt:lpstr>Times New Roman</vt:lpstr>
      <vt:lpstr>finansforbundet_mal</vt:lpstr>
      <vt:lpstr>Tillitsvalgtes håndtering av personopplysninger - GDPR</vt:lpstr>
      <vt:lpstr>AGENDA</vt:lpstr>
      <vt:lpstr>Eksempler på behandling av personopplysninger</vt:lpstr>
      <vt:lpstr>OPPGAVE</vt:lpstr>
      <vt:lpstr>Hvorfor ny lov?</vt:lpstr>
      <vt:lpstr>PowerPoint-presentasjon</vt:lpstr>
      <vt:lpstr>PowerPoint-presentasjon</vt:lpstr>
      <vt:lpstr>PowerPoint-presentasjon</vt:lpstr>
      <vt:lpstr>5 prinsipper</vt:lpstr>
      <vt:lpstr>Aktører</vt:lpstr>
      <vt:lpstr>Oppgave</vt:lpstr>
      <vt:lpstr>Oppgave</vt:lpstr>
      <vt:lpstr>Finansforbundets personvernombud</vt:lpstr>
      <vt:lpstr>Samtykke som behandlingsgrunnlag</vt:lpstr>
      <vt:lpstr>Sensitive personopplysninger - behandlingsgrunnlag</vt:lpstr>
      <vt:lpstr>De registrertes rettigheter</vt:lpstr>
      <vt:lpstr>Grunnleggende prinsipper</vt:lpstr>
      <vt:lpstr>Rutiner for tillitsvalgtes håndtering av personopplysninger</vt:lpstr>
      <vt:lpstr>Rutiner for tillitsvalgtes håndtering av personopplysninger</vt:lpstr>
      <vt:lpstr>Rutiner for tillitsvalgtes håndtering av personopplysninger</vt:lpstr>
      <vt:lpstr>Rutiner for tillitsvalgtes håndtering av personopplysninger</vt:lpstr>
      <vt:lpstr>Noen tips: KAN og MÅ</vt:lpstr>
      <vt:lpstr>PowerPoint-presentasjon</vt:lpstr>
    </vt:vector>
  </TitlesOfParts>
  <Company>Finansforbundet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Tillitsvalgtes håndtering av personopplysninger - GDPR</dc:title>
  <dc:creator>Inger Eline Romundgard</dc:creator>
  <cp:lastModifiedBy>Inger Eline Romundgard</cp:lastModifiedBy>
  <cp:revision>58</cp:revision>
  <dcterms:created xsi:type="dcterms:W3CDTF">2018-08-14T07:48:56Z</dcterms:created>
  <dcterms:modified xsi:type="dcterms:W3CDTF">2018-09-14T08:25:59Z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0x0101000BA834CC468B4F13A5F18A23810C503A00400D67D0BAB1984B93A04A91D826A116</vt:lpwstr>
  </property>
</Properties>
</file>