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69" r:id="rId4"/>
  </p:sldMasterIdLst>
  <p:notesMasterIdLst>
    <p:notesMasterId r:id="rId1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36" autoAdjust="0"/>
  </p:normalViewPr>
  <p:slideViewPr>
    <p:cSldViewPr snapToGrid="0">
      <p:cViewPr varScale="1">
        <p:scale>
          <a:sx n="103" d="100"/>
          <a:sy n="103" d="100"/>
        </p:scale>
        <p:origin x="1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7B625-81E1-48DC-AF07-4D2270BC0283}" type="datetimeFigureOut">
              <a:rPr lang="nb-NO" smtClean="0"/>
              <a:t>06.09.2016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3A573-56A9-47E4-A9C8-14CD4D477D3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7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M: En liten overgang fra det Dag</a:t>
            </a:r>
            <a:r>
              <a:rPr lang="nb-NO" baseline="0" dirty="0" smtClean="0"/>
              <a:t> Arne har snakket om.</a:t>
            </a:r>
          </a:p>
          <a:p>
            <a:r>
              <a:rPr lang="nb-NO" dirty="0" smtClean="0"/>
              <a:t>Da vi ba dere drøfte</a:t>
            </a:r>
            <a:r>
              <a:rPr lang="nb-NO" baseline="0" dirty="0" smtClean="0"/>
              <a:t> om hva dere ville at dette kurset skulle handle om, snakket dere om tillitsvalgtes rolle. En av filmene dere fikk før kurset handlet også om dette.</a:t>
            </a:r>
          </a:p>
          <a:p>
            <a:r>
              <a:rPr lang="nb-NO" baseline="0" dirty="0" smtClean="0"/>
              <a:t>Hva har du begitt deg ut på? Hvordan skal du løse oppdraget ditt – til beste for medlemmene og bedriften?</a:t>
            </a:r>
          </a:p>
          <a:p>
            <a:endParaRPr lang="nb-NO" dirty="0" smtClean="0"/>
          </a:p>
          <a:p>
            <a:r>
              <a:rPr lang="nb-NO" dirty="0" smtClean="0"/>
              <a:t>Selv</a:t>
            </a:r>
            <a:r>
              <a:rPr lang="nb-NO" baseline="0" dirty="0" smtClean="0"/>
              <a:t> om titlene på foredragene disse to dagene ikke alltid er tillitsvalgtes rolle, handler alt vi skal snakke om </a:t>
            </a:r>
            <a:r>
              <a:rPr lang="nb-NO" baseline="0" dirty="0" err="1" smtClean="0"/>
              <a:t>om</a:t>
            </a:r>
            <a:r>
              <a:rPr lang="nb-NO" baseline="0" dirty="0" smtClean="0"/>
              <a:t> kunnskap, metoder, bestemmelser etc. som skal hjelpe deg til å bli en bedre tillitsvalgt – og få en større forståelse for rollen. Vi skal jobbe med oppgaver som skal gjøre at du forstår med av rollen i grupper senere i dag og i morgen.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51AC-F4F3-624A-984C-DB3639108764}" type="slidenum">
              <a:rPr lang="nb-NO" smtClean="0">
                <a:solidFill>
                  <a:prstClr val="black"/>
                </a:solidFill>
              </a:rPr>
              <a:pPr/>
              <a:t>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0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Alle</a:t>
            </a:r>
            <a:r>
              <a:rPr lang="nb-NO" baseline="0" dirty="0" smtClean="0"/>
              <a:t> dere som sitter her har vært ansatt i bedriften (i minimum ett år før dere ble TV) og nå er dere TV. Hvis dere ser tilbake på tiden da dere ikke var tillitsvalgte – hva ønsket dere at den tillitsvalgte skulle gjøre for dere? Hvilken rolle ønsket dere at vedkommende skulle ha, og hvilke oppgaver ønsket dere at vedkommende skulle ta tak i? </a:t>
            </a:r>
          </a:p>
          <a:p>
            <a:r>
              <a:rPr lang="nb-NO" baseline="0" dirty="0" smtClean="0"/>
              <a:t>Hva har du selv gjort? Hva har du oppnådd? Hva vil du gjøre når du kommer hjem?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AF781-C8A4-445A-9BF5-AE28B506B781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0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Har de tillitsvalgte gjort dette? Hva skjedde?</a:t>
            </a:r>
          </a:p>
          <a:p>
            <a:r>
              <a:rPr lang="nb-NO" dirty="0" smtClean="0"/>
              <a:t>Som ny i rollen som tillitsvalg</a:t>
            </a:r>
            <a:r>
              <a:rPr lang="nb-NO" baseline="0" dirty="0" smtClean="0"/>
              <a:t>t bør du gjøre en jobb for å få avklart hvilke forventninger som stilles til deg og til de øvrige tillitsvalgte. Som HTV kan du gå til ledelsen for å be om et møte for å avklare forventninger om samarbeidsforhold. Som ”vanlig” tillitsvalgt er det naturlig å forsøke å avdekke hvordan dine tillitsvalgtkolleger arbeider.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51AC-F4F3-624A-984C-DB3639108764}" type="slidenum">
              <a:rPr lang="nb-NO" smtClean="0">
                <a:solidFill>
                  <a:prstClr val="black"/>
                </a:solidFill>
              </a:rPr>
              <a:pPr/>
              <a:t>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baseline="0" dirty="0" smtClean="0"/>
              <a:t>Ovenfor ser du en oversikt over de interne oppgavene er tillitsvalgt har i bedriften.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51AC-F4F3-624A-984C-DB3639108764}" type="slidenum">
              <a:rPr lang="nb-NO" smtClean="0">
                <a:solidFill>
                  <a:prstClr val="black"/>
                </a:solidFill>
              </a:rPr>
              <a:pPr/>
              <a:t>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24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Målsettingen for Finansforbundet</a:t>
            </a:r>
            <a:r>
              <a:rPr lang="nb-NO" baseline="0" dirty="0" smtClean="0"/>
              <a:t> er at våre tillitsvalgte, sammen med ledelsen, skal bidra til å skape attraktive arbeidsplasser og attraktive arbeidstakere.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Sett opp en modell på </a:t>
            </a:r>
            <a:r>
              <a:rPr lang="nb-NO" dirty="0" err="1" smtClean="0"/>
              <a:t>flip-over</a:t>
            </a:r>
            <a:r>
              <a:rPr lang="nb-NO" baseline="0" dirty="0" smtClean="0"/>
              <a:t> der kursdeltakerne selv kommer med forslag til hva som skal til for å bli attraktiv som 1) arbeidsplass og 2) arbeidstaker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Dette er et samarbeidsorientert prinsipp. HTV kan gå til bedriftens ledelse og si at ”dette er det  vi vil jobbe for, dette er vårt mål” – hvordan skal vi få til dette sammen? Dette bør bidra til samarbeid.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vår næring er det viktig at arbeidsgiver bidrar til at arbeidstakerne er attraktive i markedet. Næringen er om skiftelig, og det er i alles interesse at ansatte i vår næring skal ha en kompetanse som er overførbar til andre næringer dersom finansnæringen må omstille eller nedbemanne. Som tillitsvalgte må vi være i forkant og sikre utvikling og kompetanseheving av medarbeidere kontinuerlig.</a:t>
            </a:r>
          </a:p>
          <a:p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51AC-F4F3-624A-984C-DB3639108764}" type="slidenum">
              <a:rPr lang="nb-NO" smtClean="0">
                <a:solidFill>
                  <a:prstClr val="black"/>
                </a:solidFill>
              </a:rPr>
              <a:pPr/>
              <a:t>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45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Minn også om at vi er en del av YS, NFU og UNI.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AF781-C8A4-445A-9BF5-AE28B506B781}" type="slidenum">
              <a:rPr lang="nb-NO" smtClean="0">
                <a:solidFill>
                  <a:prstClr val="black"/>
                </a:solidFill>
              </a:rPr>
              <a:pPr/>
              <a:t>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5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Litt repetisjon om hva som gir </a:t>
            </a:r>
            <a:r>
              <a:rPr lang="nb-NO" dirty="0" err="1" smtClean="0"/>
              <a:t>handlingsrom</a:t>
            </a:r>
            <a:r>
              <a:rPr lang="nb-NO" dirty="0" smtClean="0"/>
              <a:t> som TV:</a:t>
            </a:r>
          </a:p>
          <a:p>
            <a:r>
              <a:rPr lang="nb-NO" dirty="0" smtClean="0"/>
              <a:t>Det er viktig at du som tillitsvalgt</a:t>
            </a:r>
            <a:r>
              <a:rPr lang="nb-NO" baseline="0" dirty="0" smtClean="0"/>
              <a:t> har relativt god kjennskap til lov- og avtaleverk. Her er det gjennom årene forhandlet frem løsninger som bidrar til at vi som tillitsvalgte har påvirkningskraft. Vi har forhandlingsrett og drøftingsrett. Vi forhandler lønn, vi er med i tilsettingsprosesser, skal være med i drøftinger ved omfattende endringer av driften, vi skal være med i omstillingsprosesser og nedbemanning. Særlig gir del 2 i hovedavtalen mange rettigheter til tv. Del 1 gir et innblikk i elementer som skal inn i bedriftsavtalen – her har vi forhandlingsrett.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51AC-F4F3-624A-984C-DB3639108764}" type="slidenum">
              <a:rPr lang="nb-NO" smtClean="0">
                <a:solidFill>
                  <a:prstClr val="black"/>
                </a:solidFill>
              </a:rPr>
              <a:pPr/>
              <a:t>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60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Og</a:t>
            </a:r>
            <a:r>
              <a:rPr lang="nb-NO" baseline="0" dirty="0" smtClean="0"/>
              <a:t> litt repetisjon av hva som begrenser handlingsrommet:</a:t>
            </a:r>
          </a:p>
          <a:p>
            <a:r>
              <a:rPr lang="nb-NO" dirty="0" smtClean="0"/>
              <a:t>Det er ikke alt tillitsvalgte kan påvirke, protestere på eller ta hånd om. Det er viktig å kjenne til hva som begrenser tillitsvalgtes rolle slik at man ikke forsøker</a:t>
            </a:r>
            <a:r>
              <a:rPr lang="nb-NO" baseline="0" dirty="0" smtClean="0"/>
              <a:t> å ta opp kamper som man en dømt til å tape. All forskning på området viser at de som lykkes i tillitsvalgtrollen er de som samarbeider godt med ledelsen – har en god relasjon. Det betyr ikke at man skal legge seg flat for ledelsen, men man må forsøke å bygge et forhold basert på tillit og resept: Sammen skal vi bidra til å skape attraktive arbeidsplasser og attraktive arbeidstakere.</a:t>
            </a:r>
          </a:p>
          <a:p>
            <a:r>
              <a:rPr lang="nb-NO" baseline="0" dirty="0" smtClean="0"/>
              <a:t>Tillitsvalgte bør også finne ut hvilke </a:t>
            </a:r>
            <a:r>
              <a:rPr lang="nb-NO" baseline="0" dirty="0" err="1" smtClean="0"/>
              <a:t>standing</a:t>
            </a:r>
            <a:r>
              <a:rPr lang="nb-NO" baseline="0" dirty="0" smtClean="0"/>
              <a:t> tidligere tillitsvalgte i bedriften har hatt. Dette vil påvirke relasjonen nye tillitsvalgte får både til ledelsen og til medlemmene.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51AC-F4F3-624A-984C-DB3639108764}" type="slidenum">
              <a:rPr lang="nb-NO" smtClean="0">
                <a:solidFill>
                  <a:prstClr val="black"/>
                </a:solidFill>
              </a:rPr>
              <a:pPr/>
              <a:t>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0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6314"/>
            <a:ext cx="12209543" cy="4995188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0" y="4870451"/>
            <a:ext cx="12213880" cy="2082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 userDrawn="1">
            <p:ph type="ctrTitle" hasCustomPrompt="1"/>
          </p:nvPr>
        </p:nvSpPr>
        <p:spPr>
          <a:xfrm>
            <a:off x="377189" y="5105401"/>
            <a:ext cx="10363200" cy="104775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Klikk for å skrive tittel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85656" y="6289676"/>
            <a:ext cx="8534400" cy="441325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skrive navn på 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 userDrawn="1">
            <p:ph type="dt" sz="half" idx="10"/>
          </p:nvPr>
        </p:nvSpPr>
        <p:spPr>
          <a:xfrm>
            <a:off x="9127067" y="62896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67">
                <a:solidFill>
                  <a:schemeClr val="bg1"/>
                </a:solidFill>
              </a:defRPr>
            </a:lvl1pPr>
          </a:lstStyle>
          <a:p>
            <a:pPr defTabSz="609585"/>
            <a:r>
              <a:rPr lang="nb-NO" smtClean="0">
                <a:solidFill>
                  <a:prstClr val="white"/>
                </a:solidFill>
              </a:rPr>
              <a:t>Klikk for å skrive dato</a:t>
            </a:r>
            <a:endParaRPr lang="nb-NO" dirty="0">
              <a:solidFill>
                <a:prstClr val="white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133" y="-247506"/>
            <a:ext cx="3793067" cy="17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5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0999" y="1930401"/>
            <a:ext cx="10972800" cy="4376967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7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4627" y="1930401"/>
            <a:ext cx="564363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7667" y="1917701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89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0999" y="1117600"/>
            <a:ext cx="10972800" cy="540385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508000" y="6424612"/>
            <a:ext cx="11209867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f_lit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1144043" y="6424612"/>
            <a:ext cx="683891" cy="3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2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23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il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0998" y="1930401"/>
            <a:ext cx="11311468" cy="437696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7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6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0999" y="1867200"/>
            <a:ext cx="10972800" cy="4332408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667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4629" y="1867200"/>
            <a:ext cx="5643639" cy="4234192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7667" y="1867873"/>
            <a:ext cx="5384800" cy="4246892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295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89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prstClr val="white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0999" y="1117601"/>
            <a:ext cx="10972800" cy="5055812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508000" y="6249821"/>
            <a:ext cx="11209867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f_lite.png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043" y="6277864"/>
            <a:ext cx="683891" cy="5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573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il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0999" y="1930402"/>
            <a:ext cx="11311468" cy="437696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3777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31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 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5" descr="Logo_ne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362" y="2291894"/>
            <a:ext cx="8213061" cy="227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8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img_1600x1200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-49825" y="-46156"/>
            <a:ext cx="12334959" cy="4967691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-50801" y="4870450"/>
            <a:ext cx="12335935" cy="2082800"/>
          </a:xfrm>
          <a:prstGeom prst="rect">
            <a:avLst/>
          </a:prstGeom>
          <a:solidFill>
            <a:srgbClr val="2B89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11" name="Rektangel 10"/>
          <p:cNvSpPr/>
          <p:nvPr userDrawn="1"/>
        </p:nvSpPr>
        <p:spPr>
          <a:xfrm>
            <a:off x="-50801" y="4870450"/>
            <a:ext cx="12335935" cy="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377189" y="5105400"/>
            <a:ext cx="10363200" cy="1047750"/>
          </a:xfr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385656" y="6289676"/>
            <a:ext cx="8534400" cy="4413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06.09.2016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e 8" descr="logo_neg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09457" y="210676"/>
            <a:ext cx="3051809" cy="6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4628" y="51162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 dirty="0" smtClean="0"/>
              <a:t>Klikk for å redigere tittelstil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80999" y="1868373"/>
            <a:ext cx="10972800" cy="4313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9" name="Rett linje 8"/>
          <p:cNvCxnSpPr/>
          <p:nvPr/>
        </p:nvCxnSpPr>
        <p:spPr>
          <a:xfrm>
            <a:off x="508000" y="6248233"/>
            <a:ext cx="11209867" cy="1588"/>
          </a:xfrm>
          <a:prstGeom prst="line">
            <a:avLst/>
          </a:prstGeom>
          <a:ln w="12700" cap="flat" cmpd="sng" algn="ctr">
            <a:solidFill>
              <a:srgbClr val="2B899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e 11" descr="f_lite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043" y="6285095"/>
            <a:ext cx="683891" cy="5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kern="1200">
          <a:solidFill>
            <a:srgbClr val="2B899A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609585" rtl="0" eaLnBrk="1" latinLnBrk="0" hangingPunct="1">
        <a:spcBef>
          <a:spcPts val="1600"/>
        </a:spcBef>
        <a:buClr>
          <a:srgbClr val="8B1F1E"/>
        </a:buClr>
        <a:buFont typeface="Arial"/>
        <a:buChar char="•"/>
        <a:defRPr sz="2667" kern="1200">
          <a:solidFill>
            <a:srgbClr val="52565A"/>
          </a:solidFill>
          <a:latin typeface="+mn-lt"/>
          <a:ea typeface="+mn-ea"/>
          <a:cs typeface="+mn-cs"/>
        </a:defRPr>
      </a:lvl1pPr>
      <a:lvl2pPr marL="480472" indent="-243411" algn="l" defTabSz="609585" rtl="0" eaLnBrk="1" latinLnBrk="0" hangingPunct="1">
        <a:spcBef>
          <a:spcPts val="1600"/>
        </a:spcBef>
        <a:buClr>
          <a:srgbClr val="8B1F1E"/>
        </a:buClr>
        <a:buSzPct val="100000"/>
        <a:buFont typeface="Arial"/>
        <a:buChar char="•"/>
        <a:defRPr sz="2667" kern="1200">
          <a:solidFill>
            <a:srgbClr val="52565A"/>
          </a:solidFill>
          <a:latin typeface="+mn-lt"/>
          <a:ea typeface="+mn-ea"/>
          <a:cs typeface="+mn-cs"/>
        </a:defRPr>
      </a:lvl2pPr>
      <a:lvl3pPr marL="717533" indent="-237061" algn="l" defTabSz="609585" rtl="0" eaLnBrk="1" latinLnBrk="0" hangingPunct="1">
        <a:spcBef>
          <a:spcPts val="1600"/>
        </a:spcBef>
        <a:buClr>
          <a:srgbClr val="8B1F1E"/>
        </a:buClr>
        <a:buFont typeface="Lucida Grande"/>
        <a:buChar char="-"/>
        <a:defRPr sz="2667" kern="1200">
          <a:solidFill>
            <a:srgbClr val="52565A"/>
          </a:solidFill>
          <a:latin typeface="+mn-lt"/>
          <a:ea typeface="+mn-ea"/>
          <a:cs typeface="+mn-cs"/>
        </a:defRPr>
      </a:lvl3pPr>
      <a:lvl4pPr marL="717533" indent="-237061" algn="l" defTabSz="609585" rtl="0" eaLnBrk="1" latinLnBrk="0" hangingPunct="1">
        <a:spcBef>
          <a:spcPts val="1600"/>
        </a:spcBef>
        <a:buClr>
          <a:srgbClr val="8B1F1E"/>
        </a:buClr>
        <a:buFont typeface="Lucida Grande"/>
        <a:buChar char="-"/>
        <a:defRPr sz="2667" kern="1200">
          <a:solidFill>
            <a:srgbClr val="52565A"/>
          </a:solidFill>
          <a:latin typeface="+mn-lt"/>
          <a:ea typeface="+mn-ea"/>
          <a:cs typeface="+mn-cs"/>
        </a:defRPr>
      </a:lvl4pPr>
      <a:lvl5pPr marL="717533" indent="-237061" algn="l" defTabSz="609585" rtl="0" eaLnBrk="1" latinLnBrk="0" hangingPunct="1">
        <a:spcBef>
          <a:spcPts val="1600"/>
        </a:spcBef>
        <a:buClr>
          <a:srgbClr val="8B1F1E"/>
        </a:buClr>
        <a:buFont typeface="Lucida Grande"/>
        <a:buChar char="-"/>
        <a:defRPr sz="2667" kern="1200">
          <a:solidFill>
            <a:srgbClr val="52565A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4628" y="51162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 dirty="0" smtClean="0"/>
              <a:t>Klikk for å redigere tittelstil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80999" y="17814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08000" y="69532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44352CE-47FB-7849-8B75-EC93718C1ADB}" type="datetimeFigureOut">
              <a:rPr lang="nn-NO" smtClean="0">
                <a:solidFill>
                  <a:prstClr val="black">
                    <a:tint val="75000"/>
                  </a:prstClr>
                </a:solidFill>
              </a:rPr>
              <a:pPr defTabSz="457200"/>
              <a:t>06.09.2016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64000" y="69532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36000" y="69532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DF9988A-70E7-E14F-8A8E-87223BDAC7F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Rett linje 8"/>
          <p:cNvCxnSpPr/>
          <p:nvPr/>
        </p:nvCxnSpPr>
        <p:spPr>
          <a:xfrm>
            <a:off x="508000" y="6424612"/>
            <a:ext cx="11209867" cy="1588"/>
          </a:xfrm>
          <a:prstGeom prst="line">
            <a:avLst/>
          </a:prstGeom>
          <a:ln w="12700" cap="flat" cmpd="sng" algn="ctr">
            <a:solidFill>
              <a:srgbClr val="2B899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e 11" descr="f_lite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1144043" y="6424612"/>
            <a:ext cx="683891" cy="3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6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1200">
          <a:solidFill>
            <a:srgbClr val="2B899A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ts val="1200"/>
        </a:spcBef>
        <a:buClr>
          <a:srgbClr val="8B1F1E"/>
        </a:buClr>
        <a:buFont typeface="Arial"/>
        <a:buChar char="•"/>
        <a:defRPr sz="2400" kern="1200">
          <a:solidFill>
            <a:srgbClr val="52565A"/>
          </a:solidFill>
          <a:latin typeface="+mn-lt"/>
          <a:ea typeface="+mn-ea"/>
          <a:cs typeface="+mn-cs"/>
        </a:defRPr>
      </a:lvl1pPr>
      <a:lvl2pPr marL="360363" indent="-182563" algn="l" defTabSz="457200" rtl="0" eaLnBrk="1" latinLnBrk="0" hangingPunct="1">
        <a:spcBef>
          <a:spcPts val="1200"/>
        </a:spcBef>
        <a:buClr>
          <a:srgbClr val="8B1F1E"/>
        </a:buClr>
        <a:buSzPct val="100000"/>
        <a:buFont typeface="Arial"/>
        <a:buChar char="•"/>
        <a:defRPr sz="2400" kern="1200">
          <a:solidFill>
            <a:srgbClr val="52565A"/>
          </a:solidFill>
          <a:latin typeface="+mn-lt"/>
          <a:ea typeface="+mn-ea"/>
          <a:cs typeface="+mn-cs"/>
        </a:defRPr>
      </a:lvl2pPr>
      <a:lvl3pPr marL="538163" indent="-177800" algn="l" defTabSz="457200" rtl="0" eaLnBrk="1" latinLnBrk="0" hangingPunct="1">
        <a:spcBef>
          <a:spcPts val="1200"/>
        </a:spcBef>
        <a:buClr>
          <a:srgbClr val="8B1F1E"/>
        </a:buClr>
        <a:buFont typeface="Lucida Grande"/>
        <a:buChar char="-"/>
        <a:defRPr sz="2400" kern="1200">
          <a:solidFill>
            <a:srgbClr val="52565A"/>
          </a:solidFill>
          <a:latin typeface="+mn-lt"/>
          <a:ea typeface="+mn-ea"/>
          <a:cs typeface="+mn-cs"/>
        </a:defRPr>
      </a:lvl3pPr>
      <a:lvl4pPr marL="538163" indent="-177800" algn="l" defTabSz="457200" rtl="0" eaLnBrk="1" latinLnBrk="0" hangingPunct="1">
        <a:spcBef>
          <a:spcPts val="1200"/>
        </a:spcBef>
        <a:buClr>
          <a:srgbClr val="8B1F1E"/>
        </a:buClr>
        <a:buFont typeface="Lucida Grande"/>
        <a:buChar char="-"/>
        <a:defRPr sz="2400" kern="1200">
          <a:solidFill>
            <a:srgbClr val="52565A"/>
          </a:solidFill>
          <a:latin typeface="+mn-lt"/>
          <a:ea typeface="+mn-ea"/>
          <a:cs typeface="+mn-cs"/>
        </a:defRPr>
      </a:lvl4pPr>
      <a:lvl5pPr marL="538163" indent="-177800" algn="l" defTabSz="457200" rtl="0" eaLnBrk="1" latinLnBrk="0" hangingPunct="1">
        <a:spcBef>
          <a:spcPts val="1200"/>
        </a:spcBef>
        <a:buClr>
          <a:srgbClr val="8B1F1E"/>
        </a:buClr>
        <a:buFont typeface="Lucida Grande"/>
        <a:buChar char="-"/>
        <a:defRPr sz="2400" kern="1200">
          <a:solidFill>
            <a:srgbClr val="5256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Tillitsvalgtes rolle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Grunnopplæring del 2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85184" y="511626"/>
            <a:ext cx="5582816" cy="1143000"/>
          </a:xfrm>
        </p:spPr>
        <p:txBody>
          <a:bodyPr>
            <a:normAutofit/>
          </a:bodyPr>
          <a:lstStyle/>
          <a:p>
            <a:r>
              <a:rPr lang="nb-NO" dirty="0" smtClean="0"/>
              <a:t>Hvilke erfaringer har du med rollen som tillitsvalgt?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32723" y="1654626"/>
            <a:ext cx="4578804" cy="4678567"/>
          </a:xfrm>
        </p:spPr>
        <p:txBody>
          <a:bodyPr>
            <a:normAutofit/>
          </a:bodyPr>
          <a:lstStyle/>
          <a:p>
            <a:r>
              <a:rPr lang="nb-NO" dirty="0" smtClean="0"/>
              <a:t>Hvilke utfordringer har du hatt?</a:t>
            </a:r>
          </a:p>
          <a:p>
            <a:r>
              <a:rPr lang="nb-NO" dirty="0" smtClean="0"/>
              <a:t>Hvilke endringer har du bidratt til?</a:t>
            </a:r>
          </a:p>
          <a:p>
            <a:r>
              <a:rPr lang="nb-NO" dirty="0" smtClean="0"/>
              <a:t>Har du vervet noen?</a:t>
            </a:r>
          </a:p>
          <a:p>
            <a:r>
              <a:rPr lang="nb-NO" dirty="0" smtClean="0"/>
              <a:t>Har du meklet i en konflikt?</a:t>
            </a:r>
          </a:p>
          <a:p>
            <a:r>
              <a:rPr lang="nb-NO" dirty="0" smtClean="0"/>
              <a:t>Har du vært i møte med ledelsen?</a:t>
            </a:r>
          </a:p>
          <a:p>
            <a:r>
              <a:rPr lang="nb-NO" dirty="0" smtClean="0"/>
              <a:t>Har du forhandlet lønn?</a:t>
            </a:r>
          </a:p>
          <a:p>
            <a:r>
              <a:rPr lang="nb-NO" dirty="0" smtClean="0"/>
              <a:t>Har du satt saker på dagsorden i eget tillitsutvalg?</a:t>
            </a:r>
          </a:p>
        </p:txBody>
      </p:sp>
      <p:pic>
        <p:nvPicPr>
          <p:cNvPr id="2051" name="4ce517cb-cbe2-48b4-b27f-3427eb079752" descr="E2AF9C25-8326-4CC7-8F50-0A0008637655@xserv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413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0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Kompetanse og organisasjon\E-læring 2012\Bilder\_MG_6046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48873" y="771525"/>
            <a:ext cx="4357202" cy="1143000"/>
          </a:xfrm>
        </p:spPr>
        <p:txBody>
          <a:bodyPr/>
          <a:lstStyle/>
          <a:p>
            <a:r>
              <a:rPr lang="nb-NO" dirty="0" smtClean="0"/>
              <a:t>Oppstart i rollen	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48873" y="2066926"/>
            <a:ext cx="4357203" cy="4525963"/>
          </a:xfrm>
        </p:spPr>
        <p:txBody>
          <a:bodyPr/>
          <a:lstStyle/>
          <a:p>
            <a:r>
              <a:rPr lang="nb-NO" dirty="0" smtClean="0"/>
              <a:t>Forventningsavklaringer</a:t>
            </a:r>
          </a:p>
          <a:p>
            <a:pPr lvl="1">
              <a:buFontTx/>
              <a:buChar char="-"/>
            </a:pPr>
            <a:r>
              <a:rPr lang="nb-NO" dirty="0" smtClean="0"/>
              <a:t>med ledelsen</a:t>
            </a:r>
          </a:p>
          <a:p>
            <a:pPr lvl="1">
              <a:buFontTx/>
              <a:buChar char="-"/>
            </a:pPr>
            <a:r>
              <a:rPr lang="nb-NO" dirty="0" smtClean="0"/>
              <a:t>med øvrige tillitsvalgte</a:t>
            </a:r>
          </a:p>
          <a:p>
            <a:pPr lvl="1">
              <a:buFontTx/>
              <a:buChar char="-"/>
            </a:pPr>
            <a:r>
              <a:rPr lang="nb-NO" dirty="0" smtClean="0"/>
              <a:t>med medlemmene</a:t>
            </a:r>
          </a:p>
          <a:p>
            <a:r>
              <a:rPr lang="nb-NO" dirty="0" smtClean="0"/>
              <a:t>Synlighet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95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Kompetanse og organisasjon\E-læring 2012\Bilder\_MG_6136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381625" cy="6892212"/>
          </a:xfrm>
          <a:prstGeom prst="rect">
            <a:avLst/>
          </a:prstGeom>
          <a:noFill/>
        </p:spPr>
      </p:pic>
      <p:sp>
        <p:nvSpPr>
          <p:cNvPr id="5" name="Plassholder for innhold 2"/>
          <p:cNvSpPr txBox="1">
            <a:spLocks/>
          </p:cNvSpPr>
          <p:nvPr/>
        </p:nvSpPr>
        <p:spPr>
          <a:xfrm>
            <a:off x="1812471" y="1666876"/>
            <a:ext cx="4232729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7800" indent="-177800" defTabSz="457200">
              <a:spcBef>
                <a:spcPts val="1200"/>
              </a:spcBef>
              <a:buClr>
                <a:srgbClr val="8B1F1E"/>
              </a:buClr>
              <a:buFont typeface="Arial"/>
              <a:buChar char="•"/>
              <a:defRPr/>
            </a:pPr>
            <a:endParaRPr lang="nb-NO" sz="2400" dirty="0">
              <a:solidFill>
                <a:srgbClr val="52565A"/>
              </a:solidFill>
            </a:endParaRPr>
          </a:p>
          <a:p>
            <a:pPr marL="360363" lvl="1" indent="-182563" defTabSz="457200">
              <a:spcBef>
                <a:spcPts val="1200"/>
              </a:spcBef>
              <a:buClr>
                <a:srgbClr val="8B1F1E"/>
              </a:buClr>
              <a:buSzPct val="100000"/>
              <a:defRPr/>
            </a:pPr>
            <a:r>
              <a:rPr lang="nb-NO" sz="2400" dirty="0">
                <a:solidFill>
                  <a:srgbClr val="52565A"/>
                </a:solidFill>
              </a:rPr>
              <a:t>					</a:t>
            </a:r>
            <a:endParaRPr lang="nb-NO" sz="1200" dirty="0">
              <a:solidFill>
                <a:srgbClr val="52565A"/>
              </a:solidFill>
            </a:endParaRPr>
          </a:p>
        </p:txBody>
      </p:sp>
      <p:sp>
        <p:nvSpPr>
          <p:cNvPr id="7" name="Tittel 3"/>
          <p:cNvSpPr txBox="1">
            <a:spLocks/>
          </p:cNvSpPr>
          <p:nvPr/>
        </p:nvSpPr>
        <p:spPr>
          <a:xfrm>
            <a:off x="5281127" y="838200"/>
            <a:ext cx="5110649" cy="1143000"/>
          </a:xfrm>
          <a:prstGeom prst="rect">
            <a:avLst/>
          </a:prstGeom>
        </p:spPr>
        <p:txBody>
          <a:bodyPr/>
          <a:lstStyle/>
          <a:p>
            <a:pPr algn="r" defTabSz="457200">
              <a:spcBef>
                <a:spcPct val="0"/>
              </a:spcBef>
              <a:defRPr/>
            </a:pPr>
            <a:r>
              <a:rPr lang="nb-NO" sz="3400" b="1" dirty="0" smtClean="0">
                <a:solidFill>
                  <a:srgbClr val="2B899A"/>
                </a:solidFill>
              </a:rPr>
              <a:t>  Når </a:t>
            </a:r>
            <a:r>
              <a:rPr lang="nb-NO" sz="3400" b="1" dirty="0">
                <a:solidFill>
                  <a:srgbClr val="2B899A"/>
                </a:solidFill>
              </a:rPr>
              <a:t>og hvordan skal du som tillitsvalgt bidra?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idx="1"/>
          </p:nvPr>
        </p:nvSpPr>
        <p:spPr>
          <a:xfrm>
            <a:off x="6158204" y="2171700"/>
            <a:ext cx="5929021" cy="4714680"/>
          </a:xfrm>
        </p:spPr>
        <p:txBody>
          <a:bodyPr/>
          <a:lstStyle/>
          <a:p>
            <a:r>
              <a:rPr lang="nb-NO" dirty="0" smtClean="0"/>
              <a:t>Forhandlinger </a:t>
            </a:r>
          </a:p>
          <a:p>
            <a:r>
              <a:rPr lang="nb-NO" dirty="0" smtClean="0"/>
              <a:t>Veiledning</a:t>
            </a:r>
          </a:p>
          <a:p>
            <a:r>
              <a:rPr lang="nb-NO" dirty="0" smtClean="0"/>
              <a:t>Konfliktløsning</a:t>
            </a:r>
          </a:p>
          <a:p>
            <a:r>
              <a:rPr lang="nb-NO" dirty="0" smtClean="0"/>
              <a:t>Medlemspleie/verving</a:t>
            </a:r>
          </a:p>
          <a:p>
            <a:r>
              <a:rPr lang="nb-NO" dirty="0" smtClean="0"/>
              <a:t>Nettverksbygging</a:t>
            </a:r>
          </a:p>
          <a:p>
            <a:r>
              <a:rPr lang="nb-NO" dirty="0" smtClean="0"/>
              <a:t>Organisasjon</a:t>
            </a:r>
          </a:p>
          <a:p>
            <a:r>
              <a:rPr lang="nb-NO" dirty="0" smtClean="0"/>
              <a:t>Kommunikasjon</a:t>
            </a:r>
          </a:p>
          <a:p>
            <a:r>
              <a:rPr lang="nb-NO" dirty="0" smtClean="0"/>
              <a:t>Kurs </a:t>
            </a:r>
          </a:p>
        </p:txBody>
      </p:sp>
    </p:spTree>
    <p:extLst>
      <p:ext uri="{BB962C8B-B14F-4D97-AF65-F5344CB8AC3E}">
        <p14:creationId xmlns:p14="http://schemas.microsoft.com/office/powerpoint/2010/main" val="30798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E-læring\_MG_5497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24387" y="-1"/>
            <a:ext cx="4467613" cy="6858001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8581" y="457200"/>
            <a:ext cx="6264146" cy="1143000"/>
          </a:xfrm>
        </p:spPr>
        <p:txBody>
          <a:bodyPr/>
          <a:lstStyle/>
          <a:p>
            <a:r>
              <a:rPr lang="nb-NO" dirty="0" smtClean="0"/>
              <a:t>Ytterligere områder </a:t>
            </a:r>
            <a:br>
              <a:rPr lang="nb-NO" dirty="0" smtClean="0"/>
            </a:br>
            <a:r>
              <a:rPr lang="nb-NO" dirty="0" smtClean="0"/>
              <a:t>å bidra </a:t>
            </a:r>
            <a:r>
              <a:rPr lang="nb-NO" dirty="0" smtClean="0"/>
              <a:t>på..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01217" y="1701801"/>
            <a:ext cx="5771438" cy="4525963"/>
          </a:xfrm>
        </p:spPr>
        <p:txBody>
          <a:bodyPr>
            <a:normAutofit/>
          </a:bodyPr>
          <a:lstStyle/>
          <a:p>
            <a:r>
              <a:rPr lang="nb-NO" dirty="0" smtClean="0"/>
              <a:t>Tillitsvalgte i Finansforbundet kan også velge å engasjere seg bredere enn internt i bedriften</a:t>
            </a:r>
          </a:p>
          <a:p>
            <a:r>
              <a:rPr lang="nb-NO" dirty="0" smtClean="0"/>
              <a:t>Engasjement internt i Finansforbundet er ønskelig – </a:t>
            </a:r>
            <a:br>
              <a:rPr lang="nb-NO" dirty="0" smtClean="0"/>
            </a:br>
            <a:r>
              <a:rPr lang="nb-NO" dirty="0" smtClean="0"/>
              <a:t>i geografiske avdelingers styre, som delegater på landsmøtet, som potensielle forbundsstyre-medlemmer</a:t>
            </a:r>
          </a:p>
          <a:p>
            <a:r>
              <a:rPr lang="nb-NO" dirty="0" smtClean="0"/>
              <a:t>Som tillitsvalgt i Finansforbundet kan du påvirke utviklingen i finansnæringen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90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Kompetanse og organisasjon\E-læring 2012\Bilder\_MG_5274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6113859" cy="6858000"/>
          </a:xfrm>
          <a:prstGeom prst="rect">
            <a:avLst/>
          </a:prstGeom>
          <a:noFill/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494883" y="940837"/>
            <a:ext cx="4914900" cy="1143000"/>
          </a:xfrm>
        </p:spPr>
        <p:txBody>
          <a:bodyPr>
            <a:normAutofit/>
          </a:bodyPr>
          <a:lstStyle/>
          <a:p>
            <a:r>
              <a:rPr lang="nb-NO" b="1" dirty="0" smtClean="0"/>
              <a:t>Muligheter </a:t>
            </a:r>
            <a:br>
              <a:rPr lang="nb-NO" b="1" dirty="0" smtClean="0"/>
            </a:br>
            <a:r>
              <a:rPr lang="nb-NO" b="1" dirty="0" smtClean="0"/>
              <a:t>og innflytelse</a:t>
            </a:r>
            <a:endParaRPr lang="nb-NO" b="1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494883" y="2371725"/>
            <a:ext cx="3915943" cy="4191000"/>
          </a:xfrm>
        </p:spPr>
        <p:txBody>
          <a:bodyPr/>
          <a:lstStyle/>
          <a:p>
            <a:r>
              <a:rPr lang="nb-NO" dirty="0" smtClean="0"/>
              <a:t>Attraktive arbeidsplasser</a:t>
            </a:r>
          </a:p>
          <a:p>
            <a:r>
              <a:rPr lang="nb-NO" dirty="0" smtClean="0"/>
              <a:t>Attraktive arbeidstakere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24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95935" y="351453"/>
            <a:ext cx="4255559" cy="1143000"/>
          </a:xfrm>
        </p:spPr>
        <p:txBody>
          <a:bodyPr/>
          <a:lstStyle/>
          <a:p>
            <a:r>
              <a:rPr lang="nb-NO" dirty="0" smtClean="0"/>
              <a:t>Du er på lag med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795935" y="1566634"/>
            <a:ext cx="5919690" cy="4376967"/>
          </a:xfrm>
        </p:spPr>
        <p:txBody>
          <a:bodyPr>
            <a:noAutofit/>
          </a:bodyPr>
          <a:lstStyle/>
          <a:p>
            <a:r>
              <a:rPr lang="nb-NO" dirty="0" smtClean="0"/>
              <a:t>tillitsutvalget i egen bedrift</a:t>
            </a:r>
          </a:p>
          <a:p>
            <a:r>
              <a:rPr lang="nb-NO" dirty="0" smtClean="0"/>
              <a:t>forbundsstyret – vår politiske ledelse</a:t>
            </a:r>
          </a:p>
          <a:p>
            <a:r>
              <a:rPr lang="nb-NO" dirty="0" smtClean="0"/>
              <a:t>styrene i de geografiske avdelingene</a:t>
            </a:r>
          </a:p>
          <a:p>
            <a:r>
              <a:rPr lang="nb-NO" dirty="0" smtClean="0"/>
              <a:t>ca 1300 andre tillitsvalgte</a:t>
            </a:r>
          </a:p>
          <a:p>
            <a:r>
              <a:rPr lang="nb-NO" dirty="0" smtClean="0"/>
              <a:t>sekretariatet (de ansatte i </a:t>
            </a:r>
            <a:br>
              <a:rPr lang="nb-NO" dirty="0" smtClean="0"/>
            </a:br>
            <a:r>
              <a:rPr lang="nb-NO" dirty="0" smtClean="0"/>
              <a:t>Finansforbundet)</a:t>
            </a:r>
          </a:p>
          <a:p>
            <a:r>
              <a:rPr lang="nb-NO" dirty="0" smtClean="0"/>
              <a:t>samarbeidsorganisasjoner i </a:t>
            </a:r>
            <a:br>
              <a:rPr lang="nb-NO" dirty="0" smtClean="0"/>
            </a:br>
            <a:r>
              <a:rPr lang="nb-NO" dirty="0" smtClean="0"/>
              <a:t>Norden og internasjonalt</a:t>
            </a:r>
            <a:endParaRPr lang="nb-NO" dirty="0"/>
          </a:p>
        </p:txBody>
      </p:sp>
      <p:pic>
        <p:nvPicPr>
          <p:cNvPr id="1026" name="Picture 2" descr="F:\Kompetanse og organisasjon\E-læring 2012\Bilder\_MG_5661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33387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8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1176" y="533400"/>
            <a:ext cx="9612474" cy="1143000"/>
          </a:xfrm>
        </p:spPr>
        <p:txBody>
          <a:bodyPr>
            <a:normAutofit/>
          </a:bodyPr>
          <a:lstStyle/>
          <a:p>
            <a:r>
              <a:rPr lang="nb-NO" dirty="0" smtClean="0"/>
              <a:t>Hva gir deg handlingsrom </a:t>
            </a:r>
            <a:br>
              <a:rPr lang="nb-NO" dirty="0" smtClean="0"/>
            </a:br>
            <a:r>
              <a:rPr lang="nb-NO" dirty="0" smtClean="0"/>
              <a:t>som tillitsvalgt?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41176" y="1851026"/>
            <a:ext cx="5754849" cy="4538663"/>
          </a:xfrm>
        </p:spPr>
        <p:txBody>
          <a:bodyPr>
            <a:normAutofit fontScale="92500"/>
          </a:bodyPr>
          <a:lstStyle/>
          <a:p>
            <a:r>
              <a:rPr lang="nb-NO" dirty="0" smtClean="0"/>
              <a:t>Lov- og avtaleverket (særlig bedriftsavtalen)</a:t>
            </a:r>
          </a:p>
          <a:p>
            <a:r>
              <a:rPr lang="nb-NO" dirty="0" smtClean="0"/>
              <a:t>Kunnskap (om næringen, bedriften, avtaleverket, Finansforbundet etc.)</a:t>
            </a:r>
          </a:p>
          <a:p>
            <a:r>
              <a:rPr lang="nb-NO" dirty="0" smtClean="0"/>
              <a:t>Påvirkning i lønnsforhandlinger</a:t>
            </a:r>
          </a:p>
          <a:p>
            <a:r>
              <a:rPr lang="nb-NO" dirty="0" smtClean="0"/>
              <a:t>God relasjon til ledelsen</a:t>
            </a:r>
          </a:p>
          <a:p>
            <a:r>
              <a:rPr lang="nb-NO" dirty="0" smtClean="0"/>
              <a:t>God relasjon til medlemmene (menneskekunnskap)</a:t>
            </a:r>
          </a:p>
          <a:p>
            <a:r>
              <a:rPr lang="nb-NO" dirty="0" smtClean="0"/>
              <a:t>God synlighet</a:t>
            </a:r>
          </a:p>
          <a:p>
            <a:r>
              <a:rPr lang="nb-NO" dirty="0" smtClean="0"/>
              <a:t>Gode resultater</a:t>
            </a:r>
          </a:p>
          <a:p>
            <a:r>
              <a:rPr lang="nb-NO" dirty="0" smtClean="0"/>
              <a:t>God rolleforståelse</a:t>
            </a:r>
          </a:p>
        </p:txBody>
      </p:sp>
    </p:spTree>
    <p:extLst>
      <p:ext uri="{BB962C8B-B14F-4D97-AF65-F5344CB8AC3E}">
        <p14:creationId xmlns:p14="http://schemas.microsoft.com/office/powerpoint/2010/main" val="20744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40036" y="301625"/>
            <a:ext cx="5788479" cy="1143000"/>
          </a:xfrm>
        </p:spPr>
        <p:txBody>
          <a:bodyPr>
            <a:normAutofit/>
          </a:bodyPr>
          <a:lstStyle/>
          <a:p>
            <a:r>
              <a:rPr lang="nb-NO" sz="3000" dirty="0"/>
              <a:t>Hva begrenser handlingsrommet?</a:t>
            </a:r>
            <a:endParaRPr lang="nb-NO" sz="3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37314" y="1768025"/>
            <a:ext cx="5791201" cy="4376967"/>
          </a:xfrm>
        </p:spPr>
        <p:txBody>
          <a:bodyPr>
            <a:normAutofit/>
          </a:bodyPr>
          <a:lstStyle/>
          <a:p>
            <a:r>
              <a:rPr lang="nb-NO" dirty="0" smtClean="0"/>
              <a:t>Arbeidsgivers styringsrett</a:t>
            </a:r>
          </a:p>
          <a:p>
            <a:r>
              <a:rPr lang="nb-NO" smtClean="0"/>
              <a:t>Manglende </a:t>
            </a:r>
            <a:r>
              <a:rPr lang="nb-NO" dirty="0" smtClean="0"/>
              <a:t>kunnskap</a:t>
            </a:r>
          </a:p>
          <a:p>
            <a:r>
              <a:rPr lang="nb-NO" dirty="0" smtClean="0"/>
              <a:t>Manglende rolleforståelse</a:t>
            </a:r>
          </a:p>
          <a:p>
            <a:r>
              <a:rPr lang="nb-NO" dirty="0" smtClean="0"/>
              <a:t>Svekket relasjon til ledelse og medlemmer</a:t>
            </a:r>
          </a:p>
          <a:p>
            <a:r>
              <a:rPr lang="nb-NO" dirty="0" smtClean="0"/>
              <a:t>Manglende synlighet</a:t>
            </a:r>
          </a:p>
          <a:p>
            <a:r>
              <a:rPr lang="nb-NO" dirty="0" smtClean="0"/>
              <a:t>Manglende resultater</a:t>
            </a:r>
          </a:p>
          <a:p>
            <a:r>
              <a:rPr lang="nb-NO" dirty="0" smtClean="0"/>
              <a:t>Lav organisasjonsgrad</a:t>
            </a:r>
          </a:p>
          <a:p>
            <a:r>
              <a:rPr lang="nb-NO" dirty="0" smtClean="0"/>
              <a:t>”Gammel” historie</a:t>
            </a:r>
            <a:endParaRPr lang="nb-NO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 t="18011" b="4032"/>
          <a:stretch>
            <a:fillRect/>
          </a:stretch>
        </p:blipFill>
        <p:spPr bwMode="auto">
          <a:xfrm rot="5400000">
            <a:off x="-1960790" y="2047871"/>
            <a:ext cx="6858004" cy="276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finansforbundet_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inansforbundet_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0BA834CC468B4F13A5F18A23810C503A00400D67D0BAB1984B93A04A91D826A116" ma:contentTypeVersion="0" ma:contentTypeDescription="" ma:contentTypeScope="" ma:versionID="124451161f8e90fc12d518c5bdda580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330160aae3e2a1fc3863c09dc775a1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AGSCategory" minOccurs="0"/>
                <xsd:element ref="ns1:AGSUnderCategory" minOccurs="0"/>
                <xsd:element ref="ns1:AGS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GSCategory" ma:index="0" nillable="true" ma:displayName="Kategori" ma:internalName="AGSCategory">
      <xsd:simpleType>
        <xsd:restriction base="dms:Text"/>
      </xsd:simpleType>
    </xsd:element>
    <xsd:element name="AGSUnderCategory" ma:index="1" nillable="true" ma:displayName="Underkategori" ma:internalName="AGSUnderCategory">
      <xsd:simpleType>
        <xsd:restriction base="dms:Text"/>
      </xsd:simpleType>
    </xsd:element>
    <xsd:element name="AGSDescription" ma:index="2" nillable="true" ma:displayName="Beskrivelse" ma:internalName="AGS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SCategory xmlns="http://schemas.microsoft.com/sharepoint/v3">Kompetanse</AGSCategory>
    <AGSDescription xmlns="http://schemas.microsoft.com/sharepoint/v3" xsi:nil="true"/>
    <AGSUnderCategory xmlns="http://schemas.microsoft.com/sharepoint/v3">Grunnkurs 2</AGSUnderCategory>
  </documentManagement>
</p:properties>
</file>

<file path=customXml/itemProps1.xml><?xml version="1.0" encoding="utf-8"?>
<ds:datastoreItem xmlns:ds="http://schemas.openxmlformats.org/officeDocument/2006/customXml" ds:itemID="{75A52208-CE5F-4D8A-9495-80E525314485}"/>
</file>

<file path=customXml/itemProps2.xml><?xml version="1.0" encoding="utf-8"?>
<ds:datastoreItem xmlns:ds="http://schemas.openxmlformats.org/officeDocument/2006/customXml" ds:itemID="{0955315E-E93C-4DFA-AC3F-2B78A6171FC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Microsoft Office PowerPoint</Application>
  <PresentationFormat>Widescreen</PresentationFormat>
  <Paragraphs>90</Paragraphs>
  <Slides>9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Lucida Grande</vt:lpstr>
      <vt:lpstr>6_finansforbundet_mal</vt:lpstr>
      <vt:lpstr>finansforbundet_mal</vt:lpstr>
      <vt:lpstr>Tillitsvalgtes rolle</vt:lpstr>
      <vt:lpstr>Hvilke erfaringer har du med rollen som tillitsvalgt?</vt:lpstr>
      <vt:lpstr>Oppstart i rollen </vt:lpstr>
      <vt:lpstr>PowerPoint-presentasjon</vt:lpstr>
      <vt:lpstr>Ytterligere områder  å bidra på..</vt:lpstr>
      <vt:lpstr>Muligheter  og innflytelse</vt:lpstr>
      <vt:lpstr>Du er på lag med</vt:lpstr>
      <vt:lpstr>Hva gir deg handlingsrom  som tillitsvalgt?</vt:lpstr>
      <vt:lpstr>Hva begrenser handlingsrommet?</vt:lpstr>
    </vt:vector>
  </TitlesOfParts>
  <Company>Finansforbundet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Tillitsvalgtes rolle</dc:title>
  <dc:creator>Inger Eline Romundgard</dc:creator>
  <cp:lastModifiedBy>Inger Eline Romundgard</cp:lastModifiedBy>
  <cp:revision>2</cp:revision>
  <dcterms:created xsi:type="dcterms:W3CDTF">2016-09-06T06:53:39Z</dcterms:created>
  <dcterms:modified xsi:type="dcterms:W3CDTF">2016-09-06T06:54:34Z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0x0101000BA834CC468B4F13A5F18A23810C503A00400D67D0BAB1984B93A04A91D826A116</vt:lpwstr>
  </property>
</Properties>
</file>