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3"/>
  </p:notesMasterIdLst>
  <p:handoutMasterIdLst>
    <p:handoutMasterId r:id="rId14"/>
  </p:handoutMasterIdLst>
  <p:sldIdLst>
    <p:sldId id="274" r:id="rId4"/>
    <p:sldId id="283" r:id="rId5"/>
    <p:sldId id="284" r:id="rId6"/>
    <p:sldId id="285" r:id="rId7"/>
    <p:sldId id="286" r:id="rId8"/>
    <p:sldId id="287" r:id="rId9"/>
    <p:sldId id="288" r:id="rId10"/>
    <p:sldId id="289" r:id="rId11"/>
    <p:sldId id="290" r:id="rId12"/>
  </p:sldIdLst>
  <p:sldSz cx="9144000" cy="5143500" type="screen16x9"/>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81"/>
    <a:srgbClr val="52565A"/>
    <a:srgbClr val="124E91"/>
    <a:srgbClr val="8B1F1E"/>
    <a:srgbClr val="2B899A"/>
    <a:srgbClr val="5A447A"/>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23" autoAdjust="0"/>
    <p:restoredTop sz="95707" autoAdjust="0"/>
  </p:normalViewPr>
  <p:slideViewPr>
    <p:cSldViewPr snapToGrid="0" snapToObjects="1" showGuides="1">
      <p:cViewPr varScale="1">
        <p:scale>
          <a:sx n="172" d="100"/>
          <a:sy n="172" d="100"/>
        </p:scale>
        <p:origin x="210" y="138"/>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4" d="100"/>
          <a:sy n="144" d="100"/>
        </p:scale>
        <p:origin x="26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EC33D6-0A0D-2848-A23A-0A3032B25DD0}" type="datetimeFigureOut">
              <a:rPr lang="nn-NO" smtClean="0"/>
              <a:pPr/>
              <a:t>12.01.2018</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207785-6654-9A46-916F-836BB606299B}" type="slidenum">
              <a:rPr lang="nb-NO" smtClean="0"/>
              <a:pPr/>
              <a:t>‹#›</a:t>
            </a:fld>
            <a:endParaRPr lang="nb-NO"/>
          </a:p>
        </p:txBody>
      </p:sp>
    </p:spTree>
    <p:extLst>
      <p:ext uri="{BB962C8B-B14F-4D97-AF65-F5344CB8AC3E}">
        <p14:creationId xmlns:p14="http://schemas.microsoft.com/office/powerpoint/2010/main" val="1332155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194AA-8E11-474B-A892-FF3FA19C5C6D}" type="datetimeFigureOut">
              <a:rPr lang="nn-NO" smtClean="0"/>
              <a:pPr/>
              <a:t>12.01.2018</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B51AC-F4F3-624A-984C-DB3639108764}" type="slidenum">
              <a:rPr lang="nb-NO" smtClean="0"/>
              <a:pPr/>
              <a:t>‹#›</a:t>
            </a:fld>
            <a:endParaRPr lang="nb-NO"/>
          </a:p>
        </p:txBody>
      </p:sp>
    </p:spTree>
    <p:extLst>
      <p:ext uri="{BB962C8B-B14F-4D97-AF65-F5344CB8AC3E}">
        <p14:creationId xmlns:p14="http://schemas.microsoft.com/office/powerpoint/2010/main" val="2371965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b="1" dirty="0" smtClean="0"/>
              <a:t>Formål og hovedhensyn bak reglene</a:t>
            </a:r>
          </a:p>
          <a:p>
            <a:r>
              <a:rPr lang="nb-NO" dirty="0" smtClean="0"/>
              <a:t>Reglene om virksomhetsoverdragelse har til formål å sikre at endringer i eierforholdet eller andre endringer på arbeidsgiversiden ikke medfører dårligere rettigheter for arbeidstakerne. De forpliktelser arbeidsgiver har overfor arbeidstakerne, så vel som rettigheter, går over til den nye innehaver eller arbeidsgiver når virksomheten overføres. Bestemmelsene innebærer i hovedtrekk at arbeidsavtalene til arbeidstakerne som berøres av overdragelsen skal overføres uendret til den nye innehaveren. Oppsigelse som alene skyldes overdragelsen er forbudt, og arbeidstakerne/deres representanter skal informeres og konsulteres om overdragelsen.</a:t>
            </a:r>
          </a:p>
          <a:p>
            <a:endParaRPr lang="nb-NO" dirty="0" smtClean="0"/>
          </a:p>
          <a:p>
            <a:r>
              <a:rPr lang="nb-NO" dirty="0" smtClean="0"/>
              <a:t>Bestemmelsen innebærer at tre hovedvilkår må være oppfylt for at det skal foreligge en virksomhetsoverdragelse i lovens forstand. </a:t>
            </a:r>
            <a:r>
              <a:rPr lang="nb-NO" baseline="30000" dirty="0" smtClean="0"/>
              <a:t>3</a:t>
            </a:r>
            <a:r>
              <a:rPr lang="nb-NO" dirty="0" smtClean="0"/>
              <a:t> Det første vilkåret er at det må foreligge en overføring av virksomhet eller del av virksomhet. For det andre må overføringen skje til en annen arbeidsgiver. Eksempelvis vil da eierskifte ved salg av aksjer ikke omfattes av reglene om virksomhetsoverdragelse. For det tredje må overføringen skje som følge av overdragelse. Slik overføring vil typisk skje ved avtale om kjøp</a:t>
            </a:r>
            <a:r>
              <a:rPr lang="nb-NO" baseline="0" dirty="0" smtClean="0"/>
              <a:t> av virksomheten</a:t>
            </a:r>
            <a:r>
              <a:rPr lang="nb-NO" dirty="0" smtClean="0"/>
              <a:t> </a:t>
            </a:r>
          </a:p>
          <a:p>
            <a:endParaRPr lang="nb-NO" dirty="0" smtClean="0"/>
          </a:p>
          <a:p>
            <a:r>
              <a:rPr lang="nb-NO" dirty="0" smtClean="0"/>
              <a:t>Fusjon er ikke uttrykkelig regulert i lovteksten. Det er lagt til grunn at fusjoner og andre sammenslåinger også omfattes av overdragelsesbegrepet. Det ble ikke ansett nødvendig å uttrykke dette i lovteksten, idet slike transaksjoner alltid vil ha grunnlag i en avtalemessig disposisjon. Tilsvarende skulle også fisjoner omfattes av ordlyden. </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3</a:t>
            </a:fld>
            <a:endParaRPr lang="nb-NO"/>
          </a:p>
        </p:txBody>
      </p:sp>
    </p:spTree>
    <p:extLst>
      <p:ext uri="{BB962C8B-B14F-4D97-AF65-F5344CB8AC3E}">
        <p14:creationId xmlns:p14="http://schemas.microsoft.com/office/powerpoint/2010/main" val="165266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r>
              <a:rPr lang="nb-NO" dirty="0" smtClean="0"/>
              <a:t>Arbeidstakernes rettigheter og plikter går over til den nye innehaveren/arbeidsgiveren ved virksomhetsoverdragelsen.</a:t>
            </a:r>
          </a:p>
          <a:p>
            <a:r>
              <a:rPr lang="nb-NO" dirty="0" smtClean="0"/>
              <a:t>Arbeidstakernes individuelle rettigheter overføres uten hensyn til om de har grunnlag i den enkeltes arbeidsavtale eller tariffavtale. Med lovens ordlyd «arbeidsavtale eller arbeidsforhold» i § 16-2 (1) menes ikke bare den skriftlige arbeidsavtalen, men også regler som er muntlig bekreftet, kutymer og lignende underforståtte normer av avtalerettslig karakter. Eksempler på individuelle rettigheter er lønnsbestemmelser, tillegg, frynsegoder, bonusavtaler, arbeidstid, arbeidsoppgaver, ansiennitet, taushetsplikt, konkurransekarantene og tittel. </a:t>
            </a:r>
          </a:p>
          <a:p>
            <a:endParaRPr lang="nb-NO" dirty="0" smtClean="0"/>
          </a:p>
          <a:p>
            <a:r>
              <a:rPr lang="nb-NO" dirty="0" smtClean="0"/>
              <a:t>Ny</a:t>
            </a:r>
            <a:r>
              <a:rPr lang="nb-NO" baseline="0" dirty="0" smtClean="0"/>
              <a:t> arbeidsgiver blir i utgangspunktet bundet av tariffavtale som tidligere arbeidsgiver var bundet av. De mest praktiske tilfellene hos oss er fusjon mellom to finansinstitusjoner som begge er bundet av våre sentrale tariffavtaler. I slike tilfeller er det bedriftsavtalene som kommer i spill. Det klassiske situasjonen er to sparebanker som fusjonerer. Overtagende bank er i utgangspunktet bundet av overdragerens bedriftsavtale og eventuelle særavtaler. Men overtagende bank kan etter § 16-2 (2) innen tre uker etter overdragelsestidspunktet erklære overfor fagforeningen (tillitsvalgte i overdragende bank -) at de ikke ønsker å bli bundet av bankens bedriftsavtale/særavtale. </a:t>
            </a:r>
          </a:p>
          <a:p>
            <a:endParaRPr lang="nb-NO" baseline="0" dirty="0" smtClean="0"/>
          </a:p>
          <a:p>
            <a:r>
              <a:rPr lang="nb-NO" baseline="0" dirty="0" smtClean="0"/>
              <a:t>De individuelle rettigheter som de overførte ansatte har etter  tidligere bedriftsavtale og særavtale gjøres likevel gjeldende for den enkelte som individuelle rettigheter og gjelder inntil den opprinnelige bedriftsavtalen utløper eller dersom det blir enighet om en ny tariffavtale for den fusjonerte banken. Og det er dette som er praktisk. Tillitsvalgte fra de fusjonerte bankene setter seg sammen med ledelsen og forhandler frem en ny bedriftsavtale for den fusjonerte banken.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4</a:t>
            </a:fld>
            <a:endParaRPr lang="nb-NO"/>
          </a:p>
        </p:txBody>
      </p:sp>
    </p:spTree>
    <p:extLst>
      <p:ext uri="{BB962C8B-B14F-4D97-AF65-F5344CB8AC3E}">
        <p14:creationId xmlns:p14="http://schemas.microsoft.com/office/powerpoint/2010/main" val="167153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20000"/>
          </a:bodyPr>
          <a:lstStyle/>
          <a:p>
            <a:r>
              <a:rPr lang="nb-NO" sz="1200" b="1" kern="1200" dirty="0" smtClean="0">
                <a:solidFill>
                  <a:schemeClr val="tx1"/>
                </a:solidFill>
                <a:effectLst/>
                <a:latin typeface="+mn-lt"/>
                <a:ea typeface="+mn-ea"/>
                <a:cs typeface="+mn-cs"/>
              </a:rPr>
              <a:t>Reservasjonsrett. </a:t>
            </a:r>
            <a:r>
              <a:rPr lang="nb-NO" sz="1200" b="0" kern="1200" dirty="0" smtClean="0">
                <a:solidFill>
                  <a:schemeClr val="tx1"/>
                </a:solidFill>
                <a:effectLst/>
                <a:latin typeface="+mn-lt"/>
                <a:ea typeface="+mn-ea"/>
                <a:cs typeface="+mn-cs"/>
              </a:rPr>
              <a:t>Arbeidstaker kan motsette seg at arbeidsforholdet overføres til ny arbeidsgiver,</a:t>
            </a:r>
            <a:r>
              <a:rPr lang="nb-NO" sz="1200" b="0" kern="1200" baseline="0" dirty="0" smtClean="0">
                <a:solidFill>
                  <a:schemeClr val="tx1"/>
                </a:solidFill>
                <a:effectLst/>
                <a:latin typeface="+mn-lt"/>
                <a:ea typeface="+mn-ea"/>
                <a:cs typeface="+mn-cs"/>
              </a:rPr>
              <a:t> aml. § 16-3.</a:t>
            </a:r>
          </a:p>
          <a:p>
            <a:r>
              <a:rPr lang="nb-NO" sz="1200" b="0" kern="1200" baseline="0" dirty="0" smtClean="0">
                <a:solidFill>
                  <a:schemeClr val="tx1"/>
                </a:solidFill>
                <a:effectLst/>
                <a:latin typeface="+mn-lt"/>
                <a:ea typeface="+mn-ea"/>
                <a:cs typeface="+mn-cs"/>
              </a:rPr>
              <a:t>Konsekvensen av dette er at ansettelsesforholdet til opprinnelig arbeidsgiver opphører når virksomheten overføres, og det etableres ikke noe nytt arbeidsforhold til overtagende arbeidsgiver. </a:t>
            </a:r>
          </a:p>
          <a:p>
            <a:endParaRPr lang="nb-NO" sz="1200" b="0" kern="1200" baseline="0" dirty="0" smtClean="0">
              <a:solidFill>
                <a:schemeClr val="tx1"/>
              </a:solidFill>
              <a:effectLst/>
              <a:latin typeface="+mn-lt"/>
              <a:ea typeface="+mn-ea"/>
              <a:cs typeface="+mn-cs"/>
            </a:endParaRPr>
          </a:p>
          <a:p>
            <a:r>
              <a:rPr lang="nb-NO" sz="1200" b="0" kern="1200" baseline="0" dirty="0" smtClean="0">
                <a:solidFill>
                  <a:schemeClr val="tx1"/>
                </a:solidFill>
                <a:effectLst/>
                <a:latin typeface="+mn-lt"/>
                <a:ea typeface="+mn-ea"/>
                <a:cs typeface="+mn-cs"/>
              </a:rPr>
              <a:t>Arbeidstaker som har vært ansatt i til sammen minst 12 mnd. de siste to årene før overdragelsestidspunktet, og som gjør gjeldende reservasjonsretten, har fortrinnsrett til ny ansettelse hos tidligere arbeidsgiver i ett år med mindre det gjelder en stilling som vedkommende ikke er kvalifisert for, § 16-3 (3)</a:t>
            </a:r>
            <a:endParaRPr lang="nb-NO" sz="1200" b="0" kern="1200" dirty="0" smtClean="0">
              <a:solidFill>
                <a:schemeClr val="tx1"/>
              </a:solidFill>
              <a:effectLst/>
              <a:latin typeface="+mn-lt"/>
              <a:ea typeface="+mn-ea"/>
              <a:cs typeface="+mn-cs"/>
            </a:endParaRPr>
          </a:p>
          <a:p>
            <a:endParaRPr lang="nb-NO" sz="1200" b="1"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Valgretten.</a:t>
            </a:r>
            <a:r>
              <a:rPr lang="nb-NO" sz="1200" b="1" kern="1200" baseline="0" dirty="0" smtClean="0">
                <a:solidFill>
                  <a:schemeClr val="tx1"/>
                </a:solidFill>
                <a:effectLst/>
                <a:latin typeface="+mn-lt"/>
                <a:ea typeface="+mn-ea"/>
                <a:cs typeface="+mn-cs"/>
              </a:rPr>
              <a:t> </a:t>
            </a:r>
            <a:r>
              <a:rPr lang="nb-NO" sz="1200" b="1" kern="1200" dirty="0" smtClean="0">
                <a:solidFill>
                  <a:schemeClr val="tx1"/>
                </a:solidFill>
                <a:effectLst/>
                <a:latin typeface="+mn-lt"/>
                <a:ea typeface="+mn-ea"/>
                <a:cs typeface="+mn-cs"/>
              </a:rPr>
              <a:t>Hovedregelen er at arbeidstakeren ikke har</a:t>
            </a:r>
            <a:r>
              <a:rPr lang="nb-NO" sz="1200" b="1" kern="1200" baseline="0" dirty="0" smtClean="0">
                <a:solidFill>
                  <a:schemeClr val="tx1"/>
                </a:solidFill>
                <a:effectLst/>
                <a:latin typeface="+mn-lt"/>
                <a:ea typeface="+mn-ea"/>
                <a:cs typeface="+mn-cs"/>
              </a:rPr>
              <a:t> rett til å opprettholde ansettelsesforholdet til den opprinnelige arbeidsgiveren. </a:t>
            </a:r>
            <a:r>
              <a:rPr lang="nb-NO" sz="1200" b="0" kern="1200" baseline="0" dirty="0" smtClean="0">
                <a:solidFill>
                  <a:schemeClr val="tx1"/>
                </a:solidFill>
                <a:effectLst/>
                <a:latin typeface="+mn-lt"/>
                <a:ea typeface="+mn-ea"/>
                <a:cs typeface="+mn-cs"/>
              </a:rPr>
              <a:t>Men både lovens forarbeider og rettspraksis har åpnet for at valgrett likevel kan gjøres gjeldende i særskilte tilfeller </a:t>
            </a:r>
            <a:r>
              <a:rPr lang="nb-NO" sz="1200" b="0" kern="1200" dirty="0" smtClean="0">
                <a:solidFill>
                  <a:schemeClr val="tx1"/>
                </a:solidFill>
                <a:effectLst/>
                <a:latin typeface="+mn-lt"/>
                <a:ea typeface="+mn-ea"/>
                <a:cs typeface="+mn-cs"/>
              </a:rPr>
              <a:t>dersom virksomhetsoverdragelse fører til «ikke uvesentlige negative endringer i arbeidstakerens situasjon». </a:t>
            </a:r>
          </a:p>
          <a:p>
            <a:endParaRPr lang="nb-NO" sz="1200" b="0" kern="1200" dirty="0" smtClean="0">
              <a:solidFill>
                <a:schemeClr val="tx1"/>
              </a:solidFill>
              <a:effectLst/>
              <a:latin typeface="+mn-lt"/>
              <a:ea typeface="+mn-ea"/>
              <a:cs typeface="+mn-cs"/>
            </a:endParaRPr>
          </a:p>
          <a:p>
            <a:r>
              <a:rPr lang="nb-NO" sz="1200" b="0" kern="1200" dirty="0" smtClean="0">
                <a:solidFill>
                  <a:schemeClr val="tx1"/>
                </a:solidFill>
                <a:effectLst/>
                <a:latin typeface="+mn-lt"/>
                <a:ea typeface="+mn-ea"/>
                <a:cs typeface="+mn-cs"/>
              </a:rPr>
              <a:t>Høyesterett har gitt</a:t>
            </a:r>
            <a:r>
              <a:rPr lang="nb-NO" sz="1200" b="0" kern="1200" baseline="0" dirty="0" smtClean="0">
                <a:solidFill>
                  <a:schemeClr val="tx1"/>
                </a:solidFill>
                <a:effectLst/>
                <a:latin typeface="+mn-lt"/>
                <a:ea typeface="+mn-ea"/>
                <a:cs typeface="+mn-cs"/>
              </a:rPr>
              <a:t> uttrykk for at v</a:t>
            </a:r>
            <a:r>
              <a:rPr lang="nb-NO" sz="1200" b="0" kern="1200" dirty="0" smtClean="0">
                <a:solidFill>
                  <a:schemeClr val="tx1"/>
                </a:solidFill>
                <a:effectLst/>
                <a:latin typeface="+mn-lt"/>
                <a:ea typeface="+mn-ea"/>
                <a:cs typeface="+mn-cs"/>
              </a:rPr>
              <a:t>isse endringer kan være av en så inngripende karakter, og bety så mye for arbeidstakerens nå- og fremtidige situasjon, at de bør utløse en valgrett. Hva som ligger i dette må avgjøres helt konkret. Og Høyesterett uttaler at slike endringer vil erfaringsmessig lettere oppstå når begrensede deler av en virksomhet overføres, enn når overføringen gjelder en hel bedrift eller en klart selvstendig del av denne.</a:t>
            </a:r>
          </a:p>
          <a:p>
            <a:endParaRPr lang="nb-NO" sz="1200" b="0" kern="1200" dirty="0" smtClean="0">
              <a:solidFill>
                <a:schemeClr val="tx1"/>
              </a:solidFill>
              <a:effectLst/>
              <a:latin typeface="+mn-lt"/>
              <a:ea typeface="+mn-ea"/>
              <a:cs typeface="+mn-cs"/>
            </a:endParaRPr>
          </a:p>
          <a:p>
            <a:r>
              <a:rPr lang="nb-NO" sz="1200" b="0" kern="1200" baseline="0" dirty="0" smtClean="0">
                <a:solidFill>
                  <a:schemeClr val="tx1"/>
                </a:solidFill>
                <a:effectLst/>
                <a:latin typeface="+mn-lt"/>
                <a:ea typeface="+mn-ea"/>
                <a:cs typeface="+mn-cs"/>
              </a:rPr>
              <a:t>Av forarbeidene fremgår det at det vil være relevant </a:t>
            </a:r>
            <a:r>
              <a:rPr lang="nb-NO" sz="1200" kern="1200" dirty="0" smtClean="0">
                <a:solidFill>
                  <a:schemeClr val="tx1"/>
                </a:solidFill>
                <a:effectLst/>
                <a:latin typeface="+mn-lt"/>
                <a:ea typeface="+mn-ea"/>
                <a:cs typeface="+mn-cs"/>
              </a:rPr>
              <a:t>å vurdere valgretten i forhold til sannsynligheten for at de ansatte vil miste sine arbeidsplasser ved en snarlig nedbemanning hos ny arbeidsgiver. Et annet viktig moment for å innrømme arbeidstaker valgrett kan være hvilke pensjonsrettigheter arbeidstakerne vil få i forhold til tidligere. Splitting av arbeidsmiljøet eller tap av fellesskap på arbeidsplassen</a:t>
            </a:r>
            <a:r>
              <a:rPr lang="nb-NO" sz="1200" kern="1200" baseline="0" dirty="0" smtClean="0">
                <a:solidFill>
                  <a:schemeClr val="tx1"/>
                </a:solidFill>
                <a:effectLst/>
                <a:latin typeface="+mn-lt"/>
                <a:ea typeface="+mn-ea"/>
                <a:cs typeface="+mn-cs"/>
              </a:rPr>
              <a:t> kan etter omstendighetene også være relevante momenter i spørsmålet om valgrett. Men det er likevel slik at det skal relativt mye til for at de forhold som er anført her medfører en «ikke uvesentlig endring i arbeidstakers situasjon» slik at arbeidstaker innrømmes en valgrett. </a:t>
            </a:r>
            <a:r>
              <a:rPr lang="nb-NO" sz="1200" kern="1200" dirty="0" smtClean="0">
                <a:solidFill>
                  <a:schemeClr val="tx1"/>
                </a:solidFill>
                <a:effectLst/>
                <a:latin typeface="+mn-lt"/>
                <a:ea typeface="+mn-ea"/>
                <a:cs typeface="+mn-cs"/>
              </a:rPr>
              <a:t> </a:t>
            </a:r>
            <a:endParaRPr lang="nb-NO" sz="1200" b="0" kern="1200" dirty="0" smtClean="0">
              <a:solidFill>
                <a:schemeClr val="tx1"/>
              </a:solidFill>
              <a:effectLst/>
              <a:latin typeface="+mn-lt"/>
              <a:ea typeface="+mn-ea"/>
              <a:cs typeface="+mn-cs"/>
            </a:endParaRPr>
          </a:p>
          <a:p>
            <a:endParaRPr lang="nb-NO" sz="1200" b="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Bedømmelsen av om endringene utløser valgrett, må skje med utgangspunkt i situasjonen når virksomhetsoverdragelsen finner sted, men også slik at nærliggende fremtidige endringer tas i betraktning. </a:t>
            </a: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5</a:t>
            </a:fld>
            <a:endParaRPr lang="nb-NO"/>
          </a:p>
        </p:txBody>
      </p:sp>
    </p:spTree>
    <p:extLst>
      <p:ext uri="{BB962C8B-B14F-4D97-AF65-F5344CB8AC3E}">
        <p14:creationId xmlns:p14="http://schemas.microsoft.com/office/powerpoint/2010/main" val="136789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Overdragelse av virksomhet til</a:t>
            </a:r>
            <a:r>
              <a:rPr lang="nb-NO" baseline="0" dirty="0" smtClean="0"/>
              <a:t> annen arbeidsgiver er ikke i seg selv grunn for oppsigelse; hverken fra tidligere eller ny arbeidsgiver, aml. § 16-4</a:t>
            </a:r>
          </a:p>
          <a:p>
            <a:endParaRPr lang="nb-NO" dirty="0" smtClean="0"/>
          </a:p>
          <a:p>
            <a:r>
              <a:rPr lang="nb-NO" dirty="0" smtClean="0"/>
              <a:t>Ikke dermed sagt at en virksomhetsoverdragelse ikke kan medføre saklig grunn til å fremme oppsigelse(r).</a:t>
            </a:r>
            <a:r>
              <a:rPr lang="nb-NO" baseline="0" dirty="0" smtClean="0"/>
              <a:t> Det er nemlig ikke slik at overtagende virksomhet er forpliktet til å opprettholde samme antall ansatte som overtagende og overdragende virksomhet hadde før overdragelsestidspunktet. Dersom man etter overdragelsen blir sittende med flere ansatte enn det det er behov for vil det kunne medføre et saklig grunnlag for oppsigelse som følge av behovet for rasjonalisering , jfr. aml. § 15-7 (2). Det er altså ikke virksomhetsoverdragelsen som i seg selv er årsaken til oppsigelsen, men konsekvensen av den. Og det vil som sagt kunne være saklig.</a:t>
            </a:r>
          </a:p>
          <a:p>
            <a:endParaRPr lang="nb-NO" baseline="0" dirty="0" smtClean="0"/>
          </a:p>
          <a:p>
            <a:r>
              <a:rPr lang="nb-NO" baseline="0" dirty="0" smtClean="0"/>
              <a:t>Utvelgelsen av hvem som må gå må gjøres etter de alminnelige prinsippene for utvelgelse. Hvilken bedrift de opprinnelig kom fra vil da i seg selv ikke ha betydning for utvelgelsen.</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6</a:t>
            </a:fld>
            <a:endParaRPr lang="nb-NO"/>
          </a:p>
        </p:txBody>
      </p:sp>
    </p:spTree>
    <p:extLst>
      <p:ext uri="{BB962C8B-B14F-4D97-AF65-F5344CB8AC3E}">
        <p14:creationId xmlns:p14="http://schemas.microsoft.com/office/powerpoint/2010/main" val="23023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Både tidligere og ny arbeidsgiver skal så tidlig som mulig gi informasjon om og drøfte overdragelsen med de tillitsvalgte. Det følger av aml.</a:t>
            </a:r>
            <a:r>
              <a:rPr lang="nb-NO" baseline="0" dirty="0" smtClean="0"/>
              <a:t> § 16-5 og Hovedavtalens § 13 B nr. </a:t>
            </a:r>
            <a:r>
              <a:rPr lang="nb-NO" baseline="0" smtClean="0"/>
              <a:t>3 og 5</a:t>
            </a:r>
            <a:r>
              <a:rPr lang="nb-NO" baseline="0" dirty="0" smtClean="0"/>
              <a:t>, se også aml. Kap.8.</a:t>
            </a:r>
          </a:p>
          <a:p>
            <a:endParaRPr lang="nb-NO" baseline="0" dirty="0" smtClean="0"/>
          </a:p>
          <a:p>
            <a:r>
              <a:rPr lang="nb-NO" baseline="0" dirty="0" smtClean="0"/>
              <a:t>Det skal gis særskilt informasjon om </a:t>
            </a:r>
          </a:p>
          <a:p>
            <a:pPr marL="228600" indent="-228600">
              <a:buAutoNum type="alphaLcParenR"/>
            </a:pPr>
            <a:r>
              <a:rPr lang="nb-NO" baseline="0" dirty="0" smtClean="0"/>
              <a:t>Grunnen til overdragelsen</a:t>
            </a:r>
          </a:p>
          <a:p>
            <a:pPr marL="228600" indent="-228600">
              <a:buAutoNum type="alphaLcParenR"/>
            </a:pPr>
            <a:r>
              <a:rPr lang="nb-NO" baseline="0" dirty="0" smtClean="0"/>
              <a:t>Fastsatt eller foreslått dato for overdragelsen</a:t>
            </a:r>
          </a:p>
          <a:p>
            <a:pPr marL="228600" indent="-228600">
              <a:buAutoNum type="alphaLcParenR"/>
            </a:pPr>
            <a:r>
              <a:rPr lang="nb-NO" baseline="0" dirty="0" smtClean="0"/>
              <a:t>De rettslige, økonomiske og sosiale følger av overdragelsen</a:t>
            </a:r>
          </a:p>
          <a:p>
            <a:pPr marL="228600" indent="-228600">
              <a:buAutoNum type="alphaLcParenR"/>
            </a:pPr>
            <a:r>
              <a:rPr lang="nb-NO" baseline="0" dirty="0" smtClean="0"/>
              <a:t>Endringer i tariffavtaleforhold</a:t>
            </a:r>
          </a:p>
          <a:p>
            <a:pPr marL="228600" indent="-228600">
              <a:buAutoNum type="alphaLcParenR"/>
            </a:pPr>
            <a:r>
              <a:rPr lang="nb-NO" baseline="0" dirty="0" smtClean="0"/>
              <a:t>Planlagte tiltak overfor arbeidstakere</a:t>
            </a:r>
          </a:p>
          <a:p>
            <a:pPr marL="228600" indent="-228600">
              <a:buAutoNum type="alphaLcParenR"/>
            </a:pPr>
            <a:r>
              <a:rPr lang="nb-NO" baseline="0" dirty="0" smtClean="0"/>
              <a:t>Reservasjons- og fortrinnsrett, og frister for å utøve slike rettigheter</a:t>
            </a:r>
          </a:p>
          <a:p>
            <a:pPr marL="228600" indent="-228600">
              <a:buAutoNum type="alphaLcParenR"/>
            </a:pPr>
            <a:endParaRPr lang="nb-NO" baseline="0" dirty="0" smtClean="0"/>
          </a:p>
          <a:p>
            <a:pPr marL="0" indent="0">
              <a:buNone/>
            </a:pPr>
            <a:r>
              <a:rPr lang="nb-NO" baseline="0" dirty="0" smtClean="0"/>
              <a:t>Dersom tidligere eller ny arbeidsgiver planlegger tiltak overfor arbeidstakerne, skal dette så tidlig som mulig drøftes med tillitsvalgte med sikte på å oppnå en avtale</a:t>
            </a:r>
          </a:p>
          <a:p>
            <a:pPr marL="0" indent="0">
              <a:buNone/>
            </a:pPr>
            <a:endParaRPr lang="nb-NO" baseline="0" dirty="0" smtClean="0"/>
          </a:p>
          <a:p>
            <a:pPr marL="0" indent="0">
              <a:buNone/>
            </a:pPr>
            <a:r>
              <a:rPr lang="nb-NO" baseline="0" dirty="0" smtClean="0"/>
              <a:t>Hovedavtalen har også en særskilt bestemmelse som retter seg mot bedrifter som etablerer eller går inn i et forpliktende samarbeid med andre finansbedrifter, men som ikke faller inn under bestemmelsene om virksomhetsoverdragelse. Etter HA § 13 B nr. 5 anbefaler hovedtariffpartene, Finans Norge og Finansforbundet, at de tillitsvalgte sikres representasjon i samarbeidsselskapets besluttende organer.</a:t>
            </a:r>
          </a:p>
          <a:p>
            <a:pPr marL="228600" indent="-228600">
              <a:buAutoNum type="alphaLcParenR"/>
            </a:pPr>
            <a:endParaRPr lang="nb-NO" baseline="0" dirty="0" smtClean="0"/>
          </a:p>
          <a:p>
            <a:pPr marL="228600" indent="-228600">
              <a:buAutoNum type="alphaLcParenR"/>
            </a:pP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7</a:t>
            </a:fld>
            <a:endParaRPr lang="nb-NO"/>
          </a:p>
        </p:txBody>
      </p:sp>
    </p:spTree>
    <p:extLst>
      <p:ext uri="{BB962C8B-B14F-4D97-AF65-F5344CB8AC3E}">
        <p14:creationId xmlns:p14="http://schemas.microsoft.com/office/powerpoint/2010/main" val="991024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7500" lnSpcReduction="20000"/>
          </a:bodyPr>
          <a:lstStyle/>
          <a:p>
            <a:r>
              <a:rPr lang="nb-NO" dirty="0" smtClean="0"/>
              <a:t>Følger du denne lenken vil du møte Inger Stensaker som er professor ved Institutt for strategi og ledelse,</a:t>
            </a:r>
            <a:r>
              <a:rPr lang="nb-NO" baseline="0" dirty="0" smtClean="0"/>
              <a:t> </a:t>
            </a:r>
            <a:r>
              <a:rPr lang="nb-NO" dirty="0" smtClean="0"/>
              <a:t>Norges Handelshøyskole i Bergen. Hun har forsket på fusjoner og sammenslåinger og i en liten film som ligger på </a:t>
            </a:r>
            <a:r>
              <a:rPr lang="nb-NO" dirty="0" err="1" smtClean="0"/>
              <a:t>YouTube</a:t>
            </a:r>
            <a:r>
              <a:rPr lang="nb-NO" dirty="0" smtClean="0"/>
              <a:t> trekker hun frem tre avgjørende forhold som må på plass for å sikre en vellykket prosess.</a:t>
            </a:r>
          </a:p>
          <a:p>
            <a:endParaRPr lang="nb-NO" dirty="0" smtClean="0"/>
          </a:p>
          <a:p>
            <a:r>
              <a:rPr lang="nb-NO" dirty="0" smtClean="0"/>
              <a:t>For å gjøre det litt enkelt for deg/dere har vi gjengitt presentasjonen hennes, og den går omtrent slik:</a:t>
            </a:r>
          </a:p>
          <a:p>
            <a:pPr marL="0" indent="0">
              <a:buNone/>
            </a:pPr>
            <a:endParaRPr lang="nb-NO" dirty="0" smtClean="0"/>
          </a:p>
          <a:p>
            <a:pPr marL="0" indent="0">
              <a:buNone/>
            </a:pPr>
            <a:r>
              <a:rPr lang="nb-NO" b="1" dirty="0" smtClean="0"/>
              <a:t>Målsettingen må være krystallklar</a:t>
            </a:r>
          </a:p>
          <a:p>
            <a:pPr marL="457200" lvl="1" indent="0">
              <a:buNone/>
            </a:pPr>
            <a:r>
              <a:rPr lang="nb-NO" dirty="0" smtClean="0"/>
              <a:t>Hvorfor skal vi fusjonere/slå sammen?</a:t>
            </a:r>
          </a:p>
          <a:p>
            <a:pPr marL="457200" lvl="1" indent="0">
              <a:buNone/>
            </a:pPr>
            <a:r>
              <a:rPr lang="nb-NO" dirty="0" smtClean="0"/>
              <a:t>Ved å utvikle en visjon – dvs.</a:t>
            </a:r>
            <a:r>
              <a:rPr lang="nb-NO" baseline="0" dirty="0" smtClean="0"/>
              <a:t> </a:t>
            </a:r>
            <a:r>
              <a:rPr lang="nb-NO" dirty="0" smtClean="0"/>
              <a:t>et fremtidsbilde – vil ambisjonene synliggjøres, noe som igjen vil kunne virke motiverende på de ansatte.</a:t>
            </a:r>
            <a:r>
              <a:rPr lang="nb-NO" baseline="0" dirty="0" smtClean="0"/>
              <a:t> </a:t>
            </a:r>
          </a:p>
          <a:p>
            <a:pPr marL="457200" lvl="1" indent="0">
              <a:buNone/>
            </a:pPr>
            <a:r>
              <a:rPr lang="nb-NO" baseline="0" dirty="0" smtClean="0"/>
              <a:t>En klar målsetting legger føringer på hvordan den nye enheten organiseres – og hvordan man legger opp integreringsprosessen.</a:t>
            </a:r>
          </a:p>
          <a:p>
            <a:pPr marL="457200" lvl="1" indent="0">
              <a:buNone/>
            </a:pPr>
            <a:endParaRPr lang="nb-NO" baseline="0" dirty="0" smtClean="0"/>
          </a:p>
          <a:p>
            <a:pPr marL="0" lvl="0" indent="0">
              <a:buNone/>
            </a:pPr>
            <a:r>
              <a:rPr lang="nb-NO" b="1" baseline="0" dirty="0" smtClean="0"/>
              <a:t>Det må settes klare rammebetingelser for fusjonen/sammenslåingen</a:t>
            </a:r>
          </a:p>
          <a:p>
            <a:pPr marL="0" lvl="0" indent="0">
              <a:buNone/>
            </a:pPr>
            <a:r>
              <a:rPr lang="nb-NO" baseline="0" dirty="0" smtClean="0"/>
              <a:t>	Hva som skal endres – og eventuelt ikke endres – må avklares</a:t>
            </a:r>
          </a:p>
          <a:p>
            <a:pPr marL="0" lvl="0" indent="0">
              <a:buNone/>
            </a:pPr>
            <a:r>
              <a:rPr lang="nb-NO" baseline="0" dirty="0" smtClean="0"/>
              <a:t>	Ved en fusjon/sammenslåing får man gjerne dobbelt sett med en rekke fusjoner/stillinger, og det er en rekke 	beslutninger som må tas i forhold til dette.</a:t>
            </a:r>
          </a:p>
          <a:p>
            <a:pPr marL="0" lvl="0" indent="0">
              <a:buNone/>
            </a:pPr>
            <a:r>
              <a:rPr lang="nb-NO" baseline="0" dirty="0" smtClean="0"/>
              <a:t>	Dersom prosessen trekker ut i tid vil det skape stor usikkerhet, så tidsaspektet er vesentlig</a:t>
            </a:r>
          </a:p>
          <a:p>
            <a:pPr marL="0" lvl="0" indent="0">
              <a:buNone/>
            </a:pPr>
            <a:endParaRPr lang="nb-NO" baseline="0" dirty="0" smtClean="0"/>
          </a:p>
          <a:p>
            <a:pPr marL="0" lvl="0" indent="0">
              <a:buNone/>
            </a:pPr>
            <a:r>
              <a:rPr lang="nb-NO" b="1" baseline="0" dirty="0" smtClean="0"/>
              <a:t>Man må sette inn dedikerte ressurser til å jobbe med sammenslåing</a:t>
            </a:r>
            <a:r>
              <a:rPr lang="nb-NO" baseline="0" dirty="0" smtClean="0"/>
              <a:t> </a:t>
            </a:r>
          </a:p>
          <a:p>
            <a:pPr marL="0" lvl="0" indent="0">
              <a:buNone/>
            </a:pPr>
            <a:r>
              <a:rPr lang="nb-NO" baseline="0" dirty="0" smtClean="0"/>
              <a:t>	Integrasjon krever masse arbeid, og kan ta flere år. Det må derfor settes av tid, penger og folk.</a:t>
            </a:r>
          </a:p>
          <a:p>
            <a:pPr marL="0" lvl="0" indent="0">
              <a:buNone/>
            </a:pPr>
            <a:r>
              <a:rPr lang="nb-NO" baseline="0" dirty="0" smtClean="0"/>
              <a:t>	De som jobber med integrasjon vil selv bli en del av integrasjonen og de blir helt avgjørende for å få med resten 	av organisasjonene. Så investering i tid, penger og folk er en god 	investering</a:t>
            </a:r>
          </a:p>
          <a:p>
            <a:pPr marL="0" lvl="0" indent="0">
              <a:buNone/>
            </a:pPr>
            <a:endParaRPr lang="nb-NO" baseline="0" dirty="0" smtClean="0"/>
          </a:p>
          <a:p>
            <a:pPr marL="0" lvl="0" indent="0">
              <a:buNone/>
            </a:pPr>
            <a:r>
              <a:rPr lang="nb-NO" baseline="0" dirty="0" smtClean="0"/>
              <a:t>Så langt Stensaker. Ser vi dette i sammenheng med aml. § 16-5 og informasjonsplikten og tillitsvalgtes drøftings- og forhandlingsrett med et særskilt fokus på de rettslige, økonomiske og sosiale følgende for arbeidstakerne, herunder forhandlinger om ny tariffavtale og eventuelle planlagte tiltak overfor de ansatte; da er man godt i gang. </a:t>
            </a:r>
          </a:p>
          <a:p>
            <a:pPr marL="0" lvl="0" indent="0">
              <a:buNone/>
            </a:pPr>
            <a:endParaRPr lang="nb-NO" baseline="0" dirty="0" smtClean="0"/>
          </a:p>
          <a:p>
            <a:pPr marL="0" lvl="0" indent="0">
              <a:buNone/>
            </a:pPr>
            <a:r>
              <a:rPr lang="nb-NO" baseline="0" dirty="0" smtClean="0"/>
              <a:t>Som et supplement til dette kan du/dere lese fagdokumentet som følger denne presentasjonen. Her tar vi opp viktige forhold vedrørende god eierskapsstyring (</a:t>
            </a:r>
            <a:r>
              <a:rPr lang="nb-NO" baseline="0" dirty="0" err="1" smtClean="0"/>
              <a:t>corporate</a:t>
            </a:r>
            <a:r>
              <a:rPr lang="nb-NO" baseline="0" dirty="0" smtClean="0"/>
              <a:t> </a:t>
            </a:r>
            <a:r>
              <a:rPr lang="nb-NO" baseline="0" dirty="0" err="1" smtClean="0"/>
              <a:t>governance</a:t>
            </a:r>
            <a:r>
              <a:rPr lang="nb-NO" baseline="0" dirty="0" smtClean="0"/>
              <a:t>) og hvordan sikre at ledelsen, gjennom drøftinger med de tillitsvalgte og får de ansatte med på en god gjennomføring av beslutningen.</a:t>
            </a:r>
          </a:p>
          <a:p>
            <a:pPr marL="0" lvl="0" indent="0">
              <a:buNone/>
            </a:pPr>
            <a:r>
              <a:rPr lang="nb-NO" baseline="0" dirty="0" smtClean="0"/>
              <a:t>	</a:t>
            </a:r>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8</a:t>
            </a:fld>
            <a:endParaRPr lang="nb-NO"/>
          </a:p>
        </p:txBody>
      </p:sp>
    </p:spTree>
    <p:extLst>
      <p:ext uri="{BB962C8B-B14F-4D97-AF65-F5344CB8AC3E}">
        <p14:creationId xmlns:p14="http://schemas.microsoft.com/office/powerpoint/2010/main" val="298648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4399" y="374400"/>
            <a:ext cx="8451613"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81494"/>
            <a:ext cx="5164236" cy="3177465"/>
          </a:xfrm>
          <a:prstGeom prst="rect">
            <a:avLst/>
          </a:prstGeom>
        </p:spPr>
      </p:pic>
      <p:sp>
        <p:nvSpPr>
          <p:cNvPr id="9"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6"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
            <a:ext cx="9144000" cy="5143499"/>
          </a:xfrm>
        </p:spPr>
        <p:txBody>
          <a:bodyPr/>
          <a:lstStyle>
            <a:lvl1pPr>
              <a:defRPr baseline="0"/>
            </a:lvl1p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side med to tekstbokser">
    <p:spTree>
      <p:nvGrpSpPr>
        <p:cNvPr id="1" name=""/>
        <p:cNvGrpSpPr/>
        <p:nvPr/>
      </p:nvGrpSpPr>
      <p:grpSpPr>
        <a:xfrm>
          <a:off x="0" y="0"/>
          <a:ext cx="0" cy="0"/>
          <a:chOff x="0" y="0"/>
          <a:chExt cx="0" cy="0"/>
        </a:xfrm>
      </p:grpSpPr>
      <p:sp>
        <p:nvSpPr>
          <p:cNvPr id="7"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5" name="Plassholder for innhold 2"/>
          <p:cNvSpPr>
            <a:spLocks noGrp="1"/>
          </p:cNvSpPr>
          <p:nvPr>
            <p:ph idx="1" hasCustomPrompt="1"/>
          </p:nvPr>
        </p:nvSpPr>
        <p:spPr>
          <a:xfrm>
            <a:off x="285748" y="1456694"/>
            <a:ext cx="4136623"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16" name="Plassholder for innhold 2"/>
          <p:cNvSpPr>
            <a:spLocks noGrp="1"/>
          </p:cNvSpPr>
          <p:nvPr>
            <p:ph idx="10" hasCustomPrompt="1"/>
          </p:nvPr>
        </p:nvSpPr>
        <p:spPr>
          <a:xfrm>
            <a:off x="4605251" y="1456694"/>
            <a:ext cx="4130762"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Picture 1"/>
          <p:cNvPicPr>
            <a:picLocks noChangeAspect="1"/>
          </p:cNvPicPr>
          <p:nvPr userDrawn="1"/>
        </p:nvPicPr>
        <p:blipFill>
          <a:blip r:embed="rId2"/>
          <a:stretch>
            <a:fillRect/>
          </a:stretch>
        </p:blipFill>
        <p:spPr>
          <a:xfrm>
            <a:off x="0" y="181535"/>
            <a:ext cx="9144000" cy="428625"/>
          </a:xfrm>
          <a:prstGeom prst="rect">
            <a:avLst/>
          </a:prstGeom>
        </p:spPr>
      </p:pic>
      <p:sp>
        <p:nvSpPr>
          <p:cNvPr id="3" name="Title 2"/>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8458579"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 og bil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a:stretch>
            <a:fillRect/>
          </a:stretch>
        </p:blipFill>
        <p:spPr>
          <a:xfrm>
            <a:off x="5709769" y="1482027"/>
            <a:ext cx="3058912" cy="1329527"/>
          </a:xfrm>
          <a:prstGeom prst="rect">
            <a:avLst/>
          </a:prstGeom>
        </p:spPr>
      </p:pic>
      <p:sp>
        <p:nvSpPr>
          <p:cNvPr id="3" name="Text Placeholder 2"/>
          <p:cNvSpPr>
            <a:spLocks noGrp="1"/>
          </p:cNvSpPr>
          <p:nvPr>
            <p:ph type="body" sz="quarter" idx="11" hasCustomPrompt="1"/>
          </p:nvPr>
        </p:nvSpPr>
        <p:spPr>
          <a:xfrm>
            <a:off x="6105287" y="1851072"/>
            <a:ext cx="2257317" cy="890587"/>
          </a:xfrm>
        </p:spPr>
        <p:txBody>
          <a:bodyPr/>
          <a:lstStyle>
            <a:lvl1pPr marL="0" indent="0">
              <a:buFontTx/>
              <a:buNone/>
              <a:defRPr lang="en-US" sz="18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pic>
        <p:nvPicPr>
          <p:cNvPr id="11" name="Picture 10"/>
          <p:cNvPicPr>
            <a:picLocks noChangeAspect="1"/>
          </p:cNvPicPr>
          <p:nvPr userDrawn="1"/>
        </p:nvPicPr>
        <p:blipFill>
          <a:blip r:embed="rId2"/>
          <a:stretch>
            <a:fillRect/>
          </a:stretch>
        </p:blipFill>
        <p:spPr>
          <a:xfrm>
            <a:off x="5714907" y="2904779"/>
            <a:ext cx="3058912" cy="1329527"/>
          </a:xfrm>
          <a:prstGeom prst="rect">
            <a:avLst/>
          </a:prstGeom>
        </p:spPr>
      </p:pic>
      <p:sp>
        <p:nvSpPr>
          <p:cNvPr id="12" name="Text Placeholder 2"/>
          <p:cNvSpPr>
            <a:spLocks noGrp="1"/>
          </p:cNvSpPr>
          <p:nvPr>
            <p:ph type="body" sz="quarter" idx="12" hasCustomPrompt="1"/>
          </p:nvPr>
        </p:nvSpPr>
        <p:spPr>
          <a:xfrm>
            <a:off x="6110425" y="3273824"/>
            <a:ext cx="2252179" cy="890587"/>
          </a:xfrm>
        </p:spPr>
        <p:txBody>
          <a:bodyPr/>
          <a:lstStyle>
            <a:lvl1pPr marL="0" indent="0">
              <a:buFontTx/>
              <a:buNone/>
              <a:defRPr lang="en-US" sz="18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0" name="Plassholder for innhold 2"/>
          <p:cNvSpPr>
            <a:spLocks noGrp="1"/>
          </p:cNvSpPr>
          <p:nvPr>
            <p:ph idx="1" hasCustomPrompt="1"/>
          </p:nvPr>
        </p:nvSpPr>
        <p:spPr>
          <a:xfrm>
            <a:off x="285748" y="1456694"/>
            <a:ext cx="5184027"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luttside grønn">
    <p:spTree>
      <p:nvGrpSpPr>
        <p:cNvPr id="1" name=""/>
        <p:cNvGrpSpPr/>
        <p:nvPr/>
      </p:nvGrpSpPr>
      <p:grpSpPr>
        <a:xfrm>
          <a:off x="0" y="0"/>
          <a:ext cx="0" cy="0"/>
          <a:chOff x="0" y="0"/>
          <a:chExt cx="0" cy="0"/>
        </a:xfrm>
      </p:grpSpPr>
      <p:sp>
        <p:nvSpPr>
          <p:cNvPr id="5" name="Rektangel 9"/>
          <p:cNvSpPr/>
          <p:nvPr userDrawn="1"/>
        </p:nvSpPr>
        <p:spPr>
          <a:xfrm>
            <a:off x="0" y="0"/>
            <a:ext cx="9144000" cy="5143500"/>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 name="Bilde 5" descr="Logo_neg.png"/>
          <p:cNvPicPr>
            <a:picLocks noChangeAspect="1"/>
          </p:cNvPicPr>
          <p:nvPr userDrawn="1"/>
        </p:nvPicPr>
        <p:blipFill>
          <a:blip r:embed="rId2" cstate="screen"/>
          <a:srcRect/>
          <a:stretch>
            <a:fillRect/>
          </a:stretch>
        </p:blipFill>
        <p:spPr bwMode="auto">
          <a:xfrm>
            <a:off x="2155830" y="1902708"/>
            <a:ext cx="4832339" cy="1338084"/>
          </a:xfrm>
          <a:prstGeom prst="rect">
            <a:avLst/>
          </a:prstGeom>
          <a:noFill/>
          <a:ln w="9525">
            <a:noFill/>
            <a:miter lim="800000"/>
            <a:headEnd/>
            <a:tailEnd/>
          </a:ln>
        </p:spPr>
      </p:pic>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285749" y="1400400"/>
            <a:ext cx="8229600" cy="3249306"/>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957330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288471" y="1400400"/>
            <a:ext cx="4232729" cy="3175644"/>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730750" y="1400904"/>
            <a:ext cx="4038600" cy="318516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83805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76862"/>
            <a:ext cx="5164235" cy="3168000"/>
          </a:xfrm>
          <a:prstGeom prst="rect">
            <a:avLst/>
          </a:prstGeom>
        </p:spPr>
      </p:pic>
      <p:sp>
        <p:nvSpPr>
          <p:cNvPr id="11"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5"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67397"/>
            <a:ext cx="5164236" cy="3160527"/>
          </a:xfrm>
          <a:prstGeom prst="rect">
            <a:avLst/>
          </a:prstGeom>
        </p:spPr>
      </p:pic>
      <p:sp>
        <p:nvSpPr>
          <p:cNvPr id="8"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89883" y="1674122"/>
            <a:ext cx="5164236" cy="316781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sp>
        <p:nvSpPr>
          <p:cNvPr id="8"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10" name="Rektangel 9"/>
          <p:cNvSpPr/>
          <p:nvPr userDrawn="1"/>
        </p:nvSpPr>
        <p:spPr>
          <a:xfrm>
            <a:off x="1" y="0"/>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userDrawn="1">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1050" y="1667397"/>
            <a:ext cx="5173069" cy="3162010"/>
          </a:xfrm>
          <a:prstGeom prst="rect">
            <a:avLst/>
          </a:prstGeom>
        </p:spPr>
      </p:pic>
      <p:sp>
        <p:nvSpPr>
          <p:cNvPr id="9"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1"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13380638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022912" y="1973167"/>
            <a:ext cx="5098176" cy="2569928"/>
          </a:xfrm>
        </p:spPr>
        <p:txBody>
          <a:bodyPr>
            <a:normAutofit/>
          </a:bodyPr>
          <a:lstStyle>
            <a:lvl1pPr algn="l">
              <a:buClr>
                <a:srgbClr val="124E91"/>
              </a:buClr>
              <a:defRPr sz="2400">
                <a:solidFill>
                  <a:srgbClr val="124E91"/>
                </a:solidFill>
                <a:latin typeface="Arial" charset="0"/>
                <a:ea typeface="Arial" charset="0"/>
                <a:cs typeface="Arial" charset="0"/>
              </a:defRPr>
            </a:lvl1pPr>
            <a:lvl2pPr algn="l">
              <a:buClr>
                <a:srgbClr val="00B381"/>
              </a:buClr>
              <a:defRPr sz="1800">
                <a:latin typeface="Arial" charset="0"/>
                <a:ea typeface="Arial" charset="0"/>
                <a:cs typeface="Arial" charset="0"/>
              </a:defRPr>
            </a:lvl2pPr>
            <a:lvl3pPr algn="l">
              <a:buClr>
                <a:srgbClr val="00B381"/>
              </a:buClr>
              <a:defRPr sz="1800">
                <a:latin typeface="Arial" charset="0"/>
                <a:ea typeface="Arial" charset="0"/>
                <a:cs typeface="Arial" charset="0"/>
              </a:defRPr>
            </a:lvl3pPr>
            <a:lvl4pPr algn="l">
              <a:buClr>
                <a:srgbClr val="00B381"/>
              </a:buClr>
              <a:defRPr sz="1800">
                <a:latin typeface="Arial" charset="0"/>
                <a:ea typeface="Arial" charset="0"/>
                <a:cs typeface="Arial" charset="0"/>
              </a:defRPr>
            </a:lvl4pPr>
            <a:lvl5pPr algn="l">
              <a:buClr>
                <a:srgbClr val="00B381"/>
              </a:buClr>
              <a:defRPr sz="1800">
                <a:latin typeface="Arial" charset="0"/>
                <a:ea typeface="Arial" charset="0"/>
                <a:cs typeface="Arial" charset="0"/>
              </a:defRPr>
            </a:lvl5pPr>
          </a:lstStyle>
          <a:p>
            <a:pPr lvl="0"/>
            <a:r>
              <a:rPr lang="nb-NO" dirty="0" smtClean="0"/>
              <a:t>Klikk for å skrive tekst</a:t>
            </a:r>
            <a:endParaRPr lang="nb-NO" dirty="0"/>
          </a:p>
        </p:txBody>
      </p:sp>
      <p:sp>
        <p:nvSpPr>
          <p:cNvPr id="10" name="Rektangel 9"/>
          <p:cNvSpPr/>
          <p:nvPr userDrawn="1"/>
        </p:nvSpPr>
        <p:spPr>
          <a:xfrm>
            <a:off x="0" y="1211"/>
            <a:ext cx="9144000" cy="140999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ittel 1"/>
          <p:cNvSpPr>
            <a:spLocks noGrp="1"/>
          </p:cNvSpPr>
          <p:nvPr>
            <p:ph type="title" hasCustomPrompt="1"/>
          </p:nvPr>
        </p:nvSpPr>
        <p:spPr>
          <a:xfrm>
            <a:off x="288471" y="484217"/>
            <a:ext cx="8447542" cy="857250"/>
          </a:xfrm>
        </p:spPr>
        <p:txBody>
          <a:bodyPr/>
          <a:lstStyle>
            <a:lvl1pPr>
              <a:defRPr b="0">
                <a:solidFill>
                  <a:schemeClr val="bg1"/>
                </a:solidFill>
                <a:latin typeface="Arial" charset="0"/>
                <a:ea typeface="Arial" charset="0"/>
                <a:cs typeface="Arial" charset="0"/>
              </a:defRPr>
            </a:lvl1pPr>
          </a:lstStyle>
          <a:p>
            <a:r>
              <a:rPr lang="nb-NO" dirty="0" smtClean="0"/>
              <a:t>Agenda</a:t>
            </a:r>
            <a:endParaRPr lang="nb-NO" dirty="0"/>
          </a:p>
        </p:txBody>
      </p:sp>
      <p:pic>
        <p:nvPicPr>
          <p:cNvPr id="2" name="Picture 1"/>
          <p:cNvPicPr>
            <a:picLocks noChangeAspect="1"/>
          </p:cNvPicPr>
          <p:nvPr userDrawn="1"/>
        </p:nvPicPr>
        <p:blipFill>
          <a:blip r:embed="rId2"/>
          <a:stretch>
            <a:fillRect/>
          </a:stretch>
        </p:blipFill>
        <p:spPr>
          <a:xfrm>
            <a:off x="0" y="1411202"/>
            <a:ext cx="9144000" cy="42862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a:xfrm>
            <a:off x="288471" y="322856"/>
            <a:ext cx="5206241" cy="982242"/>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5208964"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tel og bilde2">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a:xfrm>
            <a:off x="288471" y="322856"/>
            <a:ext cx="5206241" cy="982242"/>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5208964"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5" name="Picture Placeholder 4"/>
          <p:cNvSpPr>
            <a:spLocks noGrp="1"/>
          </p:cNvSpPr>
          <p:nvPr>
            <p:ph type="pic" sz="quarter" idx="10" hasCustomPrompt="1"/>
          </p:nvPr>
        </p:nvSpPr>
        <p:spPr>
          <a:xfrm>
            <a:off x="5643563" y="181535"/>
            <a:ext cx="3500437" cy="4961965"/>
          </a:xfrm>
        </p:spPr>
        <p:txBody>
          <a:body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smtClean="0"/>
          </a:p>
          <a:p>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Plassholder for innhold 2"/>
          <p:cNvSpPr>
            <a:spLocks noGrp="1"/>
          </p:cNvSpPr>
          <p:nvPr>
            <p:ph idx="1" hasCustomPrompt="1"/>
          </p:nvPr>
        </p:nvSpPr>
        <p:spPr>
          <a:xfrm>
            <a:off x="285748" y="1456694"/>
            <a:ext cx="8450265"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2" name="Title 1"/>
          <p:cNvSpPr>
            <a:spLocks noGrp="1"/>
          </p:cNvSpPr>
          <p:nvPr>
            <p:ph type="title" hasCustomPrompt="1"/>
          </p:nvPr>
        </p:nvSpPr>
        <p:spPr>
          <a:xfrm>
            <a:off x="288471" y="322856"/>
            <a:ext cx="8447542" cy="982242"/>
          </a:xfrm>
        </p:spPr>
        <p:txBody>
          <a:bodyPr/>
          <a:lstStyle>
            <a:lvl1pPr>
              <a:defRPr baseline="0"/>
            </a:lvl1p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88471" y="322856"/>
            <a:ext cx="8455856" cy="982242"/>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285749" y="1456694"/>
            <a:ext cx="8458578" cy="3275644"/>
          </a:xfrm>
          <a:prstGeom prst="rect">
            <a:avLst/>
          </a:prstGeom>
        </p:spPr>
        <p:txBody>
          <a:bodyPr vert="horz" lIns="91440" tIns="45720" rIns="91440" bIns="45720" rtlCol="0">
            <a:normAutofit/>
          </a:bodyPr>
          <a:lstStyle/>
          <a:p>
            <a:pPr lvl="0"/>
            <a:r>
              <a:rPr lang="nb-NO" dirty="0" smtClean="0"/>
              <a:t>Klikk for å skrive inn tekst</a:t>
            </a:r>
          </a:p>
          <a:p>
            <a:pPr lvl="1"/>
            <a:r>
              <a:rPr lang="nb-NO" dirty="0" smtClean="0"/>
              <a:t>Andre nivå</a:t>
            </a:r>
          </a:p>
        </p:txBody>
      </p:sp>
    </p:spTree>
  </p:cSld>
  <p:clrMap bg1="lt1" tx1="dk1" bg2="lt2" tx2="dk2" accent1="accent1" accent2="accent2" accent3="accent3" accent4="accent4" accent5="accent5" accent6="accent6" hlink="hlink" folHlink="folHlink"/>
  <p:sldLayoutIdLst>
    <p:sldLayoutId id="2147483673" r:id="rId1"/>
    <p:sldLayoutId id="2147483667" r:id="rId2"/>
    <p:sldLayoutId id="2147483676" r:id="rId3"/>
    <p:sldLayoutId id="2147483672" r:id="rId4"/>
    <p:sldLayoutId id="2147483663" r:id="rId5"/>
    <p:sldLayoutId id="2147483683" r:id="rId6"/>
    <p:sldLayoutId id="2147483682" r:id="rId7"/>
    <p:sldLayoutId id="2147483685" r:id="rId8"/>
    <p:sldLayoutId id="2147483650" r:id="rId9"/>
    <p:sldLayoutId id="2147483680" r:id="rId10"/>
    <p:sldLayoutId id="2147483652" r:id="rId11"/>
    <p:sldLayoutId id="2147483678" r:id="rId12"/>
    <p:sldLayoutId id="2147483684" r:id="rId13"/>
    <p:sldLayoutId id="2147483671" r:id="rId14"/>
    <p:sldLayoutId id="2147483687" r:id="rId15"/>
    <p:sldLayoutId id="2147483688" r:id="rId16"/>
  </p:sldLayoutIdLst>
  <p:timing>
    <p:tnLst>
      <p:par>
        <p:cTn id="1" dur="indefinite" restart="never" nodeType="tmRoot"/>
      </p:par>
    </p:tnLst>
  </p:timing>
  <p:hf sldNum="0" hdr="0" ftr="0"/>
  <p:txStyles>
    <p:titleStyle>
      <a:lvl1pPr algn="l" defTabSz="457200" rtl="0" eaLnBrk="1" latinLnBrk="0" hangingPunct="1">
        <a:spcBef>
          <a:spcPct val="0"/>
        </a:spcBef>
        <a:buNone/>
        <a:defRPr sz="3200" b="0" kern="1200">
          <a:solidFill>
            <a:srgbClr val="124E91"/>
          </a:solidFill>
          <a:latin typeface="Arial" charset="0"/>
          <a:ea typeface="Arial" charset="0"/>
          <a:cs typeface="Arial" charset="0"/>
        </a:defRPr>
      </a:lvl1pPr>
    </p:titleStyle>
    <p:bodyStyle>
      <a:lvl1pPr marL="177800" indent="-177800" algn="l" defTabSz="457200" rtl="0" eaLnBrk="1" latinLnBrk="0" hangingPunct="1">
        <a:spcBef>
          <a:spcPts val="1200"/>
        </a:spcBef>
        <a:buClr>
          <a:srgbClr val="00B381"/>
        </a:buClr>
        <a:buFont typeface="Arial"/>
        <a:buChar char="•"/>
        <a:defRPr sz="1800" kern="1200">
          <a:solidFill>
            <a:srgbClr val="52565A"/>
          </a:solidFill>
          <a:latin typeface="Arial" charset="0"/>
          <a:ea typeface="Arial" charset="0"/>
          <a:cs typeface="Arial" charset="0"/>
        </a:defRPr>
      </a:lvl1pPr>
      <a:lvl2pPr marL="360363" indent="-182563" algn="l" defTabSz="457200" rtl="0" eaLnBrk="1" latinLnBrk="0" hangingPunct="1">
        <a:spcBef>
          <a:spcPts val="1200"/>
        </a:spcBef>
        <a:buClr>
          <a:srgbClr val="124E91"/>
        </a:buClr>
        <a:buSzPct val="100000"/>
        <a:buFont typeface=".AppleSystemUIFont" charset="-120"/>
        <a:buChar char="–"/>
        <a:defRPr sz="1600" kern="1200" baseline="0">
          <a:solidFill>
            <a:srgbClr val="52565A"/>
          </a:solidFill>
          <a:latin typeface="Arial" charset="0"/>
          <a:ea typeface="Arial" charset="0"/>
          <a:cs typeface="Arial" charset="0"/>
        </a:defRPr>
      </a:lvl2pPr>
      <a:lvl3pPr marL="646113" indent="-285750" algn="l" defTabSz="457200" rtl="0" eaLnBrk="1" latinLnBrk="0" hangingPunct="1">
        <a:spcBef>
          <a:spcPts val="1200"/>
        </a:spcBef>
        <a:buClr>
          <a:srgbClr val="00B381"/>
        </a:buClr>
        <a:buFont typeface=".AppleSystemUIFont" charset="-120"/>
        <a:buChar char="–"/>
        <a:defRPr sz="1600" kern="1200">
          <a:solidFill>
            <a:srgbClr val="52565A"/>
          </a:solidFill>
          <a:latin typeface="Arial" charset="0"/>
          <a:ea typeface="Arial" charset="0"/>
          <a:cs typeface="Arial" charset="0"/>
        </a:defRPr>
      </a:lvl3pPr>
      <a:lvl4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4pPr>
      <a:lvl5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5503" userDrawn="1">
          <p15:clr>
            <a:srgbClr val="F26B43"/>
          </p15:clr>
        </p15:guide>
        <p15:guide id="4" pos="249" userDrawn="1">
          <p15:clr>
            <a:srgbClr val="F26B43"/>
          </p15:clr>
        </p15:guide>
        <p15:guide id="5"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_xAdKx5raE8"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Virksomhetsoverdragelse</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84828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022912" y="2184182"/>
            <a:ext cx="5699612" cy="2569928"/>
          </a:xfrm>
        </p:spPr>
        <p:txBody>
          <a:bodyPr>
            <a:noAutofit/>
          </a:bodyPr>
          <a:lstStyle/>
          <a:p>
            <a:r>
              <a:rPr lang="nb-NO" sz="2000" dirty="0" smtClean="0"/>
              <a:t>Virksomhetsoverdragelse: Hva er det?</a:t>
            </a:r>
            <a:endParaRPr lang="nb-NO" sz="2000" dirty="0"/>
          </a:p>
          <a:p>
            <a:r>
              <a:rPr lang="nb-NO" sz="2000" dirty="0" smtClean="0"/>
              <a:t>Lønns- og arbeidsvilkår: Tariffavtalens stilling</a:t>
            </a:r>
            <a:endParaRPr lang="nb-NO" sz="2000" dirty="0"/>
          </a:p>
          <a:p>
            <a:r>
              <a:rPr lang="nb-NO" sz="2000" dirty="0" smtClean="0"/>
              <a:t>Reservasjonsretten</a:t>
            </a:r>
          </a:p>
          <a:p>
            <a:r>
              <a:rPr lang="nb-NO" sz="2000" dirty="0" smtClean="0"/>
              <a:t>Oppsigelsesvernet – en illusjon?</a:t>
            </a:r>
          </a:p>
          <a:p>
            <a:r>
              <a:rPr lang="nb-NO" sz="2000" dirty="0" smtClean="0"/>
              <a:t>Informasjonsplikt og drøftingsrett</a:t>
            </a:r>
            <a:endParaRPr lang="nb-NO" sz="2000" dirty="0"/>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907339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5748" y="651102"/>
            <a:ext cx="5206241" cy="982242"/>
          </a:xfrm>
        </p:spPr>
        <p:txBody>
          <a:bodyPr>
            <a:noAutofit/>
          </a:bodyPr>
          <a:lstStyle/>
          <a:p>
            <a:r>
              <a:rPr lang="nb-NO" sz="2400" dirty="0" smtClean="0"/>
              <a:t>Virksomhetsoverdragelse </a:t>
            </a:r>
            <a:r>
              <a:rPr lang="nb-NO" dirty="0" smtClean="0"/>
              <a:t/>
            </a:r>
            <a:br>
              <a:rPr lang="nb-NO" dirty="0" smtClean="0"/>
            </a:br>
            <a:r>
              <a:rPr lang="nb-NO" dirty="0" smtClean="0"/>
              <a:t>Hva er det?</a:t>
            </a:r>
            <a:endParaRPr lang="nb-NO" dirty="0"/>
          </a:p>
        </p:txBody>
      </p:sp>
      <p:sp>
        <p:nvSpPr>
          <p:cNvPr id="3" name="Plassholder for innhold 2"/>
          <p:cNvSpPr>
            <a:spLocks noGrp="1"/>
          </p:cNvSpPr>
          <p:nvPr>
            <p:ph idx="1"/>
          </p:nvPr>
        </p:nvSpPr>
        <p:spPr>
          <a:xfrm>
            <a:off x="285748" y="1867857"/>
            <a:ext cx="5208964" cy="3275643"/>
          </a:xfrm>
        </p:spPr>
        <p:txBody>
          <a:bodyPr/>
          <a:lstStyle/>
          <a:p>
            <a:pPr marL="0" indent="0">
              <a:buNone/>
            </a:pPr>
            <a:r>
              <a:rPr lang="nb-NO" dirty="0" err="1" smtClean="0"/>
              <a:t>Aml</a:t>
            </a:r>
            <a:r>
              <a:rPr lang="nb-NO" dirty="0" smtClean="0"/>
              <a:t>. kapittel 16</a:t>
            </a:r>
          </a:p>
          <a:p>
            <a:pPr marL="457200" indent="-457200">
              <a:buAutoNum type="arabicParenR"/>
            </a:pPr>
            <a:r>
              <a:rPr lang="nb-NO" dirty="0" smtClean="0"/>
              <a:t>Overføring av virksomhet eller del av virksomhet</a:t>
            </a:r>
            <a:endParaRPr lang="nb-NO" dirty="0"/>
          </a:p>
          <a:p>
            <a:pPr marL="457200" indent="-457200">
              <a:buAutoNum type="arabicParenR"/>
            </a:pPr>
            <a:r>
              <a:rPr lang="nb-NO" dirty="0" smtClean="0"/>
              <a:t>Overføring til annen arbeidsgiver</a:t>
            </a:r>
            <a:endParaRPr lang="nb-NO" dirty="0"/>
          </a:p>
          <a:p>
            <a:pPr marL="457200" indent="-457200">
              <a:buAutoNum type="arabicParenR"/>
            </a:pPr>
            <a:r>
              <a:rPr lang="nb-NO" dirty="0" smtClean="0"/>
              <a:t>Det må skje en overdragelse </a:t>
            </a:r>
          </a:p>
        </p:txBody>
      </p:sp>
      <p:pic>
        <p:nvPicPr>
          <p:cNvPr id="7" name="Bilde 3"/>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372557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idx="1"/>
          </p:nvPr>
        </p:nvPicPr>
        <p:blipFill rotWithShape="1">
          <a:blip r:embed="rId3" cstate="screen">
            <a:extLst>
              <a:ext uri="{28A0092B-C50C-407E-A947-70E740481C1C}">
                <a14:useLocalDpi xmlns:a14="http://schemas.microsoft.com/office/drawing/2010/main"/>
              </a:ext>
            </a:extLst>
          </a:blip>
          <a:stretch/>
        </p:blipFill>
        <p:spPr>
          <a:xfrm>
            <a:off x="5937738" y="1687484"/>
            <a:ext cx="2543911" cy="3344109"/>
          </a:xfrm>
          <a:prstGeom prst="rect">
            <a:avLst/>
          </a:prstGeom>
        </p:spPr>
      </p:pic>
      <p:sp>
        <p:nvSpPr>
          <p:cNvPr id="2" name="Tittel 1"/>
          <p:cNvSpPr>
            <a:spLocks noGrp="1"/>
          </p:cNvSpPr>
          <p:nvPr>
            <p:ph type="title"/>
          </p:nvPr>
        </p:nvSpPr>
        <p:spPr/>
        <p:txBody>
          <a:bodyPr/>
          <a:lstStyle/>
          <a:p>
            <a:r>
              <a:rPr lang="nb-NO" dirty="0"/>
              <a:t>Lønns- og </a:t>
            </a:r>
            <a:r>
              <a:rPr lang="nb-NO" dirty="0" smtClean="0"/>
              <a:t>arbeidsvilkår: </a:t>
            </a:r>
            <a:r>
              <a:rPr lang="nb-NO" dirty="0"/>
              <a:t>T</a:t>
            </a:r>
            <a:r>
              <a:rPr lang="nb-NO" dirty="0" smtClean="0"/>
              <a:t>ariffavtalens </a:t>
            </a:r>
            <a:r>
              <a:rPr lang="nb-NO" dirty="0"/>
              <a:t>stilling</a:t>
            </a:r>
          </a:p>
        </p:txBody>
      </p:sp>
      <p:pic>
        <p:nvPicPr>
          <p:cNvPr id="6" name="Plassholder for innhold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8005" y="1687484"/>
            <a:ext cx="2313949" cy="3191242"/>
          </a:xfrm>
          <a:prstGeom prst="rect">
            <a:avLst/>
          </a:prstGeom>
        </p:spPr>
      </p:pic>
      <p:sp>
        <p:nvSpPr>
          <p:cNvPr id="9" name="TekstSylinder 8"/>
          <p:cNvSpPr txBox="1"/>
          <p:nvPr/>
        </p:nvSpPr>
        <p:spPr>
          <a:xfrm>
            <a:off x="6061648" y="4353356"/>
            <a:ext cx="2162216" cy="338554"/>
          </a:xfrm>
          <a:prstGeom prst="rect">
            <a:avLst/>
          </a:prstGeom>
          <a:solidFill>
            <a:schemeClr val="bg1"/>
          </a:solidFill>
        </p:spPr>
        <p:txBody>
          <a:bodyPr wrap="square" rtlCol="0">
            <a:spAutoFit/>
          </a:bodyPr>
          <a:lstStyle/>
          <a:p>
            <a:pPr algn="ctr"/>
            <a:r>
              <a:rPr lang="nb-NO" sz="1600" dirty="0" smtClean="0">
                <a:solidFill>
                  <a:srgbClr val="00B381"/>
                </a:solidFill>
                <a:latin typeface="Arial" charset="0"/>
                <a:ea typeface="Arial" charset="0"/>
                <a:cs typeface="Arial" charset="0"/>
              </a:rPr>
              <a:t>BEDRIFTSAVTALE</a:t>
            </a:r>
            <a:endParaRPr lang="nb-NO" sz="1600" dirty="0">
              <a:solidFill>
                <a:srgbClr val="00B381"/>
              </a:solidFill>
              <a:latin typeface="Arial" charset="0"/>
              <a:ea typeface="Arial" charset="0"/>
              <a:cs typeface="Arial" charset="0"/>
            </a:endParaRPr>
          </a:p>
        </p:txBody>
      </p:sp>
      <p:pic>
        <p:nvPicPr>
          <p:cNvPr id="7" name="Bild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85550" y="1687484"/>
            <a:ext cx="2249311" cy="3191242"/>
          </a:xfrm>
          <a:prstGeom prst="rect">
            <a:avLst/>
          </a:prstGeom>
        </p:spPr>
      </p:pic>
    </p:spTree>
    <p:extLst>
      <p:ext uri="{BB962C8B-B14F-4D97-AF65-F5344CB8AC3E}">
        <p14:creationId xmlns:p14="http://schemas.microsoft.com/office/powerpoint/2010/main" val="2014443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4"/>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prstGeom prst="rect">
            <a:avLst/>
          </a:prstGeom>
        </p:spPr>
      </p:pic>
      <p:sp>
        <p:nvSpPr>
          <p:cNvPr id="2" name="Tittel 1"/>
          <p:cNvSpPr>
            <a:spLocks noGrp="1"/>
          </p:cNvSpPr>
          <p:nvPr>
            <p:ph type="title"/>
          </p:nvPr>
        </p:nvSpPr>
        <p:spPr/>
        <p:txBody>
          <a:bodyPr/>
          <a:lstStyle/>
          <a:p>
            <a:r>
              <a:rPr lang="nb-NO" dirty="0" smtClean="0"/>
              <a:t>Reservasjons- og valgrett</a:t>
            </a:r>
            <a:endParaRPr lang="nb-NO" dirty="0"/>
          </a:p>
        </p:txBody>
      </p:sp>
      <p:sp>
        <p:nvSpPr>
          <p:cNvPr id="3" name="Plassholder for innhold 2"/>
          <p:cNvSpPr>
            <a:spLocks noGrp="1"/>
          </p:cNvSpPr>
          <p:nvPr>
            <p:ph idx="1"/>
          </p:nvPr>
        </p:nvSpPr>
        <p:spPr/>
        <p:txBody>
          <a:bodyPr/>
          <a:lstStyle/>
          <a:p>
            <a:r>
              <a:rPr lang="nb-NO" dirty="0" smtClean="0"/>
              <a:t>Arbeidstaker kan motsette seg at arbeidsforholdet overføres</a:t>
            </a:r>
            <a:endParaRPr lang="nb-NO" dirty="0"/>
          </a:p>
          <a:p>
            <a:r>
              <a:rPr lang="nb-NO" dirty="0" smtClean="0"/>
              <a:t>… men har som hovedregel ikke rett til å fortsette ansettelsesforholdet hos gammel arbeidsgiver</a:t>
            </a:r>
            <a:endParaRPr lang="nb-NO" dirty="0"/>
          </a:p>
        </p:txBody>
      </p:sp>
      <p:sp>
        <p:nvSpPr>
          <p:cNvPr id="6" name="TekstSylinder 5"/>
          <p:cNvSpPr txBox="1"/>
          <p:nvPr/>
        </p:nvSpPr>
        <p:spPr>
          <a:xfrm rot="395642">
            <a:off x="6576561" y="2619106"/>
            <a:ext cx="2241708" cy="646331"/>
          </a:xfrm>
          <a:prstGeom prst="rect">
            <a:avLst/>
          </a:prstGeom>
          <a:noFill/>
        </p:spPr>
        <p:txBody>
          <a:bodyPr wrap="square" rtlCol="0">
            <a:spAutoFit/>
          </a:bodyPr>
          <a:lstStyle/>
          <a:p>
            <a:pPr algn="ctr"/>
            <a:r>
              <a:rPr lang="nb-NO" dirty="0" smtClean="0">
                <a:solidFill>
                  <a:schemeClr val="accent6">
                    <a:lumMod val="75000"/>
                  </a:schemeClr>
                </a:solidFill>
                <a:latin typeface="Arial" charset="0"/>
                <a:ea typeface="Arial" charset="0"/>
                <a:cs typeface="Arial" charset="0"/>
              </a:rPr>
              <a:t>Jeg blir ikke med! </a:t>
            </a:r>
            <a:r>
              <a:rPr lang="nb-NO" dirty="0" smtClean="0">
                <a:solidFill>
                  <a:srgbClr val="C00000"/>
                </a:solidFill>
                <a:latin typeface="Arial" charset="0"/>
                <a:ea typeface="Arial" charset="0"/>
                <a:cs typeface="Arial" charset="0"/>
              </a:rPr>
              <a:t>Jeg vil være her!</a:t>
            </a:r>
            <a:endParaRPr lang="nb-NO" dirty="0">
              <a:solidFill>
                <a:srgbClr val="C00000"/>
              </a:solidFill>
              <a:latin typeface="Arial" charset="0"/>
              <a:ea typeface="Arial" charset="0"/>
              <a:cs typeface="Arial" charset="0"/>
            </a:endParaRPr>
          </a:p>
        </p:txBody>
      </p:sp>
    </p:spTree>
    <p:extLst>
      <p:ext uri="{BB962C8B-B14F-4D97-AF65-F5344CB8AC3E}">
        <p14:creationId xmlns:p14="http://schemas.microsoft.com/office/powerpoint/2010/main" val="145742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3"/>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5286895" y="183502"/>
            <a:ext cx="3857105" cy="4961965"/>
          </a:xfrm>
        </p:spPr>
      </p:pic>
      <p:sp>
        <p:nvSpPr>
          <p:cNvPr id="2" name="Tittel 1"/>
          <p:cNvSpPr>
            <a:spLocks noGrp="1"/>
          </p:cNvSpPr>
          <p:nvPr>
            <p:ph type="title"/>
          </p:nvPr>
        </p:nvSpPr>
        <p:spPr/>
        <p:txBody>
          <a:bodyPr>
            <a:noAutofit/>
          </a:bodyPr>
          <a:lstStyle/>
          <a:p>
            <a:r>
              <a:rPr lang="nb-NO" sz="2400" dirty="0" smtClean="0"/>
              <a:t>Oppsigelsesvernet</a:t>
            </a:r>
            <a:r>
              <a:rPr lang="nb-NO" dirty="0" smtClean="0"/>
              <a:t> </a:t>
            </a:r>
            <a:br>
              <a:rPr lang="nb-NO" dirty="0" smtClean="0"/>
            </a:br>
            <a:r>
              <a:rPr lang="nb-NO" dirty="0" smtClean="0"/>
              <a:t>En illusjon?</a:t>
            </a:r>
            <a:endParaRPr lang="nb-NO" dirty="0"/>
          </a:p>
        </p:txBody>
      </p:sp>
      <p:sp>
        <p:nvSpPr>
          <p:cNvPr id="7" name="Content Placeholder 6"/>
          <p:cNvSpPr>
            <a:spLocks noGrp="1"/>
          </p:cNvSpPr>
          <p:nvPr>
            <p:ph idx="1"/>
          </p:nvPr>
        </p:nvSpPr>
        <p:spPr>
          <a:xfrm>
            <a:off x="285748" y="1456694"/>
            <a:ext cx="3820739" cy="3622381"/>
          </a:xfrm>
        </p:spPr>
        <p:txBody>
          <a:bodyPr>
            <a:normAutofit/>
          </a:bodyPr>
          <a:lstStyle/>
          <a:p>
            <a:r>
              <a:rPr lang="nb-NO" sz="1700" dirty="0"/>
              <a:t>Virksomhetsoverdragelse er i seg selv ikke </a:t>
            </a:r>
            <a:r>
              <a:rPr lang="nb-NO" sz="1700" dirty="0" smtClean="0"/>
              <a:t>oppsigelsesgrunn</a:t>
            </a:r>
            <a:endParaRPr lang="nb-NO" sz="1700" dirty="0"/>
          </a:p>
          <a:p>
            <a:r>
              <a:rPr lang="nb-NO" sz="1700" dirty="0" smtClean="0"/>
              <a:t>… men </a:t>
            </a:r>
            <a:r>
              <a:rPr lang="nb-NO" sz="1700" dirty="0"/>
              <a:t>dersom konsekvensen av virksomhetsoverdragelsen medfører overtallighet kan det være et saklig grunnlag for oppsigelse</a:t>
            </a:r>
          </a:p>
        </p:txBody>
      </p:sp>
    </p:spTree>
    <p:extLst>
      <p:ext uri="{BB962C8B-B14F-4D97-AF65-F5344CB8AC3E}">
        <p14:creationId xmlns:p14="http://schemas.microsoft.com/office/powerpoint/2010/main" val="1463144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8471" y="532028"/>
            <a:ext cx="5206241" cy="982242"/>
          </a:xfrm>
        </p:spPr>
        <p:txBody>
          <a:bodyPr>
            <a:noAutofit/>
          </a:bodyPr>
          <a:lstStyle/>
          <a:p>
            <a:r>
              <a:rPr lang="nb-NO" dirty="0" smtClean="0"/>
              <a:t>Informasjonsplikt og drøftingsrett</a:t>
            </a:r>
            <a:endParaRPr lang="nb-NO" dirty="0"/>
          </a:p>
        </p:txBody>
      </p:sp>
      <p:sp>
        <p:nvSpPr>
          <p:cNvPr id="8" name="Content Placeholder 7"/>
          <p:cNvSpPr>
            <a:spLocks noGrp="1"/>
          </p:cNvSpPr>
          <p:nvPr>
            <p:ph idx="1"/>
          </p:nvPr>
        </p:nvSpPr>
        <p:spPr>
          <a:xfrm>
            <a:off x="285748" y="1665866"/>
            <a:ext cx="4410943" cy="4029706"/>
          </a:xfrm>
        </p:spPr>
        <p:txBody>
          <a:bodyPr>
            <a:normAutofit/>
          </a:bodyPr>
          <a:lstStyle/>
          <a:p>
            <a:r>
              <a:rPr lang="nb-NO" sz="1700" dirty="0"/>
              <a:t>Tillitsvalgtes medvirkning, en forutsetning for en god </a:t>
            </a:r>
            <a:r>
              <a:rPr lang="nb-NO" sz="1700" dirty="0" smtClean="0"/>
              <a:t>prosess</a:t>
            </a:r>
            <a:endParaRPr lang="nb-NO" sz="1700" dirty="0"/>
          </a:p>
          <a:p>
            <a:r>
              <a:rPr lang="nb-NO" sz="1700" dirty="0"/>
              <a:t>Informasjon skal gis så tidlig som mulig og de tillitsvalgte skal gir anledning til å delta i utredning av </a:t>
            </a:r>
            <a:r>
              <a:rPr lang="nb-NO" sz="1700" dirty="0" smtClean="0"/>
              <a:t>beslutnings-grunnlaget</a:t>
            </a:r>
            <a:r>
              <a:rPr lang="nb-NO" sz="1700" dirty="0"/>
              <a:t>, HA § 13 B nr. 3</a:t>
            </a:r>
          </a:p>
        </p:txBody>
      </p:sp>
      <p:pic>
        <p:nvPicPr>
          <p:cNvPr id="4" name="Bild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95471" y="1043353"/>
            <a:ext cx="4260605" cy="3408484"/>
          </a:xfrm>
          <a:prstGeom prst="rect">
            <a:avLst/>
          </a:prstGeom>
        </p:spPr>
      </p:pic>
      <p:sp>
        <p:nvSpPr>
          <p:cNvPr id="6" name="TekstSylinder 5"/>
          <p:cNvSpPr txBox="1"/>
          <p:nvPr/>
        </p:nvSpPr>
        <p:spPr>
          <a:xfrm rot="21443460">
            <a:off x="6380650" y="1331071"/>
            <a:ext cx="1459523" cy="307777"/>
          </a:xfrm>
          <a:prstGeom prst="rect">
            <a:avLst/>
          </a:prstGeom>
          <a:noFill/>
        </p:spPr>
        <p:txBody>
          <a:bodyPr wrap="square" rtlCol="0">
            <a:spAutoFit/>
          </a:bodyPr>
          <a:lstStyle/>
          <a:p>
            <a:pPr algn="ctr"/>
            <a:r>
              <a:rPr lang="nb-NO" sz="1400" b="1" dirty="0" smtClean="0">
                <a:solidFill>
                  <a:schemeClr val="bg1"/>
                </a:solidFill>
              </a:rPr>
              <a:t>TILLITSVALGT</a:t>
            </a:r>
            <a:endParaRPr lang="nb-NO" sz="1400" b="1" dirty="0">
              <a:solidFill>
                <a:schemeClr val="bg1"/>
              </a:solidFill>
            </a:endParaRPr>
          </a:p>
        </p:txBody>
      </p:sp>
    </p:spTree>
    <p:extLst>
      <p:ext uri="{BB962C8B-B14F-4D97-AF65-F5344CB8AC3E}">
        <p14:creationId xmlns:p14="http://schemas.microsoft.com/office/powerpoint/2010/main" val="1944638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85748" y="1456694"/>
            <a:ext cx="5325343" cy="3275643"/>
          </a:xfrm>
        </p:spPr>
        <p:txBody>
          <a:bodyPr>
            <a:normAutofit/>
          </a:bodyPr>
          <a:lstStyle/>
          <a:p>
            <a:pPr marL="0" indent="0">
              <a:buNone/>
            </a:pPr>
            <a:r>
              <a:rPr lang="nb-NO" sz="1600" dirty="0" smtClean="0">
                <a:hlinkClick r:id="rId3"/>
              </a:rPr>
              <a:t>Inger Stensaker, professor ved NHH</a:t>
            </a:r>
            <a:r>
              <a:rPr lang="nb-NO" sz="1600" dirty="0" smtClean="0"/>
              <a:t> </a:t>
            </a:r>
          </a:p>
          <a:p>
            <a:pPr marL="0" indent="0">
              <a:buNone/>
            </a:pPr>
            <a:r>
              <a:rPr lang="nb-NO" sz="1600" dirty="0"/>
              <a:t>p</a:t>
            </a:r>
            <a:r>
              <a:rPr lang="nb-NO" sz="1600" dirty="0" smtClean="0"/>
              <a:t>resenterer her tre avgjørende forutsetninger for vellykkede prosesser ved fusjoner/sammenslåinger. </a:t>
            </a:r>
          </a:p>
          <a:p>
            <a:pPr marL="0" indent="0">
              <a:buNone/>
            </a:pPr>
            <a:endParaRPr lang="nb-NO" sz="1600" dirty="0"/>
          </a:p>
          <a:p>
            <a:pPr marL="0" indent="0">
              <a:buNone/>
            </a:pPr>
            <a:r>
              <a:rPr lang="nb-NO" sz="1600" dirty="0" smtClean="0"/>
              <a:t>Det er forskningsbasert og nyttig for tillitsvalgte å kjenne til når dere skal i dialog med ledelsen om mulige, fremtidige sammenslåinger/fusjoner</a:t>
            </a:r>
          </a:p>
          <a:p>
            <a:pPr marL="0" indent="0">
              <a:buNone/>
            </a:pPr>
            <a:endParaRPr lang="nb-NO" sz="1600" dirty="0"/>
          </a:p>
        </p:txBody>
      </p:sp>
      <p:sp>
        <p:nvSpPr>
          <p:cNvPr id="2" name="Tittel 1"/>
          <p:cNvSpPr>
            <a:spLocks noGrp="1"/>
          </p:cNvSpPr>
          <p:nvPr>
            <p:ph type="title"/>
          </p:nvPr>
        </p:nvSpPr>
        <p:spPr>
          <a:xfrm>
            <a:off x="348229" y="331169"/>
            <a:ext cx="8447542" cy="982242"/>
          </a:xfrm>
        </p:spPr>
        <p:txBody>
          <a:bodyPr/>
          <a:lstStyle/>
          <a:p>
            <a:r>
              <a:rPr lang="nb-NO" dirty="0" smtClean="0"/>
              <a:t>Slik sikrer du en god prosess </a:t>
            </a:r>
            <a:endParaRPr lang="nb-NO" dirty="0"/>
          </a:p>
        </p:txBody>
      </p:sp>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281" y="2081945"/>
            <a:ext cx="2888273" cy="1373993"/>
          </a:xfrm>
          <a:prstGeom prst="rect">
            <a:avLst/>
          </a:prstGeom>
        </p:spPr>
      </p:pic>
    </p:spTree>
    <p:extLst>
      <p:ext uri="{BB962C8B-B14F-4D97-AF65-F5344CB8AC3E}">
        <p14:creationId xmlns:p14="http://schemas.microsoft.com/office/powerpoint/2010/main" val="257991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543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Kommunikasjon</AGSCategory>
    <AGSDescription xmlns="http://schemas.microsoft.com/sharepoint/v3" xsi:nil="true"/>
    <AGSUnderCategory xmlns="http://schemas.microsoft.com/sharepoint/v3">Presentasjoner</AGSUnderCategory>
  </documentManagement>
</p:properties>
</file>

<file path=customXml/item2.xml><?xml version="1.0" encoding="utf-8"?>
<ct:contentTypeSchema xmlns:ct="http://schemas.microsoft.com/office/2006/metadata/contentType" xmlns:ma="http://schemas.microsoft.com/office/2006/metadata/properties/metaAttributes" ct:_="" ma:_="" ma:contentTypeName="PowerPoint" ma:contentTypeID="0x0101000BA834CC468B4F13A5F18A23810C503A004C368166C8084B4B8C3263878278854A" ma:contentTypeVersion="0" ma:contentTypeDescription="" ma:contentTypeScope="" ma:versionID="4d4dbd229fb54077a6b3d86ed05d02a1">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918FDA-32CE-44D3-80E7-16FD60C91E1E}">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4587D57-EF5E-4AE7-817E-EBF2C7DD3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Template>
  <TotalTime>2204</TotalTime>
  <Words>1540</Words>
  <Application>Microsoft Office PowerPoint</Application>
  <PresentationFormat>Skjermfremvisning (16:9)</PresentationFormat>
  <Paragraphs>100</Paragraphs>
  <Slides>9</Slides>
  <Notes>6</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9</vt:i4>
      </vt:variant>
    </vt:vector>
  </HeadingPairs>
  <TitlesOfParts>
    <vt:vector size="14" baseType="lpstr">
      <vt:lpstr>.AppleSystemUIFont</vt:lpstr>
      <vt:lpstr>Arial</vt:lpstr>
      <vt:lpstr>Calibri</vt:lpstr>
      <vt:lpstr>Lucida Grande</vt:lpstr>
      <vt:lpstr>finansforbundet_mal</vt:lpstr>
      <vt:lpstr>Virksomhetsoverdragelse</vt:lpstr>
      <vt:lpstr>AGENDA</vt:lpstr>
      <vt:lpstr>Virksomhetsoverdragelse  Hva er det?</vt:lpstr>
      <vt:lpstr>Lønns- og arbeidsvilkår: Tariffavtalens stilling</vt:lpstr>
      <vt:lpstr>Reservasjons- og valgrett</vt:lpstr>
      <vt:lpstr>Oppsigelsesvernet  En illusjon?</vt:lpstr>
      <vt:lpstr>Informasjonsplikt og drøftingsrett</vt:lpstr>
      <vt:lpstr>Slik sikrer du en god prosess </vt:lpstr>
      <vt:lpstr>PowerPoint-presentasjon</vt:lpstr>
    </vt:vector>
  </TitlesOfParts>
  <Manager/>
  <Company>Finansforbundet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
  <dc:creator>Kjersti E. Aronsen</dc:creator>
  <cp:keywords/>
  <dc:description/>
  <cp:lastModifiedBy>Kjersti E. Aronsen</cp:lastModifiedBy>
  <cp:revision>128</cp:revision>
  <dcterms:created xsi:type="dcterms:W3CDTF">2015-08-25T13:23:36Z</dcterms:created>
  <dcterms:modified xsi:type="dcterms:W3CDTF">2018-01-12T09:29:36Z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0x0101000BA834CC468B4F13A5F18A23810C503A004C368166C8084B4B8C3263878278854A</vt:lpwstr>
  </property>
</Properties>
</file>