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4661" r:id="rId5"/>
    <p:sldId id="4660" r:id="rId6"/>
    <p:sldId id="4672" r:id="rId7"/>
    <p:sldId id="4662" r:id="rId8"/>
    <p:sldId id="4671" r:id="rId9"/>
    <p:sldId id="4667" r:id="rId10"/>
    <p:sldId id="4668" r:id="rId11"/>
    <p:sldId id="270" r:id="rId12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Hole Greve" initials="MHG" lastIdx="1" clrIdx="0">
    <p:extLst>
      <p:ext uri="{19B8F6BF-5375-455C-9EA6-DF929625EA0E}">
        <p15:presenceInfo xmlns:p15="http://schemas.microsoft.com/office/powerpoint/2012/main" userId="S::marta.hole.greve@finansforbundet.no::c5da4b28-42b4-4d89-aa05-09a3d1fa7e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D920-670F-458B-8CE1-4538B5C4DFB7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91C1-6885-45A0-8867-118A49ADED0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03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13772-4721-4F99-931D-F8B29249B8B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91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helside #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C0B3D57-411E-47D4-85B7-F3C77FC90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1260000">
            <a:normAutofit/>
          </a:bodyPr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nb-NO" dirty="0"/>
              <a:t>Dra inn bildet, klikk på ikonet, eller benytt knappen i menyen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3" y="2000726"/>
            <a:ext cx="6408801" cy="110799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4063" y="4311253"/>
            <a:ext cx="6408801" cy="369332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B81604C4-9D40-4CE9-89EA-BE801C01D5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64" y="504064"/>
            <a:ext cx="1525527" cy="4236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4064" y="1584199"/>
            <a:ext cx="3564445" cy="26643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24023" y="1584198"/>
            <a:ext cx="3564445" cy="26643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2936CF70-4669-401C-8A51-CB1111C6A7D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79554" y="0"/>
            <a:ext cx="3564446" cy="5143500"/>
          </a:xfrm>
          <a:prstGeom prst="rect">
            <a:avLst/>
          </a:prstGeom>
        </p:spPr>
        <p:txBody>
          <a:bodyPr tIns="532867"/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/>
            </a:lvl1pPr>
          </a:lstStyle>
          <a:p>
            <a:r>
              <a:rPr lang="nb-NO" dirty="0"/>
              <a:t>Dra inn bildet, eller klikk på ikonet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4064" y="506652"/>
            <a:ext cx="4320540" cy="77559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4063" y="1584199"/>
            <a:ext cx="4320540" cy="26643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2182116-293A-4BA6-B6BF-A4A17BE93FE2}"/>
              </a:ext>
            </a:extLst>
          </p:cNvPr>
          <p:cNvSpPr/>
          <p:nvPr userDrawn="1"/>
        </p:nvSpPr>
        <p:spPr>
          <a:xfrm>
            <a:off x="0" y="0"/>
            <a:ext cx="89941" cy="5145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73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6C5804B3-5633-411E-AD0B-D4E65AB0BDC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</p:spPr>
        <p:txBody>
          <a:bodyPr tIns="1800000"/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664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5">
            <a:extLst>
              <a:ext uri="{FF2B5EF4-FFF2-40B4-BE49-F238E27FC236}">
                <a16:creationId xmlns:a16="http://schemas.microsoft.com/office/drawing/2014/main" id="{1E86321D-FD34-BE44-A9E3-6672B82EE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39884" y="3280687"/>
            <a:ext cx="4712851" cy="348751"/>
          </a:xfrm>
          <a:prstGeom prst="rect">
            <a:avLst/>
          </a:prstGeom>
        </p:spPr>
      </p:pic>
      <p:pic>
        <p:nvPicPr>
          <p:cNvPr id="5" name="Bilde 6" descr="Et bilde som inneholder tekst, utklipp, servise&#10;&#10;Automatisk generert beskrivelse">
            <a:extLst>
              <a:ext uri="{FF2B5EF4-FFF2-40B4-BE49-F238E27FC236}">
                <a16:creationId xmlns:a16="http://schemas.microsoft.com/office/drawing/2014/main" id="{F37FC6CA-49F8-224C-AC77-614DC8436E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7434" y="1447801"/>
            <a:ext cx="3657751" cy="101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5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side #2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5">
            <a:extLst>
              <a:ext uri="{FF2B5EF4-FFF2-40B4-BE49-F238E27FC236}">
                <a16:creationId xmlns:a16="http://schemas.microsoft.com/office/drawing/2014/main" id="{EBCD8F0B-3695-6744-9AEF-C03DE9490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39884" y="3280687"/>
            <a:ext cx="4712851" cy="348750"/>
          </a:xfrm>
          <a:prstGeom prst="rect">
            <a:avLst/>
          </a:prstGeom>
        </p:spPr>
      </p:pic>
      <p:pic>
        <p:nvPicPr>
          <p:cNvPr id="8" name="Bilde 6">
            <a:extLst>
              <a:ext uri="{FF2B5EF4-FFF2-40B4-BE49-F238E27FC236}">
                <a16:creationId xmlns:a16="http://schemas.microsoft.com/office/drawing/2014/main" id="{F63BDBFC-0626-E84E-BF2F-4449715BE3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67434" y="1448415"/>
            <a:ext cx="3657751" cy="101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tellysbilde helside #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klær, kvinne, bygning&#10;&#10;Automatisk generert beskrivelse">
            <a:extLst>
              <a:ext uri="{FF2B5EF4-FFF2-40B4-BE49-F238E27FC236}">
                <a16:creationId xmlns:a16="http://schemas.microsoft.com/office/drawing/2014/main" id="{EBED1C69-63B7-464B-9862-EF96BF238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2" y="1613099"/>
            <a:ext cx="5940742" cy="110799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AB77ECCB-CABB-4DBC-BAEF-845CA3B405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063" y="4311253"/>
            <a:ext cx="5040630" cy="1846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skrive navn på foredragsholder</a:t>
            </a:r>
          </a:p>
        </p:txBody>
      </p:sp>
      <p:sp>
        <p:nvSpPr>
          <p:cNvPr id="7" name="Plassholder for tekst 3">
            <a:extLst>
              <a:ext uri="{FF2B5EF4-FFF2-40B4-BE49-F238E27FC236}">
                <a16:creationId xmlns:a16="http://schemas.microsoft.com/office/drawing/2014/main" id="{93B5DB81-C695-4013-9FFB-2F3343D191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063" y="4495919"/>
            <a:ext cx="5040630" cy="18466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1200" b="0" i="0" u="none" cap="none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nb-NO"/>
              <a:t>Klikk for å skrive in dato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F975469E-B1F5-4703-9F76-244D293060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063" y="505808"/>
            <a:ext cx="1534287" cy="4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4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helside #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C0B3D57-411E-47D4-85B7-F3C77FC90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50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1260000">
            <a:normAutofit/>
          </a:bodyPr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Dra inn bildet, klikk på ikonet, eller benytt knappen i menyen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3" y="2000726"/>
            <a:ext cx="6408801" cy="110799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4063" y="4311253"/>
            <a:ext cx="6408801" cy="369332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B81604C4-9D40-4CE9-89EA-BE801C01D5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64" y="504064"/>
            <a:ext cx="1525527" cy="42367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8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helside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C0B3D57-411E-47D4-85B7-F3C77FC90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1" cy="51450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tIns="1260000"/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Dra inn bildet, klikk på ikonet, eller benytt knappen i menyen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2" y="2000726"/>
            <a:ext cx="6408801" cy="110799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4064" y="4311253"/>
            <a:ext cx="6408801" cy="369332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9048E92-749D-4CAC-9D3B-CC16E6C190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4064" y="504064"/>
            <a:ext cx="1525527" cy="42367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84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halvside #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2" y="3583424"/>
            <a:ext cx="8141113" cy="55399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4062" y="4311253"/>
            <a:ext cx="5953887" cy="369332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C0B3D57-411E-47D4-85B7-F3C77FC90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9144000" cy="33124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32867">
            <a:normAutofit/>
          </a:bodyPr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Dra inn bildet, eller klikk på ikonet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E91F3D62-550C-4D3A-8A25-F7B66902C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889" y="4212527"/>
            <a:ext cx="1534287" cy="4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halvside #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2" y="3583424"/>
            <a:ext cx="8141113" cy="55399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4062" y="4311253"/>
            <a:ext cx="5953887" cy="369332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C0B3D57-411E-47D4-85B7-F3C77FC90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9144000" cy="33124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32867">
            <a:normAutofit/>
          </a:bodyPr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Dra inn bildet, eller klikk på ikonet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E91F3D62-550C-4D3A-8A25-F7B66902C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889" y="4212527"/>
            <a:ext cx="1534287" cy="4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0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halvside #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2" y="3583424"/>
            <a:ext cx="8141113" cy="55399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4062" y="4311253"/>
            <a:ext cx="5953887" cy="369332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C0B3D57-411E-47D4-85B7-F3C77FC90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9144000" cy="331241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32867">
            <a:normAutofit/>
          </a:bodyPr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Dra inn bildet, eller klikk på ikonet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E91F3D62-550C-4D3A-8A25-F7B66902C3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0889" y="4212527"/>
            <a:ext cx="1534287" cy="4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9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63" y="2000726"/>
            <a:ext cx="3330416" cy="110799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4063" y="4311253"/>
            <a:ext cx="3330416" cy="369332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2C0B3D57-411E-47D4-85B7-F3C77FC905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48125" y="0"/>
            <a:ext cx="5095875" cy="5145043"/>
          </a:xfrm>
          <a:prstGeom prst="rect">
            <a:avLst/>
          </a:prstGeom>
          <a:solidFill>
            <a:schemeClr val="bg1"/>
          </a:solidFill>
        </p:spPr>
        <p:txBody>
          <a:bodyPr tIns="532867">
            <a:normAutofit/>
          </a:bodyPr>
          <a:lstStyle>
            <a:lvl1pPr marL="230400" indent="-23040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/>
            </a:lvl1pPr>
          </a:lstStyle>
          <a:p>
            <a:r>
              <a:rPr lang="nb-NO" dirty="0"/>
              <a:t>Dra inn bildet, eller klikk på ikonet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E91F3D62-550C-4D3A-8A25-F7B66902C3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063" y="495610"/>
            <a:ext cx="1534287" cy="42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2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126" y="504063"/>
            <a:ext cx="6353937" cy="775597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791FCAF-84B5-4907-ADC8-0FE5B5A1DFA7}"/>
              </a:ext>
            </a:extLst>
          </p:cNvPr>
          <p:cNvSpPr/>
          <p:nvPr userDrawn="1"/>
        </p:nvSpPr>
        <p:spPr>
          <a:xfrm>
            <a:off x="0" y="0"/>
            <a:ext cx="89941" cy="5145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5CF839F6-B904-4443-8190-2BF8F942EC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9364" y="1917954"/>
            <a:ext cx="5858636" cy="2664333"/>
          </a:xfrm>
          <a:prstGeom prst="rect">
            <a:avLst/>
          </a:prstGeom>
        </p:spPr>
        <p:txBody>
          <a:bodyPr lIns="0" tIns="0" rIns="0" bIns="0"/>
          <a:lstStyle>
            <a:lvl1pPr marL="360000" indent="-3600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000" b="1" i="0" u="none" cap="none">
                <a:solidFill>
                  <a:schemeClr val="accent1"/>
                </a:solidFill>
                <a:latin typeface="+mn-lt"/>
              </a:defRPr>
            </a:lvl1pPr>
            <a:lvl2pPr marL="460800" indent="-23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u="none" cap="none">
                <a:solidFill>
                  <a:srgbClr val="333333"/>
                </a:solidFill>
                <a:latin typeface="+mn-lt"/>
              </a:defRPr>
            </a:lvl2pPr>
            <a:lvl3pPr marL="691200" indent="-23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u="none" cap="none">
                <a:solidFill>
                  <a:srgbClr val="333333"/>
                </a:solidFill>
                <a:latin typeface="+mn-lt"/>
              </a:defRPr>
            </a:lvl3pPr>
            <a:lvl4pPr marL="921600" indent="-23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u="none" cap="none">
                <a:solidFill>
                  <a:srgbClr val="333333"/>
                </a:solidFill>
                <a:latin typeface="+mn-lt"/>
              </a:defRPr>
            </a:lvl4pPr>
            <a:lvl5pPr marL="1152000" indent="-23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u="none" cap="none">
                <a:solidFill>
                  <a:srgbClr val="333333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3" name="Bilde 12" descr="Et bilde som inneholder klokke, tegning&#10;&#10;Automatisk generert beskrivelse">
            <a:extLst>
              <a:ext uri="{FF2B5EF4-FFF2-40B4-BE49-F238E27FC236}">
                <a16:creationId xmlns:a16="http://schemas.microsoft.com/office/drawing/2014/main" id="{1C378529-6813-40B3-AD9D-835F4F439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8432" y="3703317"/>
            <a:ext cx="1845568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6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04063" y="504063"/>
            <a:ext cx="7886699" cy="7755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04063" y="1584198"/>
            <a:ext cx="7886700" cy="26643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273457" y="4636848"/>
            <a:ext cx="634666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900">
                <a:solidFill>
                  <a:schemeClr val="dk2"/>
                </a:solidFill>
              </a:defRPr>
            </a:lvl1pPr>
          </a:lstStyle>
          <a:p>
            <a:pPr algn="ctr"/>
            <a:fld id="{983651F3-9B16-40C6-B209-3688FC9C95F6}" type="datetimeFigureOut">
              <a:rPr lang="nb-NO" smtClean="0"/>
              <a:pPr algn="ctr"/>
              <a:t>26.10.2021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50983" y="4636848"/>
            <a:ext cx="5939779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2"/>
                </a:solidFill>
              </a:defRPr>
            </a:lvl1pPr>
          </a:lstStyle>
          <a:p>
            <a:pPr algn="l"/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8989" y="4636848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2"/>
                </a:solidFill>
              </a:defRPr>
            </a:lvl1pPr>
          </a:lstStyle>
          <a:p>
            <a:pPr algn="l"/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5466A34-0097-46EB-9B78-0D49844F722A}"/>
              </a:ext>
            </a:extLst>
          </p:cNvPr>
          <p:cNvSpPr/>
          <p:nvPr userDrawn="1"/>
        </p:nvSpPr>
        <p:spPr>
          <a:xfrm>
            <a:off x="0" y="0"/>
            <a:ext cx="89941" cy="51450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71BE956-B80C-4012-8015-F4A4B2C3514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443056" y="4493361"/>
            <a:ext cx="39272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2" r:id="rId3"/>
    <p:sldLayoutId id="2147483663" r:id="rId4"/>
    <p:sldLayoutId id="2147483665" r:id="rId5"/>
    <p:sldLayoutId id="2147483666" r:id="rId6"/>
    <p:sldLayoutId id="2147483661" r:id="rId7"/>
    <p:sldLayoutId id="2147483660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9" r:id="rId14"/>
    <p:sldLayoutId id="2147483658" r:id="rId15"/>
    <p:sldLayoutId id="2147483655" r:id="rId16"/>
    <p:sldLayoutId id="214748366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6858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dk2"/>
          </a:solidFill>
          <a:latin typeface="+mn-lt"/>
          <a:ea typeface="+mn-ea"/>
          <a:cs typeface="+mn-cs"/>
        </a:defRPr>
      </a:lvl1pPr>
      <a:lvl2pPr marL="460800" indent="-230400" algn="l" defTabSz="6858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dk2"/>
          </a:solidFill>
          <a:latin typeface="+mn-lt"/>
          <a:ea typeface="+mn-ea"/>
          <a:cs typeface="+mn-cs"/>
        </a:defRPr>
      </a:lvl2pPr>
      <a:lvl3pPr marL="691200" indent="-230400" algn="l" defTabSz="6858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dk2"/>
          </a:solidFill>
          <a:latin typeface="+mn-lt"/>
          <a:ea typeface="+mn-ea"/>
          <a:cs typeface="+mn-cs"/>
        </a:defRPr>
      </a:lvl3pPr>
      <a:lvl4pPr marL="921600" indent="-230400" algn="l" defTabSz="6858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dk2"/>
          </a:solidFill>
          <a:latin typeface="+mn-lt"/>
          <a:ea typeface="+mn-ea"/>
          <a:cs typeface="+mn-cs"/>
        </a:defRPr>
      </a:lvl4pPr>
      <a:lvl5pPr marL="1152000" indent="-230400" algn="l" defTabSz="6858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dk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2.png"/><Relationship Id="rId12" Type="http://schemas.openxmlformats.org/officeDocument/2006/relationships/image" Target="../media/image3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7.sv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ttensi.com/finansforbundet/product/7148" TargetMode="External"/><Relationship Id="rId2" Type="http://schemas.openxmlformats.org/officeDocument/2006/relationships/hyperlink" Target="https://portal.attensi.com/finansforbundet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80087F7-543F-4E32-8135-B1A651C873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80087F7-543F-4E32-8135-B1A651C87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tel 11">
            <a:extLst>
              <a:ext uri="{FF2B5EF4-FFF2-40B4-BE49-F238E27FC236}">
                <a16:creationId xmlns:a16="http://schemas.microsoft.com/office/drawing/2014/main" id="{977ACAB3-1C9F-4634-9BB3-23A8B40F9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62" y="1553897"/>
            <a:ext cx="5940742" cy="1107996"/>
          </a:xfrm>
        </p:spPr>
        <p:txBody>
          <a:bodyPr vert="horz">
            <a:normAutofit/>
          </a:bodyPr>
          <a:lstStyle/>
          <a:p>
            <a:r>
              <a:rPr lang="nb-NO" sz="2400" dirty="0"/>
              <a:t>Kompetanseportal</a:t>
            </a:r>
          </a:p>
        </p:txBody>
      </p:sp>
      <p:sp>
        <p:nvSpPr>
          <p:cNvPr id="13" name="Undertittel 12">
            <a:extLst>
              <a:ext uri="{FF2B5EF4-FFF2-40B4-BE49-F238E27FC236}">
                <a16:creationId xmlns:a16="http://schemas.microsoft.com/office/drawing/2014/main" id="{8C41F7B3-77FD-4B47-B897-9A16741A6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61" y="2661892"/>
            <a:ext cx="3515489" cy="934433"/>
          </a:xfrm>
        </p:spPr>
        <p:txBody>
          <a:bodyPr>
            <a:normAutofit/>
          </a:bodyPr>
          <a:lstStyle/>
          <a:p>
            <a:r>
              <a:rPr lang="nb-NO" dirty="0"/>
              <a:t>Samler alle kompetansetilbud på ett sted for å gjøre læring og kurs lettere tilgjengelig for alle tillitsvalgte. </a:t>
            </a:r>
          </a:p>
        </p:txBody>
      </p:sp>
      <p:sp>
        <p:nvSpPr>
          <p:cNvPr id="15" name="Undertittel 12">
            <a:extLst>
              <a:ext uri="{FF2B5EF4-FFF2-40B4-BE49-F238E27FC236}">
                <a16:creationId xmlns:a16="http://schemas.microsoft.com/office/drawing/2014/main" id="{717015E4-90E7-4E64-BE4A-AB5773F1596A}"/>
              </a:ext>
            </a:extLst>
          </p:cNvPr>
          <p:cNvSpPr txBox="1">
            <a:spLocks/>
          </p:cNvSpPr>
          <p:nvPr/>
        </p:nvSpPr>
        <p:spPr>
          <a:xfrm>
            <a:off x="504063" y="2661893"/>
            <a:ext cx="5040630" cy="1846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5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35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42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3CD2AE4-E924-4849-A278-557283DCEC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4" imgW="400" imgH="393" progId="TCLayout.ActiveDocument.1">
                  <p:embed/>
                </p:oleObj>
              </mc:Choice>
              <mc:Fallback>
                <p:oleObj name="think-cell Slide" r:id="rId4" imgW="400" imgH="39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3CD2AE4-E924-4849-A278-557283DCEC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F79C6972-D097-4F36-B8A1-38F92CCF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3" y="319778"/>
            <a:ext cx="8136700" cy="775597"/>
          </a:xfrm>
        </p:spPr>
        <p:txBody>
          <a:bodyPr vert="horz">
            <a:noAutofit/>
          </a:bodyPr>
          <a:lstStyle/>
          <a:p>
            <a:r>
              <a:rPr lang="nb-NO" dirty="0"/>
              <a:t>HVA ER DETTE?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143EFC-BB96-4B87-81F1-65C4AE66DA96}"/>
              </a:ext>
            </a:extLst>
          </p:cNvPr>
          <p:cNvGrpSpPr/>
          <p:nvPr/>
        </p:nvGrpSpPr>
        <p:grpSpPr>
          <a:xfrm>
            <a:off x="4978259" y="1386065"/>
            <a:ext cx="4165742" cy="3351035"/>
            <a:chOff x="4637912" y="1371424"/>
            <a:chExt cx="4439919" cy="35715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93DF8B-127B-42C3-AB42-7ECFC6245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2500" y="1371424"/>
              <a:ext cx="4315331" cy="2545890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82D4489-8605-419C-8FEA-4CFE2D2FEB6A}"/>
                </a:ext>
              </a:extLst>
            </p:cNvPr>
            <p:cNvGrpSpPr/>
            <p:nvPr/>
          </p:nvGrpSpPr>
          <p:grpSpPr>
            <a:xfrm>
              <a:off x="4637912" y="2356200"/>
              <a:ext cx="1574123" cy="2586815"/>
              <a:chOff x="4447412" y="2419700"/>
              <a:chExt cx="1574123" cy="2586815"/>
            </a:xfrm>
          </p:grpSpPr>
          <p:pic>
            <p:nvPicPr>
              <p:cNvPr id="28" name="Picture 27" descr="A black cell phone&#10;&#10;Description automatically generated with low confidence">
                <a:extLst>
                  <a:ext uri="{FF2B5EF4-FFF2-40B4-BE49-F238E27FC236}">
                    <a16:creationId xmlns:a16="http://schemas.microsoft.com/office/drawing/2014/main" id="{7F0FE864-5941-412C-8A2E-41C3D10E6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7412" y="2419700"/>
                <a:ext cx="1574123" cy="258681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8DE10F7-DA13-4A97-9C21-14AFC6D832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b="16275"/>
              <a:stretch/>
            </p:blipFill>
            <p:spPr>
              <a:xfrm>
                <a:off x="4664272" y="2783399"/>
                <a:ext cx="1102306" cy="184099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6B9D3FF-4BE1-4446-A989-E8862F3AD0D1}"/>
              </a:ext>
            </a:extLst>
          </p:cNvPr>
          <p:cNvSpPr txBox="1"/>
          <p:nvPr/>
        </p:nvSpPr>
        <p:spPr>
          <a:xfrm>
            <a:off x="503237" y="1137636"/>
            <a:ext cx="431006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dirty="0">
                <a:solidFill>
                  <a:schemeClr val="accent1"/>
                </a:solidFill>
              </a:rPr>
              <a:t>Vi i Finansforbundet har laget en helt ny digital kompetanseplattform- for alle tillitsvalgte.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4DF5A2-EE30-4B1B-9B38-FBEB241A445C}"/>
              </a:ext>
            </a:extLst>
          </p:cNvPr>
          <p:cNvSpPr txBox="1"/>
          <p:nvPr/>
        </p:nvSpPr>
        <p:spPr>
          <a:xfrm>
            <a:off x="489099" y="1595395"/>
            <a:ext cx="4430713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fontAlgn="base"/>
            <a:r>
              <a:rPr lang="nb-NO" sz="1000" b="0" i="1" u="none" strike="noStrike" dirty="0">
                <a:solidFill>
                  <a:srgbClr val="333F50"/>
                </a:solidFill>
                <a:effectLst/>
              </a:rPr>
              <a:t>Plattformen </a:t>
            </a:r>
            <a:r>
              <a:rPr lang="nb-NO" sz="1000" b="0" i="0" u="none" strike="noStrike" dirty="0">
                <a:solidFill>
                  <a:srgbClr val="333F50"/>
                </a:solidFill>
                <a:effectLst/>
              </a:rPr>
              <a:t>er en skreddersydd, spillbasert plattform utviklet av fagfolk på sekretariatet, eksterne bidragsytere og tillitsvalgte</a:t>
            </a:r>
          </a:p>
          <a:p>
            <a:pPr algn="l" fontAlgn="base"/>
            <a:endParaRPr lang="nb-NO" sz="1000" dirty="0">
              <a:solidFill>
                <a:srgbClr val="333F50"/>
              </a:solidFill>
            </a:endParaRPr>
          </a:p>
          <a:p>
            <a:pPr algn="l" fontAlgn="base"/>
            <a:r>
              <a:rPr lang="nb-NO" sz="1000" dirty="0">
                <a:solidFill>
                  <a:srgbClr val="333F50"/>
                </a:solidFill>
              </a:rPr>
              <a:t>Den består av to komponenter; en portal og en kunnskap- og kompetanseapp</a:t>
            </a:r>
          </a:p>
          <a:p>
            <a:pPr algn="l" fontAlgn="base"/>
            <a:endParaRPr lang="nb-NO" sz="1000" b="0" i="0" u="none" strike="noStrike" dirty="0">
              <a:solidFill>
                <a:srgbClr val="333F50"/>
              </a:solidFill>
              <a:effectLst/>
            </a:endParaRPr>
          </a:p>
          <a:p>
            <a:pPr algn="l" fontAlgn="base"/>
            <a:r>
              <a:rPr lang="nb-NO" sz="1000" dirty="0">
                <a:solidFill>
                  <a:srgbClr val="333F50"/>
                </a:solidFill>
              </a:rPr>
              <a:t>I første omgang har vi utviklet treningsmoduler i fire emner: Forhandling, GDPR, kommunikasjon og lønn</a:t>
            </a:r>
          </a:p>
          <a:p>
            <a:endParaRPr lang="nb-NO" sz="1000" dirty="0">
              <a:solidFill>
                <a:srgbClr val="333F50"/>
              </a:solidFill>
              <a:cs typeface="Arial"/>
            </a:endParaRPr>
          </a:p>
          <a:p>
            <a:r>
              <a:rPr lang="nb-NO" sz="1000" dirty="0">
                <a:solidFill>
                  <a:srgbClr val="333F50"/>
                </a:solidFill>
                <a:cs typeface="Arial"/>
              </a:rPr>
              <a:t>For hovedtillitsvalgte og opplæringsansvarlige inneholder portalen et administratorområde med oversikt over sine tillitsvalgtes gjennomførte kurs  og aktiviteter</a:t>
            </a:r>
          </a:p>
          <a:p>
            <a:endParaRPr lang="nb-NO" sz="1000" b="0" i="0" dirty="0">
              <a:solidFill>
                <a:srgbClr val="333F50"/>
              </a:solidFill>
              <a:effectLst/>
            </a:endParaRPr>
          </a:p>
          <a:p>
            <a:pPr algn="l" fontAlgn="base"/>
            <a:r>
              <a:rPr lang="nb-NO" sz="1000" dirty="0">
                <a:solidFill>
                  <a:srgbClr val="333F50"/>
                </a:solidFill>
              </a:rPr>
              <a:t>Kompetanseportalen er tilgjengelig på mobil, nettbrett og datamaskin</a:t>
            </a:r>
            <a:endParaRPr lang="nb-NO" sz="10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4" name="Picture 3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90837C6-A6BF-4DF9-A179-4D2C65E84F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14" y="4907590"/>
            <a:ext cx="769870" cy="21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7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E2501B7-5A85-4E4D-B163-334B1805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139" y="1428314"/>
            <a:ext cx="1377399" cy="2981037"/>
          </a:xfrm>
          <a:prstGeom prst="rect">
            <a:avLst/>
          </a:prstGeom>
        </p:spPr>
      </p:pic>
      <p:pic>
        <p:nvPicPr>
          <p:cNvPr id="6" name="Bilde 5" descr="Et bilde som inneholder tekst, overvåke, skjerm, elektronikk&#10;&#10;Automatisk generert beskrivelse">
            <a:extLst>
              <a:ext uri="{FF2B5EF4-FFF2-40B4-BE49-F238E27FC236}">
                <a16:creationId xmlns:a16="http://schemas.microsoft.com/office/drawing/2014/main" id="{14CA0E41-C23D-489A-AD6D-F256EC8F5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6" y="1428314"/>
            <a:ext cx="1377399" cy="2981036"/>
          </a:xfrm>
          <a:prstGeom prst="rect">
            <a:avLst/>
          </a:prstGeom>
        </p:spPr>
      </p:pic>
      <p:pic>
        <p:nvPicPr>
          <p:cNvPr id="9" name="Bilde 8" descr="Et bilde som inneholder tekst, skjermbilde, visittkort&#10;&#10;Automatisk generert beskrivelse">
            <a:extLst>
              <a:ext uri="{FF2B5EF4-FFF2-40B4-BE49-F238E27FC236}">
                <a16:creationId xmlns:a16="http://schemas.microsoft.com/office/drawing/2014/main" id="{B4002E91-AC28-4B63-A3CF-1E744C8F9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71" y="1428314"/>
            <a:ext cx="1377399" cy="298103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DD57A5C-57BF-4149-B6FE-DA4999369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458" y="1428314"/>
            <a:ext cx="1377399" cy="2981036"/>
          </a:xfrm>
          <a:prstGeom prst="rect">
            <a:avLst/>
          </a:prstGeom>
        </p:spPr>
      </p:pic>
      <p:sp>
        <p:nvSpPr>
          <p:cNvPr id="12" name="Pil: høyre 11">
            <a:extLst>
              <a:ext uri="{FF2B5EF4-FFF2-40B4-BE49-F238E27FC236}">
                <a16:creationId xmlns:a16="http://schemas.microsoft.com/office/drawing/2014/main" id="{9309ADF5-C660-4342-868F-C74A42A44458}"/>
              </a:ext>
            </a:extLst>
          </p:cNvPr>
          <p:cNvSpPr/>
          <p:nvPr/>
        </p:nvSpPr>
        <p:spPr>
          <a:xfrm>
            <a:off x="553000" y="645886"/>
            <a:ext cx="1236597" cy="78242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/>
              <a:t>Søk på </a:t>
            </a:r>
            <a:r>
              <a:rPr lang="nb-NO" sz="600" dirty="0" err="1"/>
              <a:t>Attensi</a:t>
            </a:r>
            <a:r>
              <a:rPr lang="nb-NO" sz="600" dirty="0"/>
              <a:t> Portal i App Store/Google Play</a:t>
            </a:r>
          </a:p>
        </p:txBody>
      </p:sp>
      <p:sp>
        <p:nvSpPr>
          <p:cNvPr id="13" name="Pil: høyre 12">
            <a:extLst>
              <a:ext uri="{FF2B5EF4-FFF2-40B4-BE49-F238E27FC236}">
                <a16:creationId xmlns:a16="http://schemas.microsoft.com/office/drawing/2014/main" id="{27C91CC0-5C3F-4B96-AFE9-5691E57304D2}"/>
              </a:ext>
            </a:extLst>
          </p:cNvPr>
          <p:cNvSpPr/>
          <p:nvPr/>
        </p:nvSpPr>
        <p:spPr>
          <a:xfrm>
            <a:off x="2151488" y="734148"/>
            <a:ext cx="1377399" cy="6941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/>
              <a:t>Skriv Finansforbundet</a:t>
            </a:r>
          </a:p>
        </p:txBody>
      </p:sp>
      <p:sp>
        <p:nvSpPr>
          <p:cNvPr id="14" name="Pil: høyre 13">
            <a:extLst>
              <a:ext uri="{FF2B5EF4-FFF2-40B4-BE49-F238E27FC236}">
                <a16:creationId xmlns:a16="http://schemas.microsoft.com/office/drawing/2014/main" id="{96521F3A-81BA-460D-98B4-2E705A5A431C}"/>
              </a:ext>
            </a:extLst>
          </p:cNvPr>
          <p:cNvSpPr/>
          <p:nvPr/>
        </p:nvSpPr>
        <p:spPr>
          <a:xfrm>
            <a:off x="4127921" y="734149"/>
            <a:ext cx="1377399" cy="6941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/>
              <a:t>Velg </a:t>
            </a:r>
            <a:r>
              <a:rPr lang="nb-NO" sz="800" dirty="0" err="1"/>
              <a:t>tlf</a:t>
            </a:r>
            <a:r>
              <a:rPr lang="nb-NO" sz="800" dirty="0"/>
              <a:t> </a:t>
            </a:r>
            <a:r>
              <a:rPr lang="nb-NO" sz="800" dirty="0" err="1"/>
              <a:t>nr</a:t>
            </a:r>
            <a:r>
              <a:rPr lang="nb-NO" sz="800" dirty="0"/>
              <a:t> eller epost</a:t>
            </a:r>
          </a:p>
        </p:txBody>
      </p:sp>
      <p:sp>
        <p:nvSpPr>
          <p:cNvPr id="15" name="Pil: høyre 14">
            <a:extLst>
              <a:ext uri="{FF2B5EF4-FFF2-40B4-BE49-F238E27FC236}">
                <a16:creationId xmlns:a16="http://schemas.microsoft.com/office/drawing/2014/main" id="{31B72114-6D4E-413B-BBE6-4CFF8F32F5C2}"/>
              </a:ext>
            </a:extLst>
          </p:cNvPr>
          <p:cNvSpPr/>
          <p:nvPr/>
        </p:nvSpPr>
        <p:spPr>
          <a:xfrm>
            <a:off x="6104354" y="734148"/>
            <a:ext cx="1435817" cy="69416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dirty="0"/>
              <a:t>Fyll inn og send kode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021D22E-1CE4-4011-99CB-C24AF7EDB1C2}"/>
              </a:ext>
            </a:extLst>
          </p:cNvPr>
          <p:cNvSpPr txBox="1"/>
          <p:nvPr/>
        </p:nvSpPr>
        <p:spPr>
          <a:xfrm>
            <a:off x="1725748" y="237024"/>
            <a:ext cx="43717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Slik laster du ned </a:t>
            </a:r>
            <a:r>
              <a:rPr lang="nb-NO" b="1" dirty="0" err="1">
                <a:solidFill>
                  <a:schemeClr val="bg1"/>
                </a:solidFill>
              </a:rPr>
              <a:t>Attensi</a:t>
            </a:r>
            <a:r>
              <a:rPr lang="nb-NO" b="1" dirty="0">
                <a:solidFill>
                  <a:schemeClr val="bg1"/>
                </a:solidFill>
              </a:rPr>
              <a:t> Portal til din mobiltelefon</a:t>
            </a:r>
          </a:p>
        </p:txBody>
      </p:sp>
    </p:spTree>
    <p:extLst>
      <p:ext uri="{BB962C8B-B14F-4D97-AF65-F5344CB8AC3E}">
        <p14:creationId xmlns:p14="http://schemas.microsoft.com/office/powerpoint/2010/main" val="379804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818B4A33-C6BF-4233-815A-888C2257DA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818B4A33-C6BF-4233-815A-888C2257D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tel 8">
            <a:extLst>
              <a:ext uri="{FF2B5EF4-FFF2-40B4-BE49-F238E27FC236}">
                <a16:creationId xmlns:a16="http://schemas.microsoft.com/office/drawing/2014/main" id="{86F87F76-DB11-4D91-93B5-D5E20B8E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3" y="319778"/>
            <a:ext cx="7886699" cy="775597"/>
          </a:xfrm>
        </p:spPr>
        <p:txBody>
          <a:bodyPr vert="horz">
            <a:noAutofit/>
          </a:bodyPr>
          <a:lstStyle/>
          <a:p>
            <a:r>
              <a:rPr lang="nb-NO"/>
              <a:t>BYGG KOMPETANSE MED SPILL OG INTERAKTIVE UTFORDRINGER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FB429-D766-4837-8E72-30E63ECDCD8F}"/>
              </a:ext>
            </a:extLst>
          </p:cNvPr>
          <p:cNvGrpSpPr/>
          <p:nvPr/>
        </p:nvGrpSpPr>
        <p:grpSpPr>
          <a:xfrm>
            <a:off x="368300" y="1251872"/>
            <a:ext cx="1574122" cy="3066339"/>
            <a:chOff x="300016" y="1027311"/>
            <a:chExt cx="2000605" cy="3897113"/>
          </a:xfrm>
        </p:grpSpPr>
        <p:pic>
          <p:nvPicPr>
            <p:cNvPr id="19" name="Picture 18" descr="A black cell phone&#10;&#10;Description automatically generated with low confidence">
              <a:extLst>
                <a:ext uri="{FF2B5EF4-FFF2-40B4-BE49-F238E27FC236}">
                  <a16:creationId xmlns:a16="http://schemas.microsoft.com/office/drawing/2014/main" id="{AB320D34-1F27-48F4-86E2-C177FC5F3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0016" y="1027311"/>
              <a:ext cx="2000605" cy="389711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A7D1DC1-C491-4225-B360-84236AFEF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0465" y="1561299"/>
              <a:ext cx="1420384" cy="27946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FE1D584-2C55-40B8-BB1D-F0F20B037656}"/>
              </a:ext>
            </a:extLst>
          </p:cNvPr>
          <p:cNvGrpSpPr/>
          <p:nvPr/>
        </p:nvGrpSpPr>
        <p:grpSpPr>
          <a:xfrm>
            <a:off x="1733339" y="1251872"/>
            <a:ext cx="1574123" cy="3066339"/>
            <a:chOff x="2082122" y="1582072"/>
            <a:chExt cx="1574123" cy="3066339"/>
          </a:xfrm>
        </p:grpSpPr>
        <p:pic>
          <p:nvPicPr>
            <p:cNvPr id="23" name="Picture 22" descr="A black cell phone&#10;&#10;Description automatically generated with low confidence">
              <a:extLst>
                <a:ext uri="{FF2B5EF4-FFF2-40B4-BE49-F238E27FC236}">
                  <a16:creationId xmlns:a16="http://schemas.microsoft.com/office/drawing/2014/main" id="{65D54E3B-418F-45D7-9145-A57053B52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82122" y="1582072"/>
              <a:ext cx="1574123" cy="306633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C5E61DF-0EEA-4D60-A788-F925A6A23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99404" y="2009154"/>
              <a:ext cx="1102306" cy="2198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8F6988-A336-45A6-BEA5-50A2915A7FD6}"/>
              </a:ext>
            </a:extLst>
          </p:cNvPr>
          <p:cNvGrpSpPr/>
          <p:nvPr/>
        </p:nvGrpSpPr>
        <p:grpSpPr>
          <a:xfrm>
            <a:off x="3098379" y="1251872"/>
            <a:ext cx="1574123" cy="3066339"/>
            <a:chOff x="3656244" y="1582072"/>
            <a:chExt cx="1574123" cy="3066339"/>
          </a:xfrm>
        </p:grpSpPr>
        <p:pic>
          <p:nvPicPr>
            <p:cNvPr id="21" name="Picture 20" descr="A black cell phone&#10;&#10;Description automatically generated with low confidence">
              <a:extLst>
                <a:ext uri="{FF2B5EF4-FFF2-40B4-BE49-F238E27FC236}">
                  <a16:creationId xmlns:a16="http://schemas.microsoft.com/office/drawing/2014/main" id="{CCDB22F3-7E7D-4C90-ABF2-A4E00B121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6244" y="1582072"/>
              <a:ext cx="1574123" cy="30663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D51F1AB-C950-422C-A603-5A336BAEC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64839" y="2002224"/>
              <a:ext cx="1123249" cy="21988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615FC41-406C-4CA8-89DC-0E386CECDE75}"/>
              </a:ext>
            </a:extLst>
          </p:cNvPr>
          <p:cNvGrpSpPr/>
          <p:nvPr/>
        </p:nvGrpSpPr>
        <p:grpSpPr>
          <a:xfrm>
            <a:off x="4463419" y="1251872"/>
            <a:ext cx="1574123" cy="3066339"/>
            <a:chOff x="5230366" y="1582072"/>
            <a:chExt cx="1574123" cy="3066339"/>
          </a:xfrm>
        </p:grpSpPr>
        <p:pic>
          <p:nvPicPr>
            <p:cNvPr id="22" name="Picture 21" descr="A black cell phone&#10;&#10;Description automatically generated with low confidence">
              <a:extLst>
                <a:ext uri="{FF2B5EF4-FFF2-40B4-BE49-F238E27FC236}">
                  <a16:creationId xmlns:a16="http://schemas.microsoft.com/office/drawing/2014/main" id="{B02BDFF3-119F-4652-9844-9821261E6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0366" y="1582072"/>
              <a:ext cx="1574123" cy="306633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DE02013-12EF-48FE-BFCE-3D1D2B6E6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43675" y="2013868"/>
              <a:ext cx="1113629" cy="21872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2F0A260-9FF7-41D9-9622-CD6CE5F87C69}"/>
              </a:ext>
            </a:extLst>
          </p:cNvPr>
          <p:cNvGrpSpPr/>
          <p:nvPr/>
        </p:nvGrpSpPr>
        <p:grpSpPr>
          <a:xfrm>
            <a:off x="7193500" y="1251872"/>
            <a:ext cx="1574123" cy="3066339"/>
            <a:chOff x="6804489" y="1582072"/>
            <a:chExt cx="1574123" cy="3066339"/>
          </a:xfrm>
        </p:grpSpPr>
        <p:pic>
          <p:nvPicPr>
            <p:cNvPr id="44" name="Picture 43" descr="A black cell phone&#10;&#10;Description automatically generated with low confidence">
              <a:extLst>
                <a:ext uri="{FF2B5EF4-FFF2-40B4-BE49-F238E27FC236}">
                  <a16:creationId xmlns:a16="http://schemas.microsoft.com/office/drawing/2014/main" id="{6DBBA10F-0AC2-453A-9544-5D2935A7E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04489" y="1582072"/>
              <a:ext cx="1574123" cy="306633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F48365A-0FF0-4FAF-A998-5C207C55D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17797" y="2009153"/>
              <a:ext cx="1108476" cy="21919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A1428BE-A68C-46DF-8AD1-9ED2A589B1E4}"/>
              </a:ext>
            </a:extLst>
          </p:cNvPr>
          <p:cNvGrpSpPr/>
          <p:nvPr/>
        </p:nvGrpSpPr>
        <p:grpSpPr>
          <a:xfrm>
            <a:off x="5828459" y="1251872"/>
            <a:ext cx="1574123" cy="3066339"/>
            <a:chOff x="5667615" y="1251872"/>
            <a:chExt cx="1574123" cy="3066339"/>
          </a:xfrm>
        </p:grpSpPr>
        <p:pic>
          <p:nvPicPr>
            <p:cNvPr id="24" name="Picture 23" descr="A black cell phone&#10;&#10;Description automatically generated with low confidence">
              <a:extLst>
                <a:ext uri="{FF2B5EF4-FFF2-40B4-BE49-F238E27FC236}">
                  <a16:creationId xmlns:a16="http://schemas.microsoft.com/office/drawing/2014/main" id="{0E6F9A86-8AF9-4E4E-AA8E-97416BC3B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67615" y="1251872"/>
              <a:ext cx="1574123" cy="306633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39CDB40-F5C2-4073-9144-26D41815D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80289" y="1678953"/>
              <a:ext cx="1109743" cy="21919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97F64D97-A8C5-4BC5-9C81-3CE5C2723E7A}"/>
              </a:ext>
            </a:extLst>
          </p:cNvPr>
          <p:cNvSpPr/>
          <p:nvPr/>
        </p:nvSpPr>
        <p:spPr>
          <a:xfrm>
            <a:off x="546577" y="4318212"/>
            <a:ext cx="1178565" cy="5342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/>
              <a:t>Enkel tilgang på alle plattformer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A0AC1F5A-A46F-4DC3-AEF1-BB8688F62369}"/>
              </a:ext>
            </a:extLst>
          </p:cNvPr>
          <p:cNvSpPr/>
          <p:nvPr/>
        </p:nvSpPr>
        <p:spPr>
          <a:xfrm>
            <a:off x="1918629" y="4318212"/>
            <a:ext cx="1178565" cy="5342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/>
              <a:t>Relevant kompetansetrening,</a:t>
            </a:r>
            <a:br>
              <a:rPr lang="nb-NO" sz="600"/>
            </a:br>
            <a:r>
              <a:rPr lang="nb-NO" sz="600"/>
              <a:t>rett i lomma!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30D919BB-5186-4D51-BC8C-BBD2A0881BAF}"/>
              </a:ext>
            </a:extLst>
          </p:cNvPr>
          <p:cNvSpPr/>
          <p:nvPr/>
        </p:nvSpPr>
        <p:spPr>
          <a:xfrm>
            <a:off x="3290681" y="4318212"/>
            <a:ext cx="1178565" cy="5342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/>
              <a:t>Tren på relevante emner som oppdateres og utvides løpende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70C79E75-762C-4F32-9F3E-13B71A7541D5}"/>
              </a:ext>
            </a:extLst>
          </p:cNvPr>
          <p:cNvSpPr/>
          <p:nvPr/>
        </p:nvSpPr>
        <p:spPr>
          <a:xfrm>
            <a:off x="4662733" y="4318212"/>
            <a:ext cx="1178565" cy="5342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/>
              <a:t>Korte, engasjerende </a:t>
            </a:r>
            <a:r>
              <a:rPr lang="nb-NO" sz="600" dirty="0" err="1"/>
              <a:t>spillmoduler</a:t>
            </a:r>
            <a:r>
              <a:rPr lang="nb-NO" sz="600" dirty="0"/>
              <a:t> designet for repetisjon og mestring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4B4BD022-27E6-4C6D-BE3A-3D8F179BA760}"/>
              </a:ext>
            </a:extLst>
          </p:cNvPr>
          <p:cNvSpPr/>
          <p:nvPr/>
        </p:nvSpPr>
        <p:spPr>
          <a:xfrm>
            <a:off x="6034785" y="4318212"/>
            <a:ext cx="1178565" cy="5342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 dirty="0"/>
              <a:t>Øv på teoretisk og praktisk kunnskap med varierte spill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13185092-F5B1-4B16-8797-E1EA0E2CB73F}"/>
              </a:ext>
            </a:extLst>
          </p:cNvPr>
          <p:cNvSpPr/>
          <p:nvPr/>
        </p:nvSpPr>
        <p:spPr>
          <a:xfrm>
            <a:off x="7406838" y="4318212"/>
            <a:ext cx="1178565" cy="5342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"/>
              <a:t>Interaktive dialoger for å anvende kunnskap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2F352A1-A9ED-415F-9863-03BFCA63A41A}"/>
              </a:ext>
            </a:extLst>
          </p:cNvPr>
          <p:cNvSpPr/>
          <p:nvPr/>
        </p:nvSpPr>
        <p:spPr>
          <a:xfrm>
            <a:off x="1" y="0"/>
            <a:ext cx="9207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47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D19590E-22A6-4B41-91C6-7FD6D6DF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7"/>
            <a:ext cx="9144000" cy="51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D6D7057-76DD-4C4D-B5F9-CCE143183D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D6D7057-76DD-4C4D-B5F9-CCE143183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C49B59-836A-4CA3-B682-993CAA30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49" y="51264"/>
            <a:ext cx="7886699" cy="775597"/>
          </a:xfrm>
        </p:spPr>
        <p:txBody>
          <a:bodyPr vert="horz"/>
          <a:lstStyle/>
          <a:p>
            <a:r>
              <a:rPr lang="nb-NO" dirty="0"/>
              <a:t>Konkurranse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0713B948-A136-4190-88AF-51B27FA21EAD}"/>
              </a:ext>
            </a:extLst>
          </p:cNvPr>
          <p:cNvSpPr txBox="1"/>
          <p:nvPr/>
        </p:nvSpPr>
        <p:spPr>
          <a:xfrm>
            <a:off x="994229" y="1306251"/>
            <a:ext cx="538770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endParaRPr lang="nb-NO" dirty="0"/>
          </a:p>
          <a:p>
            <a:pPr marL="342900" indent="-342900">
              <a:buAutoNum type="arabicParenR"/>
            </a:pPr>
            <a:r>
              <a:rPr lang="nb-NO" dirty="0"/>
              <a:t>Vi trekker en vinner blant alle bedriftene der mer enn 50% av de tillitsvalgte har spilt alle de fire første spillene innen utgangen av januar.</a:t>
            </a:r>
          </a:p>
          <a:p>
            <a:pPr marL="342900" indent="-342900">
              <a:buAutoNum type="arabicParenR"/>
            </a:pPr>
            <a:endParaRPr lang="nb-NO" dirty="0"/>
          </a:p>
          <a:p>
            <a:pPr marL="342900" indent="-342900">
              <a:buAutoNum type="arabicParenR"/>
            </a:pPr>
            <a:r>
              <a:rPr lang="nb-NO" dirty="0"/>
              <a:t>En individuell konkurranse for hvert spill som slippes. Der handler det om høyest poengsum. Vi kårer vinnerne når vi lanserer kommunikasjonsspillet i desember. Vi kårer tre vinnere blant de som ligger på topp 3 (med navn) på den globale ledertavlen!</a:t>
            </a:r>
          </a:p>
          <a:p>
            <a:endParaRPr lang="nb-NO" dirty="0"/>
          </a:p>
          <a:p>
            <a:r>
              <a:rPr lang="nb-NO" dirty="0"/>
              <a:t>I tillegg trekker vi en tilfeldig spiller blant ALLE som har spilt, som også får en fantastisk premie!</a:t>
            </a:r>
          </a:p>
        </p:txBody>
      </p:sp>
      <p:pic>
        <p:nvPicPr>
          <p:cNvPr id="7" name="Grafikk 6" descr="Podium med heldekkende fyll">
            <a:extLst>
              <a:ext uri="{FF2B5EF4-FFF2-40B4-BE49-F238E27FC236}">
                <a16:creationId xmlns:a16="http://schemas.microsoft.com/office/drawing/2014/main" id="{6A60DC30-CD79-4A35-9304-78277BB3E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2092" y="2477495"/>
            <a:ext cx="2650073" cy="2650073"/>
          </a:xfrm>
          <a:prstGeom prst="rect">
            <a:avLst/>
          </a:prstGeom>
        </p:spPr>
      </p:pic>
      <p:pic>
        <p:nvPicPr>
          <p:cNvPr id="9" name="Grafikk 8" descr="Pokal med heldekkende fyll">
            <a:extLst>
              <a:ext uri="{FF2B5EF4-FFF2-40B4-BE49-F238E27FC236}">
                <a16:creationId xmlns:a16="http://schemas.microsoft.com/office/drawing/2014/main" id="{F150C581-767B-4FCA-9C84-3F3CF2F394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3296" y="765078"/>
            <a:ext cx="1367663" cy="13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95781-8A09-40AE-A729-0CBCF05A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Lenke til Portal og Skills i nettleser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E895FD8-A5E3-42BC-9267-7863A25E7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https://portal.attensi.com/finansforbundet/</a:t>
            </a:r>
            <a:endParaRPr lang="nb-NO" dirty="0"/>
          </a:p>
          <a:p>
            <a:r>
              <a:rPr lang="nb-NO" dirty="0">
                <a:hlinkClick r:id="rId3"/>
              </a:rPr>
              <a:t>https://portal.attensi.com/finansforbundet/product/7148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51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868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Finansforbundet">
      <a:dk1>
        <a:sysClr val="windowText" lastClr="000000"/>
      </a:dk1>
      <a:lt1>
        <a:sysClr val="window" lastClr="FFFFFF"/>
      </a:lt1>
      <a:dk2>
        <a:srgbClr val="333333"/>
      </a:dk2>
      <a:lt2>
        <a:srgbClr val="F7F2EF"/>
      </a:lt2>
      <a:accent1>
        <a:srgbClr val="158760"/>
      </a:accent1>
      <a:accent2>
        <a:srgbClr val="07464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B341B64-E884-6A49-AB9C-79AA0F4E4C75}" vid="{E398FA29-BCBA-A144-BDBF-8DD756DEE3B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C74C4CD406014E9D0B44C5766F72D4" ma:contentTypeVersion="0" ma:contentTypeDescription="Opprett et nytt dokument." ma:contentTypeScope="" ma:versionID="998765a7ef8e3f3efd63a612c7ea76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09a1d8d0369f09b0300709cb4a6cc9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0696D7-69B3-40CB-A520-D210E3B9E7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20BFED-A819-4D71-ACAB-C3750CB7DE5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C46B58-B303-4E71-8B1D-346F80D9F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Finansforbundet-PPT-mal-2021</Template>
  <TotalTime>4336</TotalTime>
  <Words>320</Words>
  <Application>Microsoft Office PowerPoint</Application>
  <PresentationFormat>Skjermfremvisning (16:9)</PresentationFormat>
  <Paragraphs>37</Paragraphs>
  <Slides>8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Office-tema</vt:lpstr>
      <vt:lpstr>think-cell Slide</vt:lpstr>
      <vt:lpstr>Kompetanseportal</vt:lpstr>
      <vt:lpstr>HVA ER DETTE? </vt:lpstr>
      <vt:lpstr>PowerPoint-presentasjon</vt:lpstr>
      <vt:lpstr>BYGG KOMPETANSE MED SPILL OG INTERAKTIVE UTFORDRINGER</vt:lpstr>
      <vt:lpstr>PowerPoint-presentasjon</vt:lpstr>
      <vt:lpstr>Konkurranse</vt:lpstr>
      <vt:lpstr>Lenke til Portal og Skills i nettleser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E. Aronsen</dc:creator>
  <cp:lastModifiedBy>Marta Hole Greve</cp:lastModifiedBy>
  <cp:revision>37</cp:revision>
  <dcterms:created xsi:type="dcterms:W3CDTF">2021-05-26T12:21:27Z</dcterms:created>
  <dcterms:modified xsi:type="dcterms:W3CDTF">2021-10-27T10:15:22Z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0x01010096C74C4CD406014E9D0B44C5766F72D4</vt:lpwstr>
  </property>
</Properties>
</file>